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57" r:id="rId3"/>
    <p:sldId id="260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8081-5743-4B05-970D-28309C33517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57C9-C547-4F3F-887D-5EC4194B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57C9-C547-4F3F-887D-5EC4194BCC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D3E16B-D4ED-4200-B039-AECEFCCDD637}" type="datetime5">
              <a:rPr lang="en-US" smtClean="0"/>
              <a:t>21-Nov-19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156DF8-EEF5-45E9-A440-D2C559784984}" type="slidenum">
              <a:rPr lang="en-US" smtClean="0"/>
              <a:t>21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3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56DF8-EEF5-45E9-A440-D2C559784984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2C373F-559F-46EF-A92B-7ABFFF7EDCC0}" type="datetime5">
              <a:rPr lang="en-US" smtClean="0"/>
              <a:t>21-Nov-19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5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1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C0D0-E67B-408C-9068-2B2C15860C86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B8E5-67CC-490F-8DB5-5A98E0E52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mailto:mufakkher88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04441"/>
            <a:ext cx="11812673" cy="6722000"/>
            <a:chOff x="219670" y="-134483"/>
            <a:chExt cx="11972330" cy="6722000"/>
          </a:xfrm>
        </p:grpSpPr>
        <p:grpSp>
          <p:nvGrpSpPr>
            <p:cNvPr id="3" name="Group 2"/>
            <p:cNvGrpSpPr/>
            <p:nvPr/>
          </p:nvGrpSpPr>
          <p:grpSpPr>
            <a:xfrm>
              <a:off x="219670" y="-134483"/>
              <a:ext cx="11972330" cy="6460761"/>
              <a:chOff x="219670" y="585783"/>
              <a:chExt cx="11972330" cy="6460761"/>
            </a:xfrm>
          </p:grpSpPr>
          <p:sp>
            <p:nvSpPr>
              <p:cNvPr id="15" name="7-Point Star 14"/>
              <p:cNvSpPr/>
              <p:nvPr/>
            </p:nvSpPr>
            <p:spPr>
              <a:xfrm>
                <a:off x="219670" y="585783"/>
                <a:ext cx="11972330" cy="6460761"/>
              </a:xfrm>
              <a:prstGeom prst="star7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>
                <a:sp3d extrusionH="57150" prstMaterial="softEdge">
                  <a:bevelT w="25400" h="38100"/>
                </a:sp3d>
              </a:bodyPr>
              <a:lstStyle/>
              <a:p>
                <a:pPr algn="ctr"/>
                <a:endParaRPr lang="en-US" sz="9600" b="1" dirty="0">
                  <a:ln/>
                  <a:solidFill>
                    <a:srgbClr val="00B050"/>
                  </a:solidFill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24162" y="2856050"/>
                <a:ext cx="7474433" cy="241944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5252536" y="78706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429992" y="971102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58900" y="709863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38176" y="4185343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9489" y="4351136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67365" y="4396767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35241" y="4213111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35087" y="71912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462336" y="145290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25035" y="2632544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09103" y="3117736"/>
              <a:ext cx="2209800" cy="219075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13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2639" y="562427"/>
            <a:ext cx="604524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solidFill>
                  <a:srgbClr val="FFFF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কম্পিউটার ভাইরাস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886" y="1843629"/>
            <a:ext cx="1055188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B050"/>
                </a:solidFill>
              </a:rPr>
              <a:t>VIRUS </a:t>
            </a:r>
            <a:r>
              <a:rPr lang="bn-IN" sz="3600" b="1" dirty="0">
                <a:solidFill>
                  <a:srgbClr val="00B050"/>
                </a:solidFill>
              </a:rPr>
              <a:t>এর পূর্ণরূপ</a:t>
            </a:r>
            <a:r>
              <a:rPr lang="bn-IN" sz="3600" dirty="0">
                <a:solidFill>
                  <a:srgbClr val="00B050"/>
                </a:solidFill>
              </a:rPr>
              <a:t> হোল </a:t>
            </a:r>
            <a:r>
              <a:rPr lang="en-US" sz="3600" dirty="0">
                <a:solidFill>
                  <a:srgbClr val="00B050"/>
                </a:solidFill>
              </a:rPr>
              <a:t>Vital Information Resources Under Seize ।</a:t>
            </a:r>
            <a:r>
              <a:rPr lang="en-US" sz="3200" dirty="0">
                <a:solidFill>
                  <a:srgbClr val="7030A0"/>
                </a:solidFill>
              </a:rPr>
              <a:t> </a:t>
            </a:r>
            <a:r>
              <a:rPr lang="bn-IN" sz="3200" dirty="0" smtClean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কম্পিউটার </a:t>
            </a:r>
            <a:r>
              <a:rPr lang="bn-IN" sz="32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ভাইরাস হলো এক  ধরনের ক্ষতিকারক সফটওয়্যার। ভাইরাস মূলত এক ধরনের কম্পিউটার প্রোগ্রাম</a:t>
            </a:r>
            <a:r>
              <a:rPr lang="bn-IN" sz="4800" dirty="0">
                <a:solidFill>
                  <a:srgbClr val="7030A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কোড বা</a:t>
            </a:r>
            <a:r>
              <a:rPr lang="bn-IN" sz="4800" dirty="0">
                <a:solidFill>
                  <a:srgbClr val="7030A0"/>
                </a:solidFill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প্রোগ্রামগুচ্ছ</a:t>
            </a:r>
            <a:r>
              <a:rPr lang="en-US" sz="48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bn-IN" sz="32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যা  কম্পিউটারের কাজে ব্যাঘাত সৃষ্টি করে </a:t>
            </a:r>
            <a:r>
              <a:rPr lang="hi-IN" sz="3200" dirty="0" smtClean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।</a:t>
            </a:r>
            <a:endParaRPr lang="bn-IN" sz="3200" dirty="0" smtClean="0">
              <a:solidFill>
                <a:srgbClr val="7030A0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40677"/>
            <a:ext cx="11774658" cy="671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079" y="962198"/>
            <a:ext cx="11128105" cy="4616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5400" u="sng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ভাইরাস এর ইতিহাসঃ</a:t>
            </a:r>
          </a:p>
          <a:p>
            <a:pPr algn="ctr"/>
            <a:endParaRPr lang="bn-IN" sz="4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ctr"/>
            <a:endParaRPr lang="en-US" sz="40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/>
            <a:r>
              <a:rPr lang="bn-IN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১৯৮৩ </a:t>
            </a:r>
            <a:r>
              <a:rPr lang="bn-IN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সালের ১০ নভেম্বর কম্পিউটার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‘</a:t>
            </a:r>
            <a:r>
              <a:rPr lang="bn-IN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ভাইরাস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’-</a:t>
            </a:r>
            <a:r>
              <a:rPr lang="bn-IN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এর জন্ম হয়। যুক্তরাষ্ট্রের সাউদার্ন ক্যালিফোর্নিয়া বিশ্ববিদ্যালয়ের স্নাতক শ্রেণির ছাত্র ফ্রেড কোহেন পেনসিলভানিয়ার লেহিগ বিশ্ববিদ্যালয়ে নিরাপত্তাবিষয়ক এক সেমিনারে প্রথম কম্পিউটার ভাইরাস </a:t>
            </a:r>
            <a:r>
              <a:rPr lang="bn-IN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দেখান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। </a:t>
            </a:r>
            <a:endParaRPr lang="en-US" sz="4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022" y="282765"/>
            <a:ext cx="81884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IN" sz="4000" b="1" u="sng" dirty="0" smtClean="0">
                <a:solidFill>
                  <a:srgbClr val="00B050"/>
                </a:solidFill>
              </a:rPr>
              <a:t> </a:t>
            </a:r>
            <a:r>
              <a:rPr lang="bn-IN" sz="4000" b="1" u="sng" dirty="0">
                <a:solidFill>
                  <a:srgbClr val="00B050"/>
                </a:solidFill>
              </a:rPr>
              <a:t>ভাইরাস </a:t>
            </a:r>
            <a:r>
              <a:rPr lang="bn-IN" sz="4000" b="1" u="sng" dirty="0" smtClean="0">
                <a:solidFill>
                  <a:srgbClr val="00B050"/>
                </a:solidFill>
              </a:rPr>
              <a:t>সাধারণত যা যা  </a:t>
            </a:r>
            <a:r>
              <a:rPr lang="bn-IN" sz="4000" b="1" u="sng" dirty="0">
                <a:solidFill>
                  <a:srgbClr val="00B050"/>
                </a:solidFill>
              </a:rPr>
              <a:t>ক্ষতি করে </a:t>
            </a:r>
            <a:endParaRPr lang="en-US" sz="4000" b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378" y="1485963"/>
            <a:ext cx="10249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inherit"/>
                <a:ea typeface="Calibri" panose="020F0502020204030204" pitchFamily="34" charset="0"/>
                <a:cs typeface="Vrinda" panose="02000500000000020004" pitchFamily="2" charset="0"/>
              </a:rPr>
              <a:t>১। </a:t>
            </a:r>
            <a:r>
              <a:rPr lang="en-US" sz="4000" b="1" dirty="0" smtClean="0">
                <a:solidFill>
                  <a:srgbClr val="C00000"/>
                </a:solidFill>
                <a:latin typeface="inherit"/>
                <a:ea typeface="Calibri" panose="020F0502020204030204" pitchFamily="34" charset="0"/>
                <a:cs typeface="Vrinda" panose="02000500000000020004" pitchFamily="2" charset="0"/>
              </a:rPr>
              <a:t>MS </a:t>
            </a:r>
            <a:r>
              <a:rPr lang="en-US" sz="4000" b="1" dirty="0">
                <a:solidFill>
                  <a:srgbClr val="C00000"/>
                </a:solidFill>
                <a:latin typeface="inherit"/>
                <a:ea typeface="Calibri" panose="020F0502020204030204" pitchFamily="34" charset="0"/>
                <a:cs typeface="Vrinda" panose="02000500000000020004" pitchFamily="2" charset="0"/>
              </a:rPr>
              <a:t>Word </a:t>
            </a:r>
            <a:r>
              <a:rPr lang="bn-IN" sz="4000" b="1" dirty="0">
                <a:solidFill>
                  <a:srgbClr val="C00000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এর গুরুত্বপূর্ণ কোন ডকুমেন্ট </a:t>
            </a:r>
            <a:r>
              <a:rPr lang="bn-IN" sz="4000" b="1" dirty="0" smtClean="0">
                <a:solidFill>
                  <a:srgbClr val="C00000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লিখা </a:t>
            </a:r>
            <a:r>
              <a:rPr lang="bn-IN" sz="4000" b="1" dirty="0">
                <a:solidFill>
                  <a:srgbClr val="C00000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উলোট-পালোট করে দিতে </a:t>
            </a:r>
            <a:r>
              <a:rPr lang="bn-IN" sz="4000" b="1" dirty="0" smtClean="0">
                <a:solidFill>
                  <a:srgbClr val="C00000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পারে ।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931" y="1327572"/>
            <a:ext cx="1135264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Vrinda" panose="02000500000000020004" pitchFamily="2" charset="0"/>
              </a:rPr>
              <a:t>২ । </a:t>
            </a:r>
            <a:r>
              <a:rPr lang="bn-IN" sz="4000" b="1" dirty="0" smtClean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গুরুত্বপূর্ন </a:t>
            </a:r>
            <a:r>
              <a:rPr lang="bn-IN" sz="4000" b="1" dirty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অনেক ডাটাবেজ বা অফিসিয়াল ফাইল উলোট-পালোট করে দিতে </a:t>
            </a:r>
            <a:r>
              <a:rPr lang="bn-IN" sz="4000" b="1" dirty="0" smtClean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পারে ।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86217" y="1327572"/>
            <a:ext cx="11788069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৩ । কম্পিউটার </a:t>
            </a:r>
            <a:r>
              <a:rPr lang="bn-IN" sz="4800" b="1" dirty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সংরক্ষিত ডেটা পরিবর্তন করে হিসাব নিকাসের হেরফের করে দিতে পারে। এতে করে অর্থনৈতিক ক্ষতি হতে </a:t>
            </a:r>
            <a:r>
              <a:rPr lang="bn-IN" sz="4800" b="1" dirty="0" smtClean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Shonar Bangla" panose="020B0502040204020203" pitchFamily="34" charset="0"/>
              </a:rPr>
              <a:t>পারে ।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86218" y="1320533"/>
            <a:ext cx="11788068" cy="2977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endParaRPr lang="bn-IN" sz="20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20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40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4000" b="1" dirty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40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bn-IN" sz="40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৪ । </a:t>
            </a:r>
            <a:r>
              <a:rPr lang="bn-IN" sz="40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কিছু </a:t>
            </a:r>
            <a:r>
              <a:rPr lang="bn-IN" sz="40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ভাইরাস হার্ড ডিস্কের বুট সেক্টরে আক্রমন করে </a:t>
            </a:r>
            <a:r>
              <a:rPr lang="bn-IN" sz="40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ফলে</a:t>
            </a:r>
          </a:p>
          <a:p>
            <a:pPr algn="just">
              <a:lnSpc>
                <a:spcPts val="1500"/>
              </a:lnSpc>
            </a:pPr>
            <a:endParaRPr lang="bn-IN" sz="4000" b="1" dirty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bn-IN" sz="40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bn-IN" sz="4000" b="1" dirty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bn-IN" sz="40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0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হার্ড ডিস্ক ফরমেট ছাড়া উপায় থাকে </a:t>
            </a:r>
            <a:r>
              <a:rPr lang="bn-IN" sz="40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না ।</a:t>
            </a:r>
          </a:p>
          <a:p>
            <a:pPr algn="just">
              <a:lnSpc>
                <a:spcPts val="1500"/>
              </a:lnSpc>
            </a:pPr>
            <a:endParaRPr lang="bn-IN" sz="2000" b="1" dirty="0">
              <a:solidFill>
                <a:srgbClr val="1C1E21"/>
              </a:solidFill>
              <a:effectLst/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bn-IN" sz="20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bn-IN" sz="2000" b="1" dirty="0">
              <a:solidFill>
                <a:srgbClr val="1C1E21"/>
              </a:solidFill>
              <a:effectLst/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bn-IN" sz="20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717" y="1384031"/>
            <a:ext cx="11756569" cy="25930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endParaRPr lang="bn-IN" sz="48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4800" b="1" dirty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48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bn-IN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৫ । </a:t>
            </a:r>
            <a:r>
              <a:rPr lang="bn-IN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কম্পিউটারের </a:t>
            </a:r>
            <a:r>
              <a:rPr lang="bn-IN" sz="48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গতিকে মন্থ্যর করে দিতে </a:t>
            </a:r>
            <a:r>
              <a:rPr lang="bn-IN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 ।</a:t>
            </a:r>
            <a:r>
              <a:rPr lang="bn-IN" sz="4800" b="1" dirty="0" smtClean="0">
                <a:solidFill>
                  <a:srgbClr val="1C1E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inherit"/>
              </a:rPr>
              <a:t> </a:t>
            </a:r>
          </a:p>
          <a:p>
            <a:pPr algn="just">
              <a:lnSpc>
                <a:spcPts val="1500"/>
              </a:lnSpc>
            </a:pPr>
            <a:endParaRPr lang="bn-IN" sz="4800" b="1" dirty="0" smtClean="0">
              <a:solidFill>
                <a:srgbClr val="1C1E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inherit"/>
            </a:endParaRPr>
          </a:p>
          <a:p>
            <a:pPr algn="just">
              <a:lnSpc>
                <a:spcPts val="1500"/>
              </a:lnSpc>
            </a:pPr>
            <a:endParaRPr lang="bn-IN" sz="4800" b="1" dirty="0">
              <a:solidFill>
                <a:srgbClr val="1C1E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4800" b="1" dirty="0" smtClean="0">
              <a:solidFill>
                <a:srgbClr val="1C1E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bn-IN" sz="4800" b="1" dirty="0">
              <a:solidFill>
                <a:srgbClr val="1C1E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bn-IN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৬ । </a:t>
            </a:r>
            <a:r>
              <a:rPr lang="bn-IN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পুরো </a:t>
            </a:r>
            <a:r>
              <a:rPr lang="bn-IN" sz="48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হার্ডডিস্কের ড্রাইভ</a:t>
            </a:r>
            <a:r>
              <a:rPr lang="en-US" sz="48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  </a:t>
            </a:r>
            <a:r>
              <a:rPr lang="bn-IN" sz="48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গুলোতে আক্রমন করে </a:t>
            </a:r>
            <a:r>
              <a:rPr lang="bn-IN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সমস্ত</a:t>
            </a:r>
          </a:p>
          <a:p>
            <a:pPr algn="just">
              <a:lnSpc>
                <a:spcPts val="1500"/>
              </a:lnSpc>
            </a:pPr>
            <a:endParaRPr lang="bn-IN" sz="4800" b="1" dirty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bn-IN" sz="4800" b="1" dirty="0" smtClean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endParaRPr lang="bn-IN" sz="4800" b="1" dirty="0">
              <a:solidFill>
                <a:srgbClr val="1C1E21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en-US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</a:rPr>
              <a:t> </a:t>
            </a:r>
            <a:r>
              <a:rPr lang="bn-IN" sz="48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ডাটা মুছে দিতে </a:t>
            </a:r>
            <a:r>
              <a:rPr lang="bn-IN" sz="4800" b="1" dirty="0" smtClean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 ।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ywa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5" y="189041"/>
            <a:ext cx="4248443" cy="61950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68948" y="378084"/>
            <a:ext cx="71745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ইংরেজী </a:t>
            </a:r>
            <a:r>
              <a:rPr lang="bn-IN" sz="3600" b="1" dirty="0">
                <a:solidFill>
                  <a:srgbClr val="FF0000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ভাইরাস শব্দটির অর্থ হলো </a:t>
            </a:r>
            <a:r>
              <a:rPr lang="en-US" sz="3600" b="1" dirty="0">
                <a:solidFill>
                  <a:srgbClr val="002060"/>
                </a:solidFill>
                <a:latin typeface="Nikosh van"/>
                <a:ea typeface="Calibri" panose="020F0502020204030204" pitchFamily="34" charset="0"/>
                <a:cs typeface="Vrinda" panose="02000500000000020004" pitchFamily="2" charset="0"/>
              </a:rPr>
              <a:t>“</a:t>
            </a:r>
            <a:r>
              <a:rPr lang="bn-IN" sz="3600" b="1" dirty="0">
                <a:solidFill>
                  <a:srgbClr val="002060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ভাইটাল ইনফরমেশান রিসার্স ভেনডার সাইজ</a:t>
            </a:r>
            <a:r>
              <a:rPr lang="en-US" sz="3600" b="1" dirty="0">
                <a:solidFill>
                  <a:srgbClr val="002060"/>
                </a:solidFill>
                <a:latin typeface="Nikosh van"/>
                <a:ea typeface="Calibri" panose="020F0502020204030204" pitchFamily="34" charset="0"/>
                <a:cs typeface="Vrinda" panose="02000500000000020004" pitchFamily="2" charset="0"/>
              </a:rPr>
              <a:t>”</a:t>
            </a:r>
            <a:r>
              <a:rPr lang="hi-IN" sz="3600" b="1" dirty="0">
                <a:solidFill>
                  <a:srgbClr val="002060"/>
                </a:solidFill>
                <a:latin typeface="Nikosh van"/>
                <a:ea typeface="Calibri" panose="020F0502020204030204" pitchFamily="34" charset="0"/>
              </a:rPr>
              <a:t>। </a:t>
            </a:r>
            <a:endParaRPr lang="en-US" sz="3600" b="1" dirty="0" smtClean="0">
              <a:solidFill>
                <a:srgbClr val="002060"/>
              </a:solidFill>
              <a:latin typeface="Nikosh van"/>
              <a:ea typeface="Calibri" panose="020F0502020204030204" pitchFamily="34" charset="0"/>
            </a:endParaRPr>
          </a:p>
          <a:p>
            <a:r>
              <a:rPr lang="bn-IN" sz="3600" b="1" dirty="0" smtClean="0">
                <a:solidFill>
                  <a:srgbClr val="1C1E21"/>
                </a:solidFill>
                <a:latin typeface="Nikosh van"/>
                <a:ea typeface="Calibri" panose="020F0502020204030204" pitchFamily="34" charset="0"/>
              </a:rPr>
              <a:t>অর্থাৎ</a:t>
            </a:r>
            <a:r>
              <a:rPr lang="en-US" sz="3600" b="1" dirty="0">
                <a:solidFill>
                  <a:srgbClr val="00B050"/>
                </a:solidFill>
                <a:latin typeface="Nikosh van"/>
                <a:ea typeface="Calibri" panose="020F0502020204030204" pitchFamily="34" charset="0"/>
                <a:cs typeface="Vrinda" panose="02000500000000020004" pitchFamily="2" charset="0"/>
              </a:rPr>
              <a:t>,– “</a:t>
            </a:r>
            <a:r>
              <a:rPr lang="bn-IN" sz="3600" b="1" dirty="0">
                <a:solidFill>
                  <a:srgbClr val="00B050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গুরুত্বপূর্ণ উৎসগুলো বাজেয়াপ্ত করা হয়েছে</a:t>
            </a:r>
            <a:r>
              <a:rPr lang="en-US" sz="3600" b="1" dirty="0">
                <a:solidFill>
                  <a:srgbClr val="00B050"/>
                </a:solidFill>
                <a:latin typeface="Nikosh van"/>
                <a:ea typeface="Calibri" panose="020F0502020204030204" pitchFamily="34" charset="0"/>
                <a:cs typeface="Vrinda" panose="02000500000000020004" pitchFamily="2" charset="0"/>
              </a:rPr>
              <a:t>”</a:t>
            </a:r>
            <a:r>
              <a:rPr lang="hi-IN" sz="3600" b="1" dirty="0" smtClean="0">
                <a:solidFill>
                  <a:srgbClr val="00B050"/>
                </a:solidFill>
                <a:latin typeface="Nikosh van"/>
                <a:ea typeface="Calibri" panose="020F0502020204030204" pitchFamily="34" charset="0"/>
              </a:rPr>
              <a:t>।</a:t>
            </a:r>
            <a:endParaRPr lang="en-US" sz="3600" b="1" dirty="0" smtClean="0">
              <a:solidFill>
                <a:srgbClr val="00B050"/>
              </a:solidFill>
              <a:latin typeface="Nikosh van"/>
              <a:ea typeface="Calibri" panose="020F0502020204030204" pitchFamily="34" charset="0"/>
            </a:endParaRPr>
          </a:p>
          <a:p>
            <a:endParaRPr lang="en-US" sz="3600" b="1" dirty="0">
              <a:solidFill>
                <a:srgbClr val="1C1E21"/>
              </a:solidFill>
              <a:latin typeface="Nikosh van"/>
              <a:ea typeface="Calibri" panose="020F0502020204030204" pitchFamily="34" charset="0"/>
            </a:endParaRPr>
          </a:p>
          <a:p>
            <a:r>
              <a:rPr lang="hi-IN" sz="3600" b="1" dirty="0" smtClean="0">
                <a:solidFill>
                  <a:srgbClr val="1C1E21"/>
                </a:solidFill>
                <a:latin typeface="Nikosh van"/>
                <a:ea typeface="Calibri" panose="020F0502020204030204" pitchFamily="34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 van"/>
                <a:ea typeface="Calibri" panose="020F0502020204030204" pitchFamily="34" charset="0"/>
              </a:rPr>
              <a:t>ভাইরাসের নামকরন করেন গবেষক </a:t>
            </a:r>
            <a:r>
              <a:rPr lang="en-US" sz="3600" b="1" dirty="0">
                <a:solidFill>
                  <a:srgbClr val="002060"/>
                </a:solidFill>
                <a:latin typeface="Nikosh van"/>
                <a:ea typeface="Calibri" panose="020F0502020204030204" pitchFamily="34" charset="0"/>
                <a:cs typeface="Vrinda" panose="02000500000000020004" pitchFamily="2" charset="0"/>
              </a:rPr>
              <a:t>“</a:t>
            </a:r>
            <a:r>
              <a:rPr lang="bn-IN" sz="3600" b="1" dirty="0">
                <a:solidFill>
                  <a:srgbClr val="002060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ফ্রেড কোহেন</a:t>
            </a:r>
            <a:r>
              <a:rPr lang="en-US" sz="3600" b="1" dirty="0">
                <a:solidFill>
                  <a:srgbClr val="002060"/>
                </a:solidFill>
                <a:latin typeface="Nikosh van"/>
                <a:ea typeface="Calibri" panose="020F0502020204030204" pitchFamily="34" charset="0"/>
                <a:cs typeface="Vrinda" panose="02000500000000020004" pitchFamily="2" charset="0"/>
              </a:rPr>
              <a:t>”</a:t>
            </a:r>
            <a:r>
              <a:rPr lang="hi-IN" sz="3600" b="1" dirty="0">
                <a:solidFill>
                  <a:srgbClr val="1C1E21"/>
                </a:solidFill>
                <a:latin typeface="Nikosh van"/>
                <a:ea typeface="Calibri" panose="020F0502020204030204" pitchFamily="34" charset="0"/>
              </a:rPr>
              <a:t>। </a:t>
            </a:r>
            <a:endParaRPr lang="en-US" sz="3600" b="1" dirty="0" smtClean="0">
              <a:solidFill>
                <a:srgbClr val="1C1E21"/>
              </a:solidFill>
              <a:latin typeface="Nikosh van"/>
              <a:ea typeface="Calibri" panose="020F0502020204030204" pitchFamily="34" charset="0"/>
            </a:endParaRPr>
          </a:p>
          <a:p>
            <a:endParaRPr lang="en-US" sz="3600" b="1" dirty="0">
              <a:solidFill>
                <a:srgbClr val="1C1E21"/>
              </a:solidFill>
              <a:latin typeface="Nikosh van"/>
              <a:ea typeface="Calibri" panose="020F0502020204030204" pitchFamily="34" charset="0"/>
            </a:endParaRPr>
          </a:p>
          <a:p>
            <a:r>
              <a:rPr lang="bn-IN" sz="3600" b="1" dirty="0" smtClean="0">
                <a:solidFill>
                  <a:srgbClr val="1C1E21"/>
                </a:solidFill>
                <a:latin typeface="Nikosh van"/>
                <a:ea typeface="Calibri" panose="020F0502020204030204" pitchFamily="34" charset="0"/>
              </a:rPr>
              <a:t>ভাইরাস </a:t>
            </a:r>
            <a:r>
              <a:rPr lang="bn-IN" sz="3600" b="1" dirty="0">
                <a:solidFill>
                  <a:srgbClr val="1C1E21"/>
                </a:solidFill>
                <a:latin typeface="Nikosh van"/>
                <a:ea typeface="Calibri" panose="020F0502020204030204" pitchFamily="34" charset="0"/>
              </a:rPr>
              <a:t>কম্পিউটারের যা যা ক্ষতি সাধন করতে</a:t>
            </a:r>
            <a:r>
              <a:rPr lang="bn-IN" sz="3600" b="1" dirty="0">
                <a:solidFill>
                  <a:srgbClr val="1C1E21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 </a:t>
            </a:r>
            <a:r>
              <a:rPr lang="bn-IN" sz="4400" b="1" dirty="0" smtClean="0">
                <a:solidFill>
                  <a:srgbClr val="1C1E21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পারে</a:t>
            </a:r>
            <a:r>
              <a:rPr lang="en-US" sz="4400" b="1" dirty="0" smtClean="0">
                <a:solidFill>
                  <a:srgbClr val="1C1E21"/>
                </a:solidFill>
                <a:latin typeface="Nikosh van"/>
                <a:ea typeface="Calibri" panose="020F0502020204030204" pitchFamily="34" charset="0"/>
                <a:cs typeface="Shonar Bangla" panose="020B0502040204020203" pitchFamily="34" charset="0"/>
              </a:rPr>
              <a:t> .</a:t>
            </a:r>
            <a:endParaRPr lang="en-US" sz="4400" dirty="0">
              <a:latin typeface="Nikosh van"/>
            </a:endParaRPr>
          </a:p>
        </p:txBody>
      </p:sp>
    </p:spTree>
    <p:extLst>
      <p:ext uri="{BB962C8B-B14F-4D97-AF65-F5344CB8AC3E}">
        <p14:creationId xmlns:p14="http://schemas.microsoft.com/office/powerpoint/2010/main" val="182442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090" y="303690"/>
            <a:ext cx="7032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bn-IN" sz="40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আপনি </a:t>
            </a:r>
            <a:r>
              <a:rPr lang="en-US" sz="40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</a:rPr>
              <a:t>MS Word </a:t>
            </a:r>
            <a:r>
              <a:rPr lang="bn-IN" sz="40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এর গুরুত্বপূর্ণ কোন ডকুমেন্ট লিখতেছেন হঠাৎ করে কম্পিউটারটি হ্যাং হয়ে গেল কী প্রেস করলে ও কাজ করছেনা</a:t>
            </a:r>
            <a:r>
              <a:rPr lang="en-US" sz="40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</a:rPr>
              <a:t>, </a:t>
            </a:r>
            <a:r>
              <a:rPr lang="bn-IN" sz="40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এ ক্ষেত্রে রিসেট বাটন চেপে পুনরায় চালু করতে </a:t>
            </a:r>
            <a:r>
              <a:rPr lang="bn-IN" sz="40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হবে</a:t>
            </a:r>
            <a:r>
              <a:rPr lang="en-US" sz="40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 </a:t>
            </a:r>
            <a:endParaRPr lang="en-US" sz="4000" b="1" dirty="0" smtClean="0">
              <a:solidFill>
                <a:srgbClr val="002060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/>
            <a:r>
              <a:rPr lang="bn-IN" sz="4000" b="1" dirty="0" smtClean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ফলে </a:t>
            </a:r>
            <a:r>
              <a:rPr lang="bn-IN" sz="4000" b="1" dirty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আনসেভ করা ফাইলটি হারিয়ে </a:t>
            </a:r>
            <a:r>
              <a:rPr lang="bn-IN" sz="4000" b="1" dirty="0" smtClean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যাবে</a:t>
            </a:r>
            <a:r>
              <a:rPr lang="en-US" sz="4000" b="1" dirty="0" smtClean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 </a:t>
            </a:r>
            <a:r>
              <a:rPr lang="bn-IN" sz="4000" b="1" dirty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অন্য যে কোন কাজ করার সময়ও ভাইরাস কম্পিউটার কে হ্যাং করে দিতে </a:t>
            </a:r>
            <a:r>
              <a:rPr lang="bn-IN" sz="4000" b="1" dirty="0" smtClean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</a:t>
            </a:r>
            <a:r>
              <a:rPr lang="en-US" sz="4000" b="1" dirty="0" smtClean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Image result for à¦­à¦¾à¦à¦°à¦¾à¦¸ à¦¸à¦«à¦à¦à¦¯à¦¼à§à¦¯à¦¾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" y="323554"/>
            <a:ext cx="4502321" cy="60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4879" y="337625"/>
            <a:ext cx="6949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B0F0"/>
                </a:solidFill>
                <a:latin typeface="inherit"/>
                <a:ea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00B0F0"/>
                </a:solidFill>
                <a:latin typeface="inherit"/>
                <a:ea typeface="Times New Roman" panose="02020603050405020304" pitchFamily="18" charset="0"/>
              </a:rPr>
              <a:t>. </a:t>
            </a:r>
            <a:r>
              <a:rPr lang="bn-IN" sz="60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গুরুত্বপূর্ন অনেক ডাটাবেজ বা অফিসিয়াল ফাইল উলোট-পালোট করে দিতে </a:t>
            </a:r>
            <a:r>
              <a:rPr lang="bn-IN" sz="60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</a:t>
            </a:r>
            <a:r>
              <a:rPr lang="en-US" sz="60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60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 </a:t>
            </a:r>
            <a:r>
              <a:rPr lang="bn-IN" sz="6000" b="1" dirty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এতে করে অফিসিয়াল কাজে ব্যাঘাত ঘটায় সম্ভাবনা </a:t>
            </a:r>
            <a:r>
              <a:rPr lang="bn-IN" sz="6000" b="1" dirty="0" smtClean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থাকে</a:t>
            </a:r>
            <a:r>
              <a:rPr lang="en-US" sz="6000" b="1" dirty="0" smtClean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6000" b="1" dirty="0" smtClean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" y="337625"/>
            <a:ext cx="4185633" cy="5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4707" y="0"/>
            <a:ext cx="6696221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5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3. </a:t>
            </a:r>
            <a:r>
              <a:rPr lang="bn-IN" sz="5400" b="1" dirty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ভাইরাস সামান্য কয়েক বিট ডেটা পরিবর্তন করে কম্পিউটার সংরক্ষিত ডেটা পরিবর্তন করে হিসাব নিকাসের হেরফের করে দিতে </a:t>
            </a:r>
            <a:r>
              <a:rPr lang="bn-IN" sz="54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</a:t>
            </a:r>
            <a:r>
              <a:rPr lang="en-US" sz="54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 </a:t>
            </a:r>
            <a:r>
              <a:rPr lang="bn-IN" sz="5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এতে করে অর্থনৈতিক ক্ষতি হতে </a:t>
            </a:r>
            <a:r>
              <a:rPr lang="bn-IN" sz="5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</a:t>
            </a:r>
            <a:r>
              <a:rPr lang="en-US" sz="5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Image result for à¦­à¦¾à¦à¦°à¦¾à¦¸ à¦¸à¦«à¦à¦à¦¯à¦¼à§à¦¯à¦¾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4" y="365760"/>
            <a:ext cx="4607664" cy="62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851" y="756171"/>
            <a:ext cx="7066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4</a:t>
            </a:r>
            <a:r>
              <a:rPr lang="en-US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. </a:t>
            </a:r>
            <a:r>
              <a:rPr lang="bn-IN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কিছু ভাইরাস হার্ড ডিস্কের বুট সেক্টরে আক্রমন করে ফলে হার্ড ডিস্ক ফরমেট ছাড়া উপায় থাকে </a:t>
            </a:r>
            <a:r>
              <a:rPr lang="bn-IN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না</a:t>
            </a:r>
            <a:r>
              <a:rPr lang="en-US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</a:t>
            </a:r>
            <a:endParaRPr lang="en-US" sz="4400" b="1" dirty="0" smtClean="0">
              <a:solidFill>
                <a:srgbClr val="7030A0"/>
              </a:solidFill>
              <a:latin typeface="inherit"/>
              <a:ea typeface="Times New Roman" panose="02020603050405020304" pitchFamily="18" charset="0"/>
              <a:cs typeface="Shonar Bangla" panose="020B0502040204020203" pitchFamily="34" charset="0"/>
            </a:endParaRPr>
          </a:p>
          <a:p>
            <a:pPr algn="just"/>
            <a:r>
              <a:rPr lang="en-US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5.</a:t>
            </a:r>
            <a:r>
              <a:rPr lang="bn-IN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কম্পিউটারের গতিকে মন্থ্যর করে দিতে </a:t>
            </a:r>
            <a:r>
              <a:rPr lang="bn-IN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</a:t>
            </a:r>
            <a:r>
              <a:rPr lang="en-US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</a:t>
            </a:r>
            <a:r>
              <a:rPr lang="bn-IN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inherit"/>
              </a:rPr>
              <a:t> 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inherit"/>
            </a:endParaRPr>
          </a:p>
          <a:p>
            <a:pPr algn="just"/>
            <a:r>
              <a:rPr lang="en-US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. </a:t>
            </a:r>
            <a:r>
              <a:rPr lang="bn-IN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পুরো হার্ডডিস্কের ড্রাইভ</a:t>
            </a:r>
            <a:r>
              <a:rPr lang="en-US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  </a:t>
            </a:r>
            <a:r>
              <a:rPr lang="bn-IN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গুলোতে আক্রমন করে সমস</a:t>
            </a:r>
            <a:r>
              <a:rPr lang="en-US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</a:rPr>
              <a:t>’ </a:t>
            </a:r>
            <a:r>
              <a:rPr lang="bn-IN" sz="4400" b="1" dirty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ডাটা মুছে দিতে </a:t>
            </a:r>
            <a:r>
              <a:rPr lang="bn-IN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পারে</a:t>
            </a:r>
            <a:r>
              <a:rPr lang="en-US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inherit"/>
                <a:ea typeface="Times New Roman" panose="02020603050405020304" pitchFamily="18" charset="0"/>
                <a:cs typeface="Shonar Bangla" panose="020B0502040204020203" pitchFamily="34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4" y="379828"/>
            <a:ext cx="4377027" cy="6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6" y="1406769"/>
            <a:ext cx="10578904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65379" y="425282"/>
            <a:ext cx="10501593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400"/>
              </a:spcBef>
              <a:spcAft>
                <a:spcPts val="900"/>
              </a:spcAft>
            </a:pPr>
            <a:r>
              <a:rPr lang="bn-IN" sz="5400" b="1" dirty="0">
                <a:solidFill>
                  <a:srgbClr val="00B050"/>
                </a:solidFill>
                <a:latin typeface="Old Standard TT"/>
                <a:ea typeface="Times New Roman" panose="02020603050405020304" pitchFamily="18" charset="0"/>
                <a:cs typeface="Shonar Bangla" panose="020B0502040204020203" pitchFamily="34" charset="0"/>
              </a:rPr>
              <a:t>ক্ষতিকর ভাইরাস থেকে কম্পিউটার রক্ষার উপায়</a:t>
            </a:r>
            <a:endParaRPr lang="en-US" sz="4800" b="1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Vrinda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8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31" y="971459"/>
            <a:ext cx="6646700" cy="358863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5530249" y="4560090"/>
            <a:ext cx="6539943" cy="17850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bn-IN" sz="32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b="1" dirty="0" smtClean="0"/>
              <a:t>পাঠঃ–কম্পিউটার </a:t>
            </a:r>
            <a:r>
              <a:rPr lang="bn-IN" sz="3200" b="1" dirty="0" smtClean="0"/>
              <a:t>ও এন্টিভাইরাস </a:t>
            </a:r>
            <a:r>
              <a:rPr lang="en-US" sz="4000" b="1" dirty="0" smtClean="0"/>
              <a:t> </a:t>
            </a:r>
            <a:endParaRPr lang="en-US" sz="32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89951" y="3047128"/>
            <a:ext cx="5340298" cy="3575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2700" dirty="0" smtClean="0"/>
              <a:t> </a:t>
            </a:r>
            <a:r>
              <a:rPr lang="bn-IN" sz="2700" b="1" dirty="0" smtClean="0"/>
              <a:t>খন্দকার </a:t>
            </a:r>
            <a:r>
              <a:rPr lang="bn-IN" sz="2700" b="1" dirty="0" smtClean="0"/>
              <a:t>মোফাখখার হোসেন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100" b="1" dirty="0" smtClean="0"/>
              <a:t>আইসিটি শিক্ষক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100" b="1" dirty="0" smtClean="0"/>
              <a:t>আফতাব উদ্দিন স্কুল এ্যান্ড কলেজ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100" b="1" dirty="0" smtClean="0"/>
              <a:t>বাজিতপুর , কিশোরগঞ্জ 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100" b="1" dirty="0" smtClean="0"/>
              <a:t>মোবাইল-০১৯১১৬৮৯৫০৩ </a:t>
            </a:r>
            <a:endParaRPr lang="en-US" sz="21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hlinkClick r:id="rId4"/>
              </a:rPr>
              <a:t>mufakkher88@gmail.com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48008" y="173523"/>
            <a:ext cx="2966373" cy="722994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mtClean="0"/>
              <a:t>পরিচিতি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1" y="-7134"/>
            <a:ext cx="4283575" cy="29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d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" y="2363373"/>
            <a:ext cx="10803988" cy="406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1008" y="278229"/>
            <a:ext cx="10803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solaimanlipinormal"/>
                <a:ea typeface="Calibri" panose="020F0502020204030204" pitchFamily="34" charset="0"/>
                <a:cs typeface="Shonar Bangla" panose="020B0502040204020203" pitchFamily="34" charset="0"/>
              </a:rPr>
              <a:t>বেসিক বা ফ্রি ভাইরাস সুরক্ষা এখন স্ক্যান এবং ভাইরাসের জন্য আপডেট করা </a:t>
            </a:r>
            <a:r>
              <a:rPr lang="bn-IN" sz="4800" b="1" dirty="0" smtClean="0">
                <a:solidFill>
                  <a:srgbClr val="C00000"/>
                </a:solidFill>
                <a:latin typeface="solaimanlipinormal"/>
                <a:ea typeface="Calibri" panose="020F0502020204030204" pitchFamily="34" charset="0"/>
                <a:cs typeface="Shonar Bangla" panose="020B0502040204020203" pitchFamily="34" charset="0"/>
              </a:rPr>
              <a:t>হয়</a:t>
            </a:r>
            <a:r>
              <a:rPr lang="en-US" sz="4800" b="1" dirty="0" smtClean="0">
                <a:solidFill>
                  <a:srgbClr val="C00000"/>
                </a:solidFill>
                <a:latin typeface="solaimanlipinormal"/>
                <a:ea typeface="Calibri" panose="020F0502020204030204" pitchFamily="34" charset="0"/>
                <a:cs typeface="Shonar Bangla" panose="020B0502040204020203" pitchFamily="34" charset="0"/>
              </a:rPr>
              <a:t> </a:t>
            </a:r>
            <a:r>
              <a:rPr lang="bn-IN" sz="4800" b="1" dirty="0" smtClean="0">
                <a:solidFill>
                  <a:srgbClr val="C00000"/>
                </a:solidFill>
                <a:latin typeface="solaimanlipinormal"/>
                <a:ea typeface="Calibri" panose="020F0502020204030204" pitchFamily="34" charset="0"/>
                <a:cs typeface="Shonar Bangla" panose="020B0502040204020203" pitchFamily="34" charset="0"/>
              </a:rPr>
              <a:t>। </a:t>
            </a:r>
            <a:r>
              <a:rPr lang="bn-IN" sz="4800" b="1" dirty="0">
                <a:solidFill>
                  <a:srgbClr val="C00000"/>
                </a:solidFill>
                <a:latin typeface="solaimanlipinormal"/>
                <a:ea typeface="Calibri" panose="020F0502020204030204" pitchFamily="34" charset="0"/>
                <a:cs typeface="Shonar Bangla" panose="020B0502040204020203" pitchFamily="34" charset="0"/>
              </a:rPr>
              <a:t>সবচেয়ে গুরুত্বপূর্ণ বিষয় প্রকাশক যাচাই করা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396107" y="31367"/>
            <a:ext cx="8484432" cy="1683658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দলগত কাজ </a:t>
            </a:r>
            <a:endParaRPr lang="en-US" sz="5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1983935" y="4836949"/>
            <a:ext cx="8259580" cy="119921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smtClean="0"/>
              <a:t>সময়ঃ ১০ </a:t>
            </a:r>
            <a:r>
              <a:rPr lang="bn-IN" sz="4000" dirty="0" smtClean="0"/>
              <a:t>মিনিট 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49954" y="2017486"/>
            <a:ext cx="1172754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 ল্যাপটপ ভাইরাস আক্রান্ত হলে তুমি কী ভাবে বুঝতে পারবে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en-US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 খাতায়  লিখ ।  </a:t>
            </a:r>
            <a:endParaRPr lang="en-US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21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7D4D-DAC9-4757-9CDD-5602ABCEC2C0}" type="datetime1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à¦­à¦¾à¦à¦°à¦¾à¦¸ à¦¸à¦«à¦à¦à¦¯à¦¼à§à¦¯à¦¾à¦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76" y="580696"/>
            <a:ext cx="2996070" cy="24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3" y="3628795"/>
            <a:ext cx="2847975" cy="255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4" y="3628795"/>
            <a:ext cx="2143125" cy="294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38" y="1314398"/>
            <a:ext cx="1952625" cy="2343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6" y="3773714"/>
            <a:ext cx="2933700" cy="2266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5" y="330424"/>
            <a:ext cx="2784248" cy="3298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99" y="785849"/>
            <a:ext cx="2446690" cy="199223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0CB5-0AEB-4D7E-A05A-D3BAE28306F1}" type="datetime1">
              <a:rPr lang="en-US" smtClean="0"/>
              <a:t>11/21/2019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5733058" y="2910992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621349" y="3745878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10756614" y="3043430"/>
            <a:ext cx="533184" cy="6706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7600" y="263506"/>
            <a:ext cx="10249670" cy="4147536"/>
            <a:chOff x="1965810" y="307049"/>
            <a:chExt cx="8868275" cy="4147536"/>
          </a:xfrm>
        </p:grpSpPr>
        <p:grpSp>
          <p:nvGrpSpPr>
            <p:cNvPr id="18" name="Group 17"/>
            <p:cNvGrpSpPr/>
            <p:nvPr/>
          </p:nvGrpSpPr>
          <p:grpSpPr>
            <a:xfrm>
              <a:off x="1979847" y="1925656"/>
              <a:ext cx="8441703" cy="2528929"/>
              <a:chOff x="1947621" y="1476654"/>
              <a:chExt cx="7325582" cy="252892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947621" y="1476654"/>
                <a:ext cx="52243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/>
                  <a:t>১। 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কোনটি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ক্ষতিকর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সফটওয়্যার </a:t>
                </a:r>
                <a:r>
                  <a:rPr lang="en-US" sz="3200" b="1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?</a:t>
                </a:r>
                <a:endParaRPr lang="en-US" sz="3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04847" y="2711705"/>
                <a:ext cx="30184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মাইক্রোসফট </a:t>
                </a:r>
                <a:r>
                  <a:rPr lang="bn-IN" sz="2800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ওয়ার্ড </a:t>
                </a:r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99932" y="3357932"/>
                <a:ext cx="1641907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SzPts val="1000"/>
                  <a:tabLst>
                    <a:tab pos="457200" algn="l"/>
                  </a:tabLst>
                </a:pPr>
                <a:r>
                  <a:rPr lang="bn-IN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ট্রোজান হর্স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Vrinda" panose="02000500000000020004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64144" y="3482363"/>
                <a:ext cx="1813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গুগল </a:t>
                </a:r>
                <a:r>
                  <a:rPr lang="bn-IN" sz="2800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ক্রোম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26544" y="2672447"/>
                <a:ext cx="2546659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SzPts val="1000"/>
                  <a:tabLst>
                    <a:tab pos="457200" algn="l"/>
                  </a:tabLst>
                </a:pPr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মজিলা ফারারফক্স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Vrinda" panose="02000500000000020004" pitchFamily="2" charset="0"/>
                </a:endParaRPr>
              </a:p>
            </p:txBody>
          </p:sp>
        </p:grpSp>
        <p:sp>
          <p:nvSpPr>
            <p:cNvPr id="17" name="Rectangular Callout 16"/>
            <p:cNvSpPr/>
            <p:nvPr/>
          </p:nvSpPr>
          <p:spPr>
            <a:xfrm>
              <a:off x="1965810" y="307049"/>
              <a:ext cx="4717144" cy="754744"/>
            </a:xfrm>
            <a:prstGeom prst="wedgeRectCallout">
              <a:avLst>
                <a:gd name="adj1" fmla="val 57305"/>
                <a:gd name="adj2" fmla="val 114371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1995D"/>
                  </a:solidFill>
                </a:rPr>
                <a:t>মূল্যায়ন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1995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74266" y="522670"/>
              <a:ext cx="3659819" cy="1135744"/>
            </a:xfrm>
            <a:prstGeom prst="rect">
              <a:avLst/>
            </a:prstGeom>
            <a:no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বহুনির্বাচনী প্রশ্ন 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410194" y="3154557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998037" y="3150131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 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71437" y="3925505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067164" y="3859660"/>
              <a:ext cx="385461" cy="423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988595" y="3793720"/>
            <a:ext cx="455179" cy="4322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-Shape 36"/>
          <p:cNvSpPr/>
          <p:nvPr/>
        </p:nvSpPr>
        <p:spPr>
          <a:xfrm rot="18896718">
            <a:off x="9466270" y="3702481"/>
            <a:ext cx="890305" cy="345635"/>
          </a:xfrm>
          <a:prstGeom prst="corner">
            <a:avLst>
              <a:gd name="adj1" fmla="val 28504"/>
              <a:gd name="adj2" fmla="val 256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D201-E255-40B4-8ECB-842B43894F77}" type="datetime1">
              <a:rPr lang="en-US" smtClean="0"/>
              <a:t>11/21/2019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4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3661876" y="4768255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633441" y="3838349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88421" y="3858265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 rot="14014148">
            <a:off x="8679034" y="4478976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95043" y="364154"/>
            <a:ext cx="9439128" cy="4953675"/>
            <a:chOff x="444488" y="49636"/>
            <a:chExt cx="7460312" cy="4953675"/>
          </a:xfrm>
        </p:grpSpPr>
        <p:sp>
          <p:nvSpPr>
            <p:cNvPr id="2" name="TextBox 1"/>
            <p:cNvSpPr txBox="1"/>
            <p:nvPr/>
          </p:nvSpPr>
          <p:spPr>
            <a:xfrm>
              <a:off x="444489" y="49636"/>
              <a:ext cx="746031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b="1" dirty="0" smtClean="0"/>
                <a:t>২। </a:t>
              </a:r>
              <a:r>
                <a:rPr lang="bn-IN" sz="3200" dirty="0">
                  <a:solidFill>
                    <a:srgbClr val="002060"/>
                  </a:solidFill>
                </a:rPr>
                <a:t>কম্পিউটার </a:t>
              </a:r>
              <a:r>
                <a:rPr lang="bn-IN" sz="3200" dirty="0" smtClean="0">
                  <a:solidFill>
                    <a:srgbClr val="002060"/>
                  </a:solidFill>
                </a:rPr>
                <a:t>ভাইরাস সিস্টেমের কোন ধরনের </a:t>
              </a:r>
              <a:r>
                <a:rPr lang="bn-IN" sz="3200" dirty="0">
                  <a:solidFill>
                    <a:srgbClr val="002060"/>
                  </a:solidFill>
                </a:rPr>
                <a:t>ক্ষতি করে </a:t>
              </a:r>
              <a:r>
                <a:rPr lang="bn-IN" sz="3200" dirty="0" smtClean="0">
                  <a:solidFill>
                    <a:srgbClr val="002060"/>
                  </a:solidFill>
                </a:rPr>
                <a:t>- </a:t>
              </a:r>
              <a:endParaRPr lang="en-US" sz="3200" dirty="0">
                <a:solidFill>
                  <a:srgbClr val="002060"/>
                </a:solidFill>
              </a:endParaRPr>
            </a:p>
            <a:p>
              <a:r>
                <a:rPr lang="en-US" sz="3600" dirty="0" err="1" smtClean="0"/>
                <a:t>i</a:t>
              </a:r>
              <a:r>
                <a:rPr lang="en-US" sz="2800" dirty="0" smtClean="0"/>
                <a:t>) </a:t>
              </a:r>
              <a:r>
                <a:rPr lang="bn-IN" sz="2800" dirty="0">
                  <a:latin typeface="Helvetica" panose="020B0604020202020204" pitchFamily="34" charset="0"/>
                  <a:ea typeface="Calibri" panose="020F0502020204030204" pitchFamily="34" charset="0"/>
                </a:rPr>
                <a:t>সফটওয়্যারের কাজে বিঘ্ন ঘটানো </a:t>
              </a:r>
              <a:r>
                <a:rPr lang="bn-IN" sz="2800" dirty="0" smtClean="0"/>
                <a:t>। </a:t>
              </a:r>
              <a:endParaRPr lang="en-US" sz="2800" dirty="0" smtClean="0"/>
            </a:p>
            <a:p>
              <a:r>
                <a:rPr lang="en-US" sz="2800" dirty="0" smtClean="0"/>
                <a:t>ii) </a:t>
              </a:r>
              <a:r>
                <a:rPr lang="bn-IN" sz="2800" dirty="0">
                  <a:latin typeface="Helvetica" panose="020B0604020202020204" pitchFamily="34" charset="0"/>
                  <a:ea typeface="Calibri" panose="020F0502020204030204" pitchFamily="34" charset="0"/>
                </a:rPr>
                <a:t>রক্ষিত তথ্য চুরি করতে পারে </a:t>
              </a:r>
              <a:r>
                <a:rPr lang="bn-IN" sz="2800" dirty="0" smtClean="0"/>
                <a:t>। </a:t>
              </a:r>
              <a:endParaRPr lang="en-US" sz="2800" dirty="0" smtClean="0"/>
            </a:p>
            <a:p>
              <a:r>
                <a:rPr lang="en-US" sz="2800" dirty="0" smtClean="0"/>
                <a:t>iii)</a:t>
              </a:r>
              <a:r>
                <a:rPr lang="bn-IN" sz="2800" dirty="0" smtClean="0"/>
                <a:t> </a:t>
              </a:r>
              <a:r>
                <a:rPr lang="bn-IN" sz="2800" dirty="0">
                  <a:latin typeface="Helvetica" panose="020B0604020202020204" pitchFamily="34" charset="0"/>
                  <a:ea typeface="Calibri" panose="020F0502020204030204" pitchFamily="34" charset="0"/>
                </a:rPr>
                <a:t>সম্পূর্ণ কম্পিউটারের কার্যক্ষমতা নষ্ট করেও দিতে পারে </a:t>
              </a:r>
              <a:r>
                <a:rPr lang="hi-IN" sz="2800" dirty="0" smtClean="0">
                  <a:latin typeface="Helvetica" panose="020B0604020202020204" pitchFamily="34" charset="0"/>
                  <a:ea typeface="Calibri" panose="020F0502020204030204" pitchFamily="34" charset="0"/>
                  <a:cs typeface="Vrinda" panose="02000500000000020004" pitchFamily="2" charset="0"/>
                </a:rPr>
                <a:t>।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1855" y="3550164"/>
              <a:ext cx="1430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/>
                <a:t> 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 </a:t>
              </a:r>
              <a:r>
                <a:rPr lang="bn-IN" sz="2800" dirty="0" smtClean="0"/>
                <a:t>ও </a:t>
              </a:r>
              <a:r>
                <a:rPr lang="en-US" sz="2800" dirty="0" smtClean="0"/>
                <a:t> ii 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24631" y="3575324"/>
              <a:ext cx="1325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 </a:t>
              </a:r>
              <a:r>
                <a:rPr lang="bn-IN" sz="2800" dirty="0" smtClean="0"/>
                <a:t> ও </a:t>
              </a:r>
              <a:r>
                <a:rPr lang="en-US" sz="2800" dirty="0" smtClean="0"/>
                <a:t>iii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1558" y="4480091"/>
              <a:ext cx="1524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smtClean="0"/>
                <a:t>ii </a:t>
              </a:r>
              <a:r>
                <a:rPr lang="bn-IN" sz="2800" dirty="0" smtClean="0"/>
                <a:t> ও </a:t>
              </a:r>
              <a:r>
                <a:rPr lang="en-US" sz="2800" dirty="0" smtClean="0"/>
                <a:t>iii  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9066" y="4431460"/>
              <a:ext cx="1662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i</a:t>
              </a:r>
              <a:r>
                <a:rPr lang="bn-IN" sz="2800" dirty="0" smtClean="0"/>
                <a:t> ,</a:t>
              </a:r>
              <a:r>
                <a:rPr lang="en-US" sz="2800" dirty="0" smtClean="0"/>
                <a:t> ii </a:t>
              </a:r>
              <a:r>
                <a:rPr lang="bn-IN" sz="2800" dirty="0" smtClean="0"/>
                <a:t> ও </a:t>
              </a:r>
              <a:r>
                <a:rPr lang="en-US" sz="2800" dirty="0" smtClean="0"/>
                <a:t>iii</a:t>
              </a:r>
              <a:endParaRPr lang="en-US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4488" y="2935103"/>
              <a:ext cx="40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নিচের কোনটি সঠিক ? </a:t>
              </a:r>
              <a:endParaRPr lang="en-US" sz="28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1417185" y="3909317"/>
            <a:ext cx="488847" cy="448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97605" y="3909317"/>
            <a:ext cx="488847" cy="448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45594" y="4712665"/>
            <a:ext cx="488847" cy="448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গ 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82677" y="4783426"/>
            <a:ext cx="488847" cy="448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ঘ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82676" y="4783425"/>
            <a:ext cx="488847" cy="4483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 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FCC9-D973-45C8-B9D1-4E64AD854463}" type="datetime1">
              <a:rPr lang="en-US" smtClean="0"/>
              <a:t>11/21/2019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3966063" y="2951765"/>
            <a:ext cx="508000" cy="5035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122055" y="3901488"/>
            <a:ext cx="481117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844923" y="3767600"/>
            <a:ext cx="507119" cy="5358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alf Frame 15"/>
          <p:cNvSpPr/>
          <p:nvPr/>
        </p:nvSpPr>
        <p:spPr>
          <a:xfrm rot="14014148">
            <a:off x="9682085" y="2205657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3947" y="1093230"/>
            <a:ext cx="9349958" cy="3396856"/>
            <a:chOff x="973948" y="1059989"/>
            <a:chExt cx="6912752" cy="2904285"/>
          </a:xfrm>
        </p:grpSpPr>
        <p:sp>
          <p:nvSpPr>
            <p:cNvPr id="2" name="TextBox 1"/>
            <p:cNvSpPr txBox="1"/>
            <p:nvPr/>
          </p:nvSpPr>
          <p:spPr>
            <a:xfrm>
              <a:off x="973948" y="1059989"/>
              <a:ext cx="6912752" cy="49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/>
                <a:t>৩ । </a:t>
              </a:r>
              <a:r>
                <a:rPr lang="bn-IN" sz="3200" b="1" dirty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কোনটি</a:t>
              </a:r>
              <a:r>
                <a:rPr lang="en-US" sz="3200" dirty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 </a:t>
              </a:r>
              <a:r>
                <a:rPr lang="bn-IN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এন্টিভাইরাস</a:t>
              </a:r>
              <a:r>
                <a:rPr lang="en-US" sz="3200" dirty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 </a:t>
              </a:r>
              <a:r>
                <a:rPr lang="bn-IN" sz="3200" b="1" dirty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সফটওয়্যার </a:t>
              </a:r>
              <a:r>
                <a:rPr lang="bn-IN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নয় </a:t>
              </a:r>
              <a:r>
                <a:rPr lang="en-US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?</a:t>
              </a:r>
              <a:endParaRPr lang="en-US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4863" y="2660891"/>
              <a:ext cx="1525287" cy="44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bn-IN" sz="2800" dirty="0" smtClean="0"/>
                <a:t>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আভাস্ট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2896" y="2551652"/>
              <a:ext cx="1870980" cy="44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</a:t>
              </a:r>
              <a:r>
                <a:rPr lang="bn-IN" sz="2800" dirty="0" smtClean="0"/>
                <a:t>চেরিনোবিল</a:t>
              </a:r>
              <a:r>
                <a:rPr lang="en-US" sz="2800" dirty="0" smtClean="0"/>
                <a:t> </a:t>
              </a:r>
              <a:r>
                <a:rPr lang="bn-IN" sz="2800" dirty="0" smtClean="0"/>
                <a:t> 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16465" y="3516925"/>
              <a:ext cx="1069660" cy="44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নরটন</a:t>
              </a:r>
              <a:r>
                <a:rPr lang="bn-IN" sz="2800" dirty="0" smtClean="0"/>
                <a:t>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82896" y="3392732"/>
              <a:ext cx="1480867" cy="44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কাসপারেস্কি</a:t>
              </a:r>
              <a:endParaRPr lang="en-US" sz="2800" dirty="0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1581324" y="2647745"/>
              <a:ext cx="293267" cy="4116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727140" y="2596139"/>
              <a:ext cx="329592" cy="3213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579338" y="3581275"/>
              <a:ext cx="259143" cy="355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738326" y="3362566"/>
              <a:ext cx="329911" cy="2818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 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6065519" y="2870737"/>
            <a:ext cx="430665" cy="414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খ 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F838-41B3-4B2D-A758-88F27C9FAE71}" type="datetime1">
              <a:rPr lang="en-US" smtClean="0"/>
              <a:t>11/21/2019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08812" y="510692"/>
            <a:ext cx="9530162" cy="5679825"/>
            <a:chOff x="1007212" y="1352521"/>
            <a:chExt cx="9530162" cy="56798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746" y="1352521"/>
              <a:ext cx="4778523" cy="2765689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1007212" y="1352521"/>
              <a:ext cx="9530162" cy="5679825"/>
              <a:chOff x="-16350" y="1266887"/>
              <a:chExt cx="9601651" cy="53278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16350" y="4169611"/>
                <a:ext cx="9601651" cy="242510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ভাইরাসের</a:t>
                </a:r>
                <a:r>
                  <a:rPr lang="en-US" sz="5400" b="1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ক্ষতিকর</a:t>
                </a:r>
                <a:r>
                  <a:rPr lang="en-US" sz="5400" b="1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প্রভাব</a:t>
                </a:r>
                <a:r>
                  <a:rPr lang="en-US" sz="5400" b="1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bn-IN" sz="5400" b="1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এন্টিভাইরাস ব্যবহারের উপকারিতা </a:t>
                </a:r>
                <a:r>
                  <a:rPr lang="bn-BD" sz="5400" b="1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সম্পর্কে </a:t>
                </a:r>
                <a:r>
                  <a:rPr lang="bn-BD" sz="5400" b="1" dirty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বিস্তারিত </a:t>
                </a:r>
                <a:r>
                  <a:rPr lang="bn-IN" sz="5400" b="1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লিখে আনবে  </a:t>
                </a:r>
                <a:r>
                  <a:rPr lang="bn-BD" sz="5400" b="1" dirty="0" smtClean="0">
                    <a:ln w="0"/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5400" b="1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010676" y="1266887"/>
                <a:ext cx="8574625" cy="2482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bn-BD" sz="16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1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909D-9206-486F-8022-A4D9BA82A163}" type="datetime1">
              <a:rPr lang="en-US" smtClean="0"/>
              <a:t>11/21/2019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9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6637-B012-42CC-88FE-3447B3EA6FD5}" type="datetime1">
              <a:rPr lang="en-US" smtClean="0"/>
              <a:t>11/21/2019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4755" y="290286"/>
            <a:ext cx="11817245" cy="6342742"/>
            <a:chOff x="374755" y="101600"/>
            <a:chExt cx="12310732" cy="6531428"/>
          </a:xfrm>
        </p:grpSpPr>
        <p:sp>
          <p:nvSpPr>
            <p:cNvPr id="3" name="7-Point Star 2"/>
            <p:cNvSpPr/>
            <p:nvPr/>
          </p:nvSpPr>
          <p:spPr>
            <a:xfrm>
              <a:off x="374755" y="101600"/>
              <a:ext cx="12310732" cy="6531428"/>
            </a:xfrm>
            <a:prstGeom prst="star7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r>
                <a:rPr lang="bn-IN" sz="16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3335" y="2223406"/>
              <a:ext cx="7164473" cy="2287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72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82880"/>
            <a:ext cx="11696282" cy="62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à¦­à¦¾à¦à¦°à¦¾à¦¸ à¦¸à¦«à¦à¦à¦¯à¦¼à§à¦¯à¦¾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3" y="0"/>
            <a:ext cx="11389511" cy="66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8640" y="422032"/>
            <a:ext cx="11460479" cy="5683346"/>
            <a:chOff x="548640" y="422032"/>
            <a:chExt cx="11460479" cy="56833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37611"/>
            <a:stretch/>
          </p:blipFill>
          <p:spPr>
            <a:xfrm>
              <a:off x="548640" y="1500106"/>
              <a:ext cx="11460479" cy="460527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13538" y="422032"/>
              <a:ext cx="38826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C00000"/>
                  </a:solidFill>
                </a:rPr>
                <a:t>আজকের</a:t>
              </a:r>
              <a:r>
                <a:rPr lang="en-US" sz="5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5400" b="1" dirty="0" err="1" smtClean="0">
                  <a:solidFill>
                    <a:srgbClr val="C00000"/>
                  </a:solidFill>
                </a:rPr>
                <a:t>পাঠ</a:t>
              </a:r>
              <a:r>
                <a:rPr lang="en-US" sz="5400" b="1" dirty="0" smtClean="0">
                  <a:solidFill>
                    <a:srgbClr val="C00000"/>
                  </a:solidFill>
                </a:rPr>
                <a:t>-</a:t>
              </a:r>
              <a:endParaRPr lang="en-US" sz="5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58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172" y="1773147"/>
            <a:ext cx="6561412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এই পাঠ শেষে শিক্ষার্থীরা -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713" y="2815291"/>
            <a:ext cx="10599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১</a:t>
            </a:r>
            <a:r>
              <a:rPr lang="bn-IN" sz="2800" b="1" dirty="0">
                <a:solidFill>
                  <a:srgbClr val="4F565C"/>
                </a:solidFill>
                <a:latin typeface="Nikosh2"/>
              </a:rPr>
              <a:t>। কম্পিউটার ভাইরাস </a:t>
            </a:r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এর সংজ্ঞা বলতে পারবে ।</a:t>
            </a:r>
          </a:p>
          <a:p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২ । </a:t>
            </a:r>
            <a:r>
              <a:rPr lang="bn-IN" sz="2800" b="1" dirty="0">
                <a:solidFill>
                  <a:srgbClr val="4F565C"/>
                </a:solidFill>
                <a:latin typeface="Nikosh2"/>
              </a:rPr>
              <a:t>কম্পিউটার ভাইরাস </a:t>
            </a:r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সৃষ্টির ইতিহাস বর্ননা করতে পারবে ।</a:t>
            </a:r>
          </a:p>
          <a:p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৩ । </a:t>
            </a:r>
            <a:r>
              <a:rPr lang="bn-IN" sz="2800" b="1" dirty="0">
                <a:solidFill>
                  <a:srgbClr val="4F565C"/>
                </a:solidFill>
                <a:latin typeface="Nikosh2"/>
              </a:rPr>
              <a:t>কম্পিউটার রক্ষণাবেক্ষণের জন্য কী কী করণীয় তা বলতে পারবে।</a:t>
            </a:r>
          </a:p>
          <a:p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৪।  </a:t>
            </a:r>
            <a:r>
              <a:rPr lang="bn-IN" sz="2800" b="1" dirty="0">
                <a:solidFill>
                  <a:srgbClr val="4F565C"/>
                </a:solidFill>
                <a:latin typeface="Nikosh2"/>
              </a:rPr>
              <a:t>কম্পিউটার ভাইরাস ও এর ক্ষতির দিকগুলো  </a:t>
            </a:r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লিখতে </a:t>
            </a:r>
            <a:r>
              <a:rPr lang="bn-IN" sz="2800" b="1" dirty="0">
                <a:solidFill>
                  <a:srgbClr val="4F565C"/>
                </a:solidFill>
                <a:latin typeface="Nikosh2"/>
              </a:rPr>
              <a:t>পারবে</a:t>
            </a:r>
            <a:r>
              <a:rPr lang="bn-IN" sz="2800" b="1" dirty="0" smtClean="0">
                <a:solidFill>
                  <a:srgbClr val="4F565C"/>
                </a:solidFill>
                <a:latin typeface="Nikosh2"/>
              </a:rPr>
              <a:t>।</a:t>
            </a:r>
            <a:endParaRPr lang="bn-IN" sz="2800" b="1" dirty="0">
              <a:solidFill>
                <a:srgbClr val="4F565C"/>
              </a:solidFill>
              <a:latin typeface="Nikosh2"/>
            </a:endParaRPr>
          </a:p>
        </p:txBody>
      </p:sp>
    </p:spTree>
    <p:extLst>
      <p:ext uri="{BB962C8B-B14F-4D97-AF65-F5344CB8AC3E}">
        <p14:creationId xmlns:p14="http://schemas.microsoft.com/office/powerpoint/2010/main" val="23508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à¦­à¦¾à¦à¦°à¦¾à¦¸ à¦¸à¦«à¦à¦à¦¯à¦¼à§à¦¯à¦¾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46" y="1068160"/>
            <a:ext cx="2996070" cy="24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2" y="3886270"/>
            <a:ext cx="2847975" cy="2551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4" y="3886270"/>
            <a:ext cx="2143125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42" y="1472007"/>
            <a:ext cx="1952625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46" y="3851708"/>
            <a:ext cx="2933700" cy="2266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9" y="946767"/>
            <a:ext cx="2784248" cy="3298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10" y="1242388"/>
            <a:ext cx="2446690" cy="1992238"/>
          </a:xfrm>
          <a:prstGeom prst="rect">
            <a:avLst/>
          </a:prstGeom>
        </p:spPr>
      </p:pic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A300CB5-0AEB-4D7E-A05A-D3BAE28306F1}" type="datetime1">
              <a:rPr lang="en-US" smtClean="0"/>
              <a:t>11/21/2019</a:t>
            </a:fld>
            <a:endParaRPr lang="en-US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70210A1-6078-4086-A71B-8D98E026CA2C}" type="slidenum">
              <a:rPr lang="en-US" smtClean="0"/>
              <a:t>17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25503" y="6278767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7109" y="156994"/>
            <a:ext cx="868811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চিত্র গুলি ভালভাবে লক্ষ্য কর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91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à¦à¦®à§à¦ªà¦¿à¦à¦à¦¾à¦° à¦ à¦à¦®à§à¦ªà¦¿à¦à¦à¦¾à¦° à¦¬à§à¦¯à¦¬à¦¹à¦¾à¦°à¦à¦¾à¦°à§à¦° à¦¨à¦¿à¦°à¦¾à¦ªà¦¤à§à¦¤à¦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336112"/>
            <a:ext cx="5665327" cy="65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1" y="175846"/>
            <a:ext cx="6013570" cy="6682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0720" y="3493493"/>
            <a:ext cx="217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Tool Kit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22285" y="405181"/>
            <a:ext cx="6560458" cy="132883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228" y="2692309"/>
            <a:ext cx="978262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কম্পিউটার ভাইরাস বলতে কী বুঝ ?   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10A1-6078-4086-A71B-8D98E026CA2C}" type="slidenum">
              <a:rPr lang="en-US" smtClean="0"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32FA-3444-4F96-A45C-41DD75B105F6}" type="datetime1">
              <a:rPr lang="en-US" smtClean="0"/>
              <a:t>11/21/2019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40628" y="6330496"/>
            <a:ext cx="4310743" cy="3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7-Point Star 3"/>
          <p:cNvSpPr/>
          <p:nvPr/>
        </p:nvSpPr>
        <p:spPr>
          <a:xfrm>
            <a:off x="2322285" y="3875315"/>
            <a:ext cx="8026399" cy="2554515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২ মিনিট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6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616</Words>
  <Application>Microsoft Office PowerPoint</Application>
  <PresentationFormat>Widescreen</PresentationFormat>
  <Paragraphs>148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inherit</vt:lpstr>
      <vt:lpstr>Mangal</vt:lpstr>
      <vt:lpstr>Nikosh van</vt:lpstr>
      <vt:lpstr>Nikosh2</vt:lpstr>
      <vt:lpstr>NikoshBAN</vt:lpstr>
      <vt:lpstr>Old Standard TT</vt:lpstr>
      <vt:lpstr>Shonar Bangla</vt:lpstr>
      <vt:lpstr>solaimanlipinormal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AUSC</cp:lastModifiedBy>
  <cp:revision>7</cp:revision>
  <dcterms:created xsi:type="dcterms:W3CDTF">2019-11-21T02:34:11Z</dcterms:created>
  <dcterms:modified xsi:type="dcterms:W3CDTF">2019-11-21T07:21:31Z</dcterms:modified>
</cp:coreProperties>
</file>