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02" r:id="rId3"/>
    <p:sldId id="257" r:id="rId4"/>
    <p:sldId id="301" r:id="rId5"/>
    <p:sldId id="259" r:id="rId6"/>
    <p:sldId id="305" r:id="rId7"/>
    <p:sldId id="299" r:id="rId8"/>
    <p:sldId id="260" r:id="rId9"/>
    <p:sldId id="261" r:id="rId10"/>
    <p:sldId id="300" r:id="rId11"/>
    <p:sldId id="262" r:id="rId12"/>
    <p:sldId id="263" r:id="rId13"/>
    <p:sldId id="264" r:id="rId14"/>
    <p:sldId id="265" r:id="rId15"/>
    <p:sldId id="303" r:id="rId16"/>
    <p:sldId id="266" r:id="rId17"/>
    <p:sldId id="267" r:id="rId18"/>
    <p:sldId id="268" r:id="rId19"/>
    <p:sldId id="269" r:id="rId20"/>
    <p:sldId id="304"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80BD45-7E63-4D7A-B83D-55A7B4B53AE7}"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75491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0BD45-7E63-4D7A-B83D-55A7B4B53AE7}"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160518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0BD45-7E63-4D7A-B83D-55A7B4B53AE7}"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200464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0BD45-7E63-4D7A-B83D-55A7B4B53AE7}"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398433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80BD45-7E63-4D7A-B83D-55A7B4B53AE7}" type="datetimeFigureOut">
              <a:rPr lang="en-US" smtClean="0"/>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296816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80BD45-7E63-4D7A-B83D-55A7B4B53AE7}"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181630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80BD45-7E63-4D7A-B83D-55A7B4B53AE7}" type="datetimeFigureOut">
              <a:rPr lang="en-US" smtClean="0"/>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390876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80BD45-7E63-4D7A-B83D-55A7B4B53AE7}" type="datetimeFigureOut">
              <a:rPr lang="en-US" smtClean="0"/>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343877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0BD45-7E63-4D7A-B83D-55A7B4B53AE7}" type="datetimeFigureOut">
              <a:rPr lang="en-US" smtClean="0"/>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306370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80BD45-7E63-4D7A-B83D-55A7B4B53AE7}"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415629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80BD45-7E63-4D7A-B83D-55A7B4B53AE7}" type="datetimeFigureOut">
              <a:rPr lang="en-US" smtClean="0"/>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2C790-92ED-403E-8ABD-0E0648B4F6FD}" type="slidenum">
              <a:rPr lang="en-US" smtClean="0"/>
              <a:t>‹#›</a:t>
            </a:fld>
            <a:endParaRPr lang="en-US"/>
          </a:p>
        </p:txBody>
      </p:sp>
    </p:spTree>
    <p:extLst>
      <p:ext uri="{BB962C8B-B14F-4D97-AF65-F5344CB8AC3E}">
        <p14:creationId xmlns:p14="http://schemas.microsoft.com/office/powerpoint/2010/main" val="109117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0BD45-7E63-4D7A-B83D-55A7B4B53AE7}" type="datetimeFigureOut">
              <a:rPr lang="en-US" smtClean="0"/>
              <a:t>11/21/2019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2C790-92ED-403E-8ABD-0E0648B4F6FD}" type="slidenum">
              <a:rPr lang="en-US" smtClean="0"/>
              <a:t>‹#›</a:t>
            </a:fld>
            <a:endParaRPr lang="en-US"/>
          </a:p>
        </p:txBody>
      </p:sp>
    </p:spTree>
    <p:extLst>
      <p:ext uri="{BB962C8B-B14F-4D97-AF65-F5344CB8AC3E}">
        <p14:creationId xmlns:p14="http://schemas.microsoft.com/office/powerpoint/2010/main" val="215981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s://www.enotes.com/topics/glass-menagerie?en_action=hh_answer_body_click&amp;en_label=/homework-help/glass-menagerie-182163#answer-245509&amp;en_category=internal_campaign" TargetMode="External"/><Relationship Id="rId4" Type="http://schemas.openxmlformats.org/officeDocument/2006/relationships/hyperlink" Target="https://www.thoughtco.com/best-plays-by-tennessee-williams-271354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enotes.com/topics/tennessee-williams?en_action=hh_answer_body_click&amp;en_label=/homework-help/glass-menagerie-182163#answer-245509&amp;en_category=internal_campaig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enotes.com/topics/glass-menagerie?en_action=hh_answer_body_click&amp;en_label=/homework-help/glass-menagerie-182163#answer-245509&amp;en_category=internal_campaign" TargetMode="External"/><Relationship Id="rId2" Type="http://schemas.openxmlformats.org/officeDocument/2006/relationships/hyperlink" Target="https://www.thoughtco.com/best-plays-by-tennessee-williams-271354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enotes.com/topics/literary-terms/complete-index/monologue?en_action=hh_answer_body_click&amp;en_label=/homework-help/glass-menagerie-182163#answer-245509&amp;en_category=internal_campaign" TargetMode="External"/><Relationship Id="rId2" Type="http://schemas.openxmlformats.org/officeDocument/2006/relationships/hyperlink" Target="https://www.enotes.com/topics/glass-menagerie?en_action=hh_answer_body_click&amp;en_label=/homework-help/glass-menagerie-182163#answer-245509&amp;en_category=internal_campaign" TargetMode="Externa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1765" y="-376760"/>
            <a:ext cx="8016764" cy="4132038"/>
          </a:xfrm>
          <a:prstGeom prst="rect">
            <a:avLst/>
          </a:prstGeom>
        </p:spPr>
      </p:pic>
      <p:sp>
        <p:nvSpPr>
          <p:cNvPr id="2" name="Date Placeholder 1"/>
          <p:cNvSpPr>
            <a:spLocks noGrp="1"/>
          </p:cNvSpPr>
          <p:nvPr>
            <p:ph type="dt" sz="half" idx="10"/>
          </p:nvPr>
        </p:nvSpPr>
        <p:spPr/>
        <p:txBody>
          <a:bodyPr/>
          <a:lstStyle/>
          <a:p>
            <a:fld id="{DAAA5167-AC06-4B80-A9DB-60DA852E6605}" type="datetime4">
              <a:rPr lang="en-US" smtClean="0"/>
              <a:pPr/>
              <a:t>November 21, 2019</a:t>
            </a:fld>
            <a:endParaRPr lang="en-US"/>
          </a:p>
        </p:txBody>
      </p:sp>
      <p:sp>
        <p:nvSpPr>
          <p:cNvPr id="3" name="Footer Placeholder 2"/>
          <p:cNvSpPr>
            <a:spLocks noGrp="1"/>
          </p:cNvSpPr>
          <p:nvPr>
            <p:ph type="ftr" sz="quarter" idx="11"/>
          </p:nvPr>
        </p:nvSpPr>
        <p:spPr/>
        <p:txBody>
          <a:bodyPr/>
          <a:lstStyle/>
          <a:p>
            <a:r>
              <a:rPr lang="en-US" smtClean="0"/>
              <a:t>Khandoker Mufakkher Hossain</a:t>
            </a:r>
            <a:endParaRPr lang="en-US"/>
          </a:p>
        </p:txBody>
      </p:sp>
      <p:sp>
        <p:nvSpPr>
          <p:cNvPr id="4" name="Slide Number Placeholder 3"/>
          <p:cNvSpPr>
            <a:spLocks noGrp="1"/>
          </p:cNvSpPr>
          <p:nvPr>
            <p:ph type="sldNum" sz="quarter" idx="12"/>
          </p:nvPr>
        </p:nvSpPr>
        <p:spPr>
          <a:xfrm>
            <a:off x="8077200" y="6486091"/>
            <a:ext cx="2133600" cy="365125"/>
          </a:xfrm>
        </p:spPr>
        <p:txBody>
          <a:bodyPr/>
          <a:lstStyle/>
          <a:p>
            <a:fld id="{E55A795A-B305-44D7-ACCC-D6380DFB53EB}" type="slidenum">
              <a:rPr lang="en-US" smtClean="0"/>
              <a:pPr/>
              <a:t>1</a:t>
            </a:fld>
            <a:endParaRPr lang="en-US"/>
          </a:p>
        </p:txBody>
      </p:sp>
      <p:sp>
        <p:nvSpPr>
          <p:cNvPr id="8" name="TextBox 7"/>
          <p:cNvSpPr txBox="1"/>
          <p:nvPr/>
        </p:nvSpPr>
        <p:spPr>
          <a:xfrm>
            <a:off x="7891921" y="1017979"/>
            <a:ext cx="3349487" cy="923330"/>
          </a:xfrm>
          <a:prstGeom prst="rect">
            <a:avLst/>
          </a:prstGeom>
          <a:noFill/>
        </p:spPr>
        <p:txBody>
          <a:bodyPr wrap="square" rtlCol="0">
            <a:spAutoFit/>
          </a:bodyPr>
          <a:lstStyle/>
          <a:p>
            <a:pPr algn="ctr"/>
            <a:r>
              <a:rPr lang="en-US" sz="5400" b="1" dirty="0" err="1">
                <a:solidFill>
                  <a:srgbClr val="FF0000"/>
                </a:solidFill>
              </a:rPr>
              <a:t>Wel</a:t>
            </a:r>
            <a:r>
              <a:rPr lang="en-US" sz="5400" b="1" dirty="0">
                <a:solidFill>
                  <a:srgbClr val="FF0000"/>
                </a:solidFill>
              </a:rPr>
              <a:t> </a:t>
            </a:r>
            <a:r>
              <a:rPr lang="en-US" sz="5400" b="1" i="1" dirty="0">
                <a:solidFill>
                  <a:srgbClr val="FF0000"/>
                </a:solidFill>
              </a:rPr>
              <a:t>Come</a:t>
            </a:r>
            <a:r>
              <a:rPr lang="en-US" sz="5400" b="1" dirty="0">
                <a:solidFill>
                  <a:srgbClr val="FF0000"/>
                </a:solidFill>
              </a:rPr>
              <a:t> </a:t>
            </a:r>
          </a:p>
        </p:txBody>
      </p:sp>
      <p:sp>
        <p:nvSpPr>
          <p:cNvPr id="10" name="TextBox 9"/>
          <p:cNvSpPr txBox="1"/>
          <p:nvPr/>
        </p:nvSpPr>
        <p:spPr>
          <a:xfrm>
            <a:off x="4046387" y="3175033"/>
            <a:ext cx="5555040" cy="600164"/>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3300" b="1" dirty="0">
                <a:solidFill>
                  <a:srgbClr val="00B050"/>
                </a:solidFill>
              </a:rPr>
              <a:t>Khandoker Mufakkher Hossain</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458" y="50242"/>
            <a:ext cx="3782142" cy="3782135"/>
          </a:xfrm>
          <a:prstGeom prst="rect">
            <a:avLst/>
          </a:prstGeom>
        </p:spPr>
      </p:pic>
      <p:sp>
        <p:nvSpPr>
          <p:cNvPr id="5" name="Rectangle 4"/>
          <p:cNvSpPr/>
          <p:nvPr/>
        </p:nvSpPr>
        <p:spPr>
          <a:xfrm>
            <a:off x="208671" y="3755278"/>
            <a:ext cx="11774658" cy="2677656"/>
          </a:xfrm>
          <a:prstGeom prst="rect">
            <a:avLst/>
          </a:prstGeom>
        </p:spPr>
        <p:txBody>
          <a:bodyPr wrap="square">
            <a:spAutoFit/>
          </a:bodyPr>
          <a:lstStyle/>
          <a:p>
            <a:r>
              <a:rPr lang="en-US" sz="4000" b="1" dirty="0" smtClean="0"/>
              <a:t>In</a:t>
            </a:r>
            <a:r>
              <a:rPr lang="en-US" sz="4000" b="1" dirty="0" smtClean="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4400" b="1" u="sng" dirty="0" smtClean="0">
                <a:solidFill>
                  <a:srgbClr val="0086A6"/>
                </a:solidFill>
                <a:effectLst/>
                <a:latin typeface="Georgia" panose="02040502050405020303" pitchFamily="18" charset="0"/>
                <a:ea typeface="Times New Roman" panose="02020603050405020304" pitchFamily="18" charset="0"/>
                <a:cs typeface="Times New Roman" panose="02020603050405020304" pitchFamily="18" charset="0"/>
                <a:hlinkClick r:id="rId4"/>
              </a:rPr>
              <a:t>Tennessee Williams</a:t>
            </a:r>
            <a:r>
              <a:rPr lang="en-US" sz="4400" b="1" dirty="0" smtClean="0">
                <a:solidFill>
                  <a:srgbClr val="C00000"/>
                </a:solidFill>
              </a:rPr>
              <a:t>'s</a:t>
            </a:r>
            <a:r>
              <a:rPr lang="en-US" sz="6000" b="1" dirty="0" smtClean="0">
                <a:solidFill>
                  <a:srgbClr val="FF0000"/>
                </a:solidFill>
              </a:rPr>
              <a:t> </a:t>
            </a:r>
            <a:r>
              <a:rPr lang="en-US" sz="5400" b="1" dirty="0" smtClean="0">
                <a:solidFill>
                  <a:srgbClr val="FF0000"/>
                </a:solidFill>
              </a:rPr>
              <a:t>‘</a:t>
            </a:r>
            <a:r>
              <a:rPr lang="en-US" sz="5400" b="1" dirty="0" smtClean="0"/>
              <a:t>"</a:t>
            </a:r>
            <a:r>
              <a:rPr lang="en-US" sz="5400" b="1" u="sng" dirty="0" smtClean="0">
                <a:hlinkClick r:id="rId5" tooltip="The Glass Menagerie"/>
              </a:rPr>
              <a:t>The Glass Menagerie</a:t>
            </a:r>
            <a:r>
              <a:rPr lang="en-US" sz="5400" b="1" dirty="0" smtClean="0"/>
              <a:t>",</a:t>
            </a:r>
            <a:r>
              <a:rPr lang="en-US" sz="5400" b="1" u="sng" dirty="0" smtClean="0">
                <a:solidFill>
                  <a:srgbClr val="FF0000"/>
                </a:solidFill>
                <a:latin typeface="open sans"/>
                <a:ea typeface="Times New Roman" panose="02020603050405020304" pitchFamily="18" charset="0"/>
              </a:rPr>
              <a:t> ‘</a:t>
            </a:r>
            <a:r>
              <a:rPr lang="en-US" sz="5400" b="1" u="sng" dirty="0" smtClean="0">
                <a:solidFill>
                  <a:srgbClr val="FF0000"/>
                </a:solidFill>
              </a:rPr>
              <a:t>The final scene depicts Laura as "she blows the candle out."</a:t>
            </a:r>
            <a:r>
              <a:rPr lang="en-US" sz="5400" b="1" dirty="0" smtClean="0"/>
              <a:t> </a:t>
            </a:r>
            <a:endParaRPr lang="en-US" sz="5400" dirty="0"/>
          </a:p>
        </p:txBody>
      </p:sp>
      <p:sp>
        <p:nvSpPr>
          <p:cNvPr id="9" name="AutoShape 4" descr="Image result for Laura Tom Tennessee Willi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7" name="Picture 2" descr="Image result for Laura Tom Tennessee Willia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15741" y="1807422"/>
            <a:ext cx="1901149" cy="2258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34891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1" y="106853"/>
            <a:ext cx="11366694" cy="6603436"/>
          </a:xfrm>
          <a:prstGeom prst="rect">
            <a:avLst/>
          </a:prstGeom>
        </p:spPr>
      </p:pic>
    </p:spTree>
    <p:extLst>
      <p:ext uri="{BB962C8B-B14F-4D97-AF65-F5344CB8AC3E}">
        <p14:creationId xmlns:p14="http://schemas.microsoft.com/office/powerpoint/2010/main" val="934963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0474" y="524265"/>
            <a:ext cx="6977573" cy="5632311"/>
          </a:xfrm>
          <a:prstGeom prst="rect">
            <a:avLst/>
          </a:prstGeom>
        </p:spPr>
        <p:txBody>
          <a:bodyPr wrap="square">
            <a:spAutoFit/>
          </a:bodyPr>
          <a:lstStyle/>
          <a:p>
            <a:pPr algn="just"/>
            <a:r>
              <a:rPr lang="en-US" sz="4000" dirty="0"/>
              <a:t>Perhaps it was only a piece of transparent glass.  (referring to Laura's glass menagerie). Perhaps I am walking along a street at night, in some strange city, before I have found companions.  I pass the lighted window of a shop where perfume is sold.</a:t>
            </a: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117693"/>
            <a:ext cx="4022529"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20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 y="1332042"/>
            <a:ext cx="10611729" cy="2697662"/>
          </a:xfrm>
          <a:prstGeom prst="rect">
            <a:avLst/>
          </a:prstGeom>
        </p:spPr>
        <p:txBody>
          <a:bodyPr wrap="square">
            <a:spAutoFit/>
          </a:bodyPr>
          <a:lstStyle/>
          <a:p>
            <a:pPr algn="just" fontAlgn="base">
              <a:lnSpc>
                <a:spcPct val="107000"/>
              </a:lnSpc>
              <a:spcAft>
                <a:spcPts val="800"/>
              </a:spcAft>
            </a:pPr>
            <a:r>
              <a:rPr lang="en-US" sz="4000" dirty="0"/>
              <a:t>The window is filled with pieces of colored glass, tiny transparent bottles in delicate colors, like bits of a shattered rainbow. Then all at once my sister touches my shoulder. </a:t>
            </a:r>
            <a:endParaRPr lang="en-US" sz="4000" dirty="0">
              <a:effectLst/>
              <a:latin typeface="Calibri" panose="020F0502020204030204" pitchFamily="34" charset="0"/>
              <a:ea typeface="Calibri" panose="020F0502020204030204" pitchFamily="34" charset="0"/>
              <a:cs typeface="Vrinda" panose="02000500000000020004"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83" y="490801"/>
            <a:ext cx="11486662" cy="6599506"/>
          </a:xfrm>
          <a:prstGeom prst="rect">
            <a:avLst/>
          </a:prstGeom>
        </p:spPr>
      </p:pic>
    </p:spTree>
    <p:extLst>
      <p:ext uri="{BB962C8B-B14F-4D97-AF65-F5344CB8AC3E}">
        <p14:creationId xmlns:p14="http://schemas.microsoft.com/office/powerpoint/2010/main" val="299433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203" y="351693"/>
            <a:ext cx="7076048" cy="6020110"/>
          </a:xfrm>
          <a:prstGeom prst="rect">
            <a:avLst/>
          </a:prstGeom>
        </p:spPr>
        <p:txBody>
          <a:bodyPr wrap="square">
            <a:spAutoFit/>
          </a:bodyPr>
          <a:lstStyle/>
          <a:p>
            <a:pPr algn="just" fontAlgn="base">
              <a:lnSpc>
                <a:spcPct val="107000"/>
              </a:lnSpc>
              <a:spcAft>
                <a:spcPts val="800"/>
              </a:spcAft>
            </a:pPr>
            <a:r>
              <a:rPr lang="en-US" sz="4000" dirty="0"/>
              <a:t>I turn around and look into her eyes.  Oh, Laura, Laura, I tried to leave you behind me, but I am more faithful than I intended to be!  I reach for a cigarette, I cross the street, I run into the movies or a bar, I buy a drink, I speak to the nearest stranger--anything that can blow your candles out! </a:t>
            </a:r>
            <a:endParaRPr lang="en-US" sz="4000" dirty="0">
              <a:solidFill>
                <a:srgbClr val="282828"/>
              </a:solidFill>
              <a:effectLst/>
              <a:latin typeface="Calibri" panose="020F0502020204030204" pitchFamily="34" charset="0"/>
              <a:ea typeface="Calibri" panose="020F0502020204030204" pitchFamily="34" charset="0"/>
              <a:cs typeface="Vrinda" panose="02000500000000020004" pitchFamily="2" charset="0"/>
            </a:endParaRP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117693"/>
            <a:ext cx="4233544"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9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6228" y="714652"/>
            <a:ext cx="5584873" cy="5016758"/>
          </a:xfrm>
          <a:prstGeom prst="rect">
            <a:avLst/>
          </a:prstGeom>
        </p:spPr>
        <p:txBody>
          <a:bodyPr wrap="square">
            <a:spAutoFit/>
          </a:bodyPr>
          <a:lstStyle/>
          <a:p>
            <a:pPr algn="just"/>
            <a:r>
              <a:rPr lang="en-US" sz="4000" dirty="0"/>
              <a:t>(The following passage synchronizes with Laura blowing out the candles). For nowadays the world is lit by lightning!  Blow out your candles, Laura---and so goodbye. </a:t>
            </a:r>
            <a:r>
              <a:rPr lang="en-US" sz="4000" dirty="0" smtClean="0"/>
              <a:t>"(</a:t>
            </a:r>
            <a:r>
              <a:rPr lang="en-US" sz="4000" dirty="0"/>
              <a:t>She blows the candles out.) </a:t>
            </a: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0"/>
            <a:ext cx="5513704"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75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846" y="327342"/>
            <a:ext cx="11816031" cy="632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894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27077" y="705559"/>
            <a:ext cx="6133514" cy="4401205"/>
          </a:xfrm>
          <a:prstGeom prst="rect">
            <a:avLst/>
          </a:prstGeom>
        </p:spPr>
        <p:txBody>
          <a:bodyPr wrap="square">
            <a:spAutoFit/>
          </a:bodyPr>
          <a:lstStyle/>
          <a:p>
            <a:pPr algn="just"/>
            <a:r>
              <a:rPr lang="en-US" sz="4000" dirty="0"/>
              <a:t>Tom is troubled by how he deserted Laura.  He tried to help her and his mother, but he could not live with them any longer--the guilt is overwhelming and he finds no peace. </a:t>
            </a: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7693"/>
            <a:ext cx="5105742"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40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9119" y="650877"/>
            <a:ext cx="6963507" cy="5888279"/>
          </a:xfrm>
          <a:prstGeom prst="rect">
            <a:avLst/>
          </a:prstGeom>
        </p:spPr>
        <p:txBody>
          <a:bodyPr wrap="square">
            <a:spAutoFit/>
          </a:bodyPr>
          <a:lstStyle/>
          <a:p>
            <a:pPr algn="just" fontAlgn="base">
              <a:lnSpc>
                <a:spcPct val="107000"/>
              </a:lnSpc>
              <a:spcAft>
                <a:spcPts val="800"/>
              </a:spcAft>
            </a:pPr>
            <a:r>
              <a:rPr lang="en-US" sz="4400" dirty="0"/>
              <a:t>He wants the interminable reminder of what he has done to end. and thus asks Laura to forgive him and to forget about him.  This is the symbolism in the passage of asking her to blow out the candles. </a:t>
            </a:r>
            <a:endParaRPr lang="en-US" sz="4400" dirty="0">
              <a:effectLst/>
              <a:latin typeface="Calibri" panose="020F0502020204030204" pitchFamily="34" charset="0"/>
              <a:ea typeface="Calibri" panose="020F0502020204030204" pitchFamily="34" charset="0"/>
              <a:cs typeface="Vrinda" panose="02000500000000020004" pitchFamily="2" charset="0"/>
            </a:endParaRPr>
          </a:p>
        </p:txBody>
      </p:sp>
      <p:pic>
        <p:nvPicPr>
          <p:cNvPr id="5122"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982" y="96153"/>
            <a:ext cx="4050663"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71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85" y="117693"/>
            <a:ext cx="7652824" cy="6001643"/>
          </a:xfrm>
          <a:prstGeom prst="rect">
            <a:avLst/>
          </a:prstGeom>
        </p:spPr>
        <p:txBody>
          <a:bodyPr wrap="square">
            <a:spAutoFit/>
          </a:bodyPr>
          <a:lstStyle/>
          <a:p>
            <a:pPr algn="just"/>
            <a:r>
              <a:rPr lang="en-US" sz="4800" dirty="0"/>
              <a:t>Laura and Amanda are destined to continue living their lives with little income and no husband to take care of Laura.  Tom is asking her forgiveness and she grants his request by blowing out the candles.</a:t>
            </a:r>
          </a:p>
        </p:txBody>
      </p:sp>
      <p:pic>
        <p:nvPicPr>
          <p:cNvPr id="4"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117693"/>
            <a:ext cx="4022529"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82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18781" y="939692"/>
            <a:ext cx="7160456" cy="4010970"/>
          </a:xfrm>
          <a:prstGeom prst="rect">
            <a:avLst/>
          </a:prstGeom>
        </p:spPr>
        <p:txBody>
          <a:bodyPr wrap="square">
            <a:spAutoFit/>
          </a:bodyPr>
          <a:lstStyle/>
          <a:p>
            <a:pPr algn="just">
              <a:lnSpc>
                <a:spcPct val="107000"/>
              </a:lnSpc>
              <a:spcBef>
                <a:spcPts val="1200"/>
              </a:spcBef>
            </a:pPr>
            <a:r>
              <a:rPr lang="en-US" sz="4000" dirty="0">
                <a:solidFill>
                  <a:srgbClr val="1F1F1F"/>
                </a:solidFill>
                <a:latin typeface="Arial" panose="020B0604020202020204" pitchFamily="34" charset="0"/>
                <a:ea typeface="Times New Roman" panose="02020603050405020304" pitchFamily="18" charset="0"/>
                <a:cs typeface="Vrinda" panose="02000500000000020004" pitchFamily="2" charset="0"/>
              </a:rPr>
              <a:t>In real life, </a:t>
            </a:r>
            <a:r>
              <a:rPr lang="en-US" sz="4000" u="sng" dirty="0">
                <a:solidFill>
                  <a:srgbClr val="006B87"/>
                </a:solidFill>
                <a:latin typeface="Arial" panose="020B0604020202020204" pitchFamily="34" charset="0"/>
                <a:ea typeface="Times New Roman" panose="02020603050405020304" pitchFamily="18" charset="0"/>
                <a:cs typeface="Vrinda" panose="02000500000000020004" pitchFamily="2" charset="0"/>
                <a:hlinkClick r:id="rId2" tooltip="Tennessee Williams"/>
              </a:rPr>
              <a:t>Tennessee Williams</a:t>
            </a:r>
            <a:r>
              <a:rPr lang="en-US" sz="4000" dirty="0">
                <a:solidFill>
                  <a:srgbClr val="1F1F1F"/>
                </a:solidFill>
                <a:latin typeface="Arial" panose="020B0604020202020204" pitchFamily="34" charset="0"/>
                <a:ea typeface="Times New Roman" panose="02020603050405020304" pitchFamily="18" charset="0"/>
                <a:cs typeface="Vrinda" panose="02000500000000020004" pitchFamily="2" charset="0"/>
              </a:rPr>
              <a:t>' sister's bedroom was next to an alley where she could hear cats fighting and screaming at night as she went to sleep</a:t>
            </a:r>
            <a:r>
              <a:rPr lang="en-US" sz="4000" dirty="0" smtClean="0">
                <a:solidFill>
                  <a:srgbClr val="1F1F1F"/>
                </a:solidFill>
                <a:latin typeface="Arial" panose="020B0604020202020204" pitchFamily="34" charset="0"/>
                <a:ea typeface="Times New Roman" panose="02020603050405020304" pitchFamily="18" charset="0"/>
                <a:cs typeface="Vrinda" panose="02000500000000020004" pitchFamily="2" charset="0"/>
              </a:rPr>
              <a:t>.</a:t>
            </a:r>
            <a:r>
              <a:rPr lang="en-US" sz="4000" dirty="0">
                <a:solidFill>
                  <a:srgbClr val="1F1F1F"/>
                </a:solidFill>
                <a:latin typeface="Arial" panose="020B0604020202020204" pitchFamily="34" charset="0"/>
                <a:ea typeface="Times New Roman" panose="02020603050405020304" pitchFamily="18" charset="0"/>
                <a:cs typeface="Vrinda" panose="02000500000000020004" pitchFamily="2" charset="0"/>
              </a:rPr>
              <a:t> </a:t>
            </a:r>
            <a:endParaRPr lang="en-US" sz="2800" dirty="0">
              <a:effectLst/>
              <a:latin typeface="Calibri" panose="020F0502020204030204" pitchFamily="34" charset="0"/>
              <a:ea typeface="Calibri" panose="020F0502020204030204" pitchFamily="34" charset="0"/>
              <a:cs typeface="Vrinda" panose="02000500000000020004" pitchFamily="2" charset="0"/>
            </a:endParaRPr>
          </a:p>
        </p:txBody>
      </p:sp>
      <p:pic>
        <p:nvPicPr>
          <p:cNvPr id="4" name="Picture 2" descr="Image result for Laura Tom Tennessee Willi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6" y="117693"/>
            <a:ext cx="4022529"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04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778" y="172596"/>
            <a:ext cx="11633151" cy="6523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958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9631" y="855287"/>
            <a:ext cx="7357403" cy="4044184"/>
          </a:xfrm>
          <a:prstGeom prst="rect">
            <a:avLst/>
          </a:prstGeom>
        </p:spPr>
        <p:txBody>
          <a:bodyPr wrap="square">
            <a:spAutoFit/>
          </a:bodyPr>
          <a:lstStyle/>
          <a:p>
            <a:pPr algn="just">
              <a:lnSpc>
                <a:spcPct val="107000"/>
              </a:lnSpc>
              <a:spcBef>
                <a:spcPts val="1200"/>
              </a:spcBef>
            </a:pPr>
            <a:r>
              <a:rPr lang="en-US" sz="4000" dirty="0">
                <a:solidFill>
                  <a:srgbClr val="1F1F1F"/>
                </a:solidFill>
                <a:latin typeface="Arial" panose="020B0604020202020204" pitchFamily="34" charset="0"/>
                <a:ea typeface="Times New Roman" panose="02020603050405020304" pitchFamily="18" charset="0"/>
                <a:cs typeface="Vrinda" panose="02000500000000020004" pitchFamily="2" charset="0"/>
              </a:rPr>
              <a:t>  So Tennessee painted her room white and brought home little pieces of colored glass for her to collect in order to brighten her room as well as her spirits.</a:t>
            </a:r>
            <a:endParaRPr lang="en-US" sz="2800" dirty="0">
              <a:effectLst/>
              <a:latin typeface="Calibri" panose="020F0502020204030204" pitchFamily="34" charset="0"/>
              <a:ea typeface="Calibri" panose="020F0502020204030204" pitchFamily="34" charset="0"/>
              <a:cs typeface="Vrinda" panose="02000500000000020004" pitchFamily="2" charset="0"/>
            </a:endParaRP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7" y="117693"/>
            <a:ext cx="3516092"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53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1" nodeType="click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320" y="285138"/>
            <a:ext cx="11562812" cy="657286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21849" y="3418449"/>
            <a:ext cx="10339753" cy="3154710"/>
          </a:xfrm>
          <a:prstGeom prst="rect">
            <a:avLst/>
          </a:prstGeom>
          <a:noFill/>
        </p:spPr>
        <p:txBody>
          <a:bodyPr wrap="square" rtlCol="0">
            <a:spAutoFit/>
          </a:bodyPr>
          <a:lstStyle/>
          <a:p>
            <a:r>
              <a:rPr lang="en-US" sz="19900" b="1" dirty="0" smtClean="0">
                <a:solidFill>
                  <a:srgbClr val="FF0000"/>
                </a:solidFill>
              </a:rPr>
              <a:t>The END </a:t>
            </a:r>
            <a:endParaRPr lang="en-US" sz="19900" b="1" dirty="0">
              <a:solidFill>
                <a:srgbClr val="FF0000"/>
              </a:solidFill>
            </a:endParaRPr>
          </a:p>
        </p:txBody>
      </p:sp>
    </p:spTree>
    <p:extLst>
      <p:ext uri="{BB962C8B-B14F-4D97-AF65-F5344CB8AC3E}">
        <p14:creationId xmlns:p14="http://schemas.microsoft.com/office/powerpoint/2010/main" val="4125374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 y="613270"/>
            <a:ext cx="11465169" cy="572464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4400" b="1" dirty="0" smtClean="0"/>
              <a:t>In</a:t>
            </a:r>
            <a:r>
              <a:rPr lang="en-US" sz="4400" b="1" dirty="0" smtClean="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4800" b="1" u="sng" dirty="0" smtClean="0">
                <a:solidFill>
                  <a:srgbClr val="0086A6"/>
                </a:solidFill>
                <a:effectLst/>
                <a:latin typeface="Georgia" panose="02040502050405020303" pitchFamily="18" charset="0"/>
                <a:ea typeface="Times New Roman" panose="02020603050405020304" pitchFamily="18" charset="0"/>
                <a:cs typeface="Times New Roman" panose="02020603050405020304" pitchFamily="18" charset="0"/>
                <a:hlinkClick r:id="rId2"/>
              </a:rPr>
              <a:t>Tennessee Williams</a:t>
            </a:r>
            <a:r>
              <a:rPr lang="en-US" sz="4800" b="1" dirty="0" smtClean="0">
                <a:solidFill>
                  <a:srgbClr val="C00000"/>
                </a:solidFill>
              </a:rPr>
              <a:t>'s</a:t>
            </a:r>
            <a:r>
              <a:rPr lang="en-US" sz="6600" b="1" dirty="0" smtClean="0">
                <a:solidFill>
                  <a:srgbClr val="FF0000"/>
                </a:solidFill>
              </a:rPr>
              <a:t> </a:t>
            </a:r>
            <a:r>
              <a:rPr lang="en-US" sz="6000" b="1" dirty="0" smtClean="0">
                <a:solidFill>
                  <a:srgbClr val="FF0000"/>
                </a:solidFill>
              </a:rPr>
              <a:t>‘</a:t>
            </a:r>
            <a:r>
              <a:rPr lang="en-US" sz="6000" b="1" dirty="0" smtClean="0"/>
              <a:t>"</a:t>
            </a:r>
            <a:r>
              <a:rPr lang="en-US" sz="6000" b="1" u="sng" dirty="0" smtClean="0">
                <a:hlinkClick r:id="rId3" tooltip="The Glass Menagerie"/>
              </a:rPr>
              <a:t>The Glass Menagerie</a:t>
            </a:r>
            <a:r>
              <a:rPr lang="en-US" sz="6000" b="1" dirty="0" smtClean="0"/>
              <a:t>", </a:t>
            </a:r>
            <a:r>
              <a:rPr lang="en-US" sz="6000" b="1" dirty="0" smtClean="0">
                <a:solidFill>
                  <a:srgbClr val="FF0000"/>
                </a:solidFill>
              </a:rPr>
              <a:t>’</a:t>
            </a:r>
            <a:r>
              <a:rPr lang="en-US" sz="6000" b="1" u="sng" dirty="0" smtClean="0">
                <a:solidFill>
                  <a:srgbClr val="002060"/>
                </a:solidFill>
                <a:latin typeface="open sans"/>
                <a:ea typeface="Times New Roman" panose="02020603050405020304" pitchFamily="18" charset="0"/>
              </a:rPr>
              <a:t> </a:t>
            </a:r>
            <a:r>
              <a:rPr lang="en-US" sz="6000" b="1" u="sng" dirty="0" smtClean="0">
                <a:solidFill>
                  <a:srgbClr val="FF0000"/>
                </a:solidFill>
                <a:latin typeface="open sans"/>
                <a:ea typeface="Times New Roman" panose="02020603050405020304" pitchFamily="18" charset="0"/>
              </a:rPr>
              <a:t>‘</a:t>
            </a:r>
            <a:r>
              <a:rPr lang="en-US" sz="6000" b="1" u="sng" dirty="0" smtClean="0">
                <a:solidFill>
                  <a:srgbClr val="FF0000"/>
                </a:solidFill>
              </a:rPr>
              <a:t>The final scene depicts Laura as "she blows the candle out." What does this act represent and what message is it sending?</a:t>
            </a:r>
            <a:endParaRPr lang="en-US" sz="6000" b="1" dirty="0">
              <a:solidFill>
                <a:srgbClr val="FF0000"/>
              </a:solidFill>
            </a:endParaRPr>
          </a:p>
        </p:txBody>
      </p:sp>
    </p:spTree>
    <p:extLst>
      <p:ext uri="{BB962C8B-B14F-4D97-AF65-F5344CB8AC3E}">
        <p14:creationId xmlns:p14="http://schemas.microsoft.com/office/powerpoint/2010/main" val="291240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098" y="253486"/>
            <a:ext cx="11085342" cy="6470871"/>
          </a:xfrm>
          <a:prstGeom prst="rect">
            <a:avLst/>
          </a:prstGeom>
        </p:spPr>
      </p:pic>
    </p:spTree>
    <p:extLst>
      <p:ext uri="{BB962C8B-B14F-4D97-AF65-F5344CB8AC3E}">
        <p14:creationId xmlns:p14="http://schemas.microsoft.com/office/powerpoint/2010/main" val="1723329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0806" y="988502"/>
            <a:ext cx="6147581" cy="3785652"/>
          </a:xfrm>
          <a:prstGeom prst="rect">
            <a:avLst/>
          </a:prstGeom>
        </p:spPr>
        <p:txBody>
          <a:bodyPr wrap="square">
            <a:spAutoFit/>
          </a:bodyPr>
          <a:lstStyle/>
          <a:p>
            <a:pPr algn="just"/>
            <a:r>
              <a:rPr lang="en-US" sz="4000" dirty="0"/>
              <a:t>In the final scene of "</a:t>
            </a:r>
            <a:r>
              <a:rPr lang="en-US" sz="4000" u="sng" dirty="0">
                <a:hlinkClick r:id="rId2" tooltip="The Glass Menagerie"/>
              </a:rPr>
              <a:t>The Glass Menagerie</a:t>
            </a:r>
            <a:r>
              <a:rPr lang="en-US" sz="4000" dirty="0"/>
              <a:t>", Tom's </a:t>
            </a:r>
            <a:r>
              <a:rPr lang="en-US" sz="4000" u="sng" dirty="0">
                <a:hlinkClick r:id="rId3" tooltip="Monologue"/>
              </a:rPr>
              <a:t>monologue</a:t>
            </a:r>
            <a:r>
              <a:rPr lang="en-US" sz="4000" dirty="0"/>
              <a:t> synchronizes directorially with Laura blowing out the candles of the candelabra.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625" y="126876"/>
            <a:ext cx="5008099" cy="6470871"/>
          </a:xfrm>
          <a:prstGeom prst="rect">
            <a:avLst/>
          </a:prstGeom>
        </p:spPr>
      </p:pic>
    </p:spTree>
    <p:extLst>
      <p:ext uri="{BB962C8B-B14F-4D97-AF65-F5344CB8AC3E}">
        <p14:creationId xmlns:p14="http://schemas.microsoft.com/office/powerpoint/2010/main" val="218665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6910" y="425794"/>
            <a:ext cx="6485206" cy="5632311"/>
          </a:xfrm>
          <a:prstGeom prst="rect">
            <a:avLst/>
          </a:prstGeom>
        </p:spPr>
        <p:txBody>
          <a:bodyPr wrap="square">
            <a:spAutoFit/>
          </a:bodyPr>
          <a:lstStyle/>
          <a:p>
            <a:pPr algn="just"/>
            <a:r>
              <a:rPr lang="en-US" sz="4000" dirty="0"/>
              <a:t>  It was the candelabra that Amanda had given Jim (the gentleman caller) to take and go talk to Laura who felt sick and left the room when she discovered that the gentleman caller was the boy she had a crush on in high school.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624" y="133122"/>
            <a:ext cx="4572000" cy="6470871"/>
          </a:xfrm>
          <a:prstGeom prst="rect">
            <a:avLst/>
          </a:prstGeom>
        </p:spPr>
      </p:pic>
    </p:spTree>
    <p:extLst>
      <p:ext uri="{BB962C8B-B14F-4D97-AF65-F5344CB8AC3E}">
        <p14:creationId xmlns:p14="http://schemas.microsoft.com/office/powerpoint/2010/main" val="304558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015" y="0"/>
            <a:ext cx="11486662" cy="6599506"/>
          </a:xfrm>
          <a:prstGeom prst="rect">
            <a:avLst/>
          </a:prstGeom>
        </p:spPr>
      </p:pic>
    </p:spTree>
    <p:extLst>
      <p:ext uri="{BB962C8B-B14F-4D97-AF65-F5344CB8AC3E}">
        <p14:creationId xmlns:p14="http://schemas.microsoft.com/office/powerpoint/2010/main" val="3547069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8607" y="708088"/>
            <a:ext cx="7230795" cy="4524315"/>
          </a:xfrm>
          <a:prstGeom prst="rect">
            <a:avLst/>
          </a:prstGeom>
        </p:spPr>
        <p:txBody>
          <a:bodyPr wrap="square">
            <a:spAutoFit/>
          </a:bodyPr>
          <a:lstStyle/>
          <a:p>
            <a:pPr algn="just"/>
            <a:r>
              <a:rPr lang="en-US" sz="4800" dirty="0"/>
              <a:t>Tom leaves the house forever after he is berated by Amanda for bringing home a gentleman caller for Laura who (unbeknownst to Tom) was already engaged. </a:t>
            </a: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117693"/>
            <a:ext cx="4261679"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37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9458" y="300123"/>
            <a:ext cx="7343336" cy="6186309"/>
          </a:xfrm>
          <a:prstGeom prst="rect">
            <a:avLst/>
          </a:prstGeom>
        </p:spPr>
        <p:txBody>
          <a:bodyPr wrap="square">
            <a:spAutoFit/>
          </a:bodyPr>
          <a:lstStyle/>
          <a:p>
            <a:pPr algn="just"/>
            <a:r>
              <a:rPr lang="en-US" sz="4400" dirty="0" smtClean="0"/>
              <a:t>Tom </a:t>
            </a:r>
            <a:r>
              <a:rPr lang="en-US" sz="4400" dirty="0"/>
              <a:t>leaves St. Louis and "descended the steps of this fire escape for the last time and followed from then on, in my father's footsteps, attempting to find in motion what was lost in space . Perhaps it was a familiar bit of music.</a:t>
            </a:r>
            <a:endParaRPr lang="en-US" sz="3200" dirty="0">
              <a:effectLst/>
              <a:latin typeface="Calibri" panose="020F0502020204030204" pitchFamily="34" charset="0"/>
              <a:ea typeface="Calibri" panose="020F0502020204030204" pitchFamily="34" charset="0"/>
              <a:cs typeface="Vrinda" panose="02000500000000020004" pitchFamily="2" charset="0"/>
            </a:endParaRPr>
          </a:p>
        </p:txBody>
      </p:sp>
      <p:pic>
        <p:nvPicPr>
          <p:cNvPr id="3" name="Picture 2" descr="Image result for Laura Tom Tennessee Willi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6" y="117693"/>
            <a:ext cx="4022529" cy="6443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18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238</Words>
  <Application>Microsoft Office PowerPoint</Application>
  <PresentationFormat>Widescreen</PresentationFormat>
  <Paragraphs>21</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Georgia</vt:lpstr>
      <vt:lpstr>open sans</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AUSC</dc:creator>
  <cp:lastModifiedBy>AUSC</cp:lastModifiedBy>
  <cp:revision>8</cp:revision>
  <dcterms:created xsi:type="dcterms:W3CDTF">2019-11-21T06:42:49Z</dcterms:created>
  <dcterms:modified xsi:type="dcterms:W3CDTF">2019-11-21T07:46:14Z</dcterms:modified>
</cp:coreProperties>
</file>