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8" r:id="rId1"/>
  </p:sldMasterIdLst>
  <p:notesMasterIdLst>
    <p:notesMasterId r:id="rId18"/>
  </p:notesMasterIdLst>
  <p:sldIdLst>
    <p:sldId id="331" r:id="rId2"/>
    <p:sldId id="309" r:id="rId3"/>
    <p:sldId id="330" r:id="rId4"/>
    <p:sldId id="327" r:id="rId5"/>
    <p:sldId id="329" r:id="rId6"/>
    <p:sldId id="328" r:id="rId7"/>
    <p:sldId id="317" r:id="rId8"/>
    <p:sldId id="318" r:id="rId9"/>
    <p:sldId id="321" r:id="rId10"/>
    <p:sldId id="319" r:id="rId11"/>
    <p:sldId id="320" r:id="rId12"/>
    <p:sldId id="322" r:id="rId13"/>
    <p:sldId id="323" r:id="rId14"/>
    <p:sldId id="324" r:id="rId15"/>
    <p:sldId id="325" r:id="rId16"/>
    <p:sldId id="326" r:id="rId1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457" autoAdjust="0"/>
    <p:restoredTop sz="94660"/>
  </p:normalViewPr>
  <p:slideViewPr>
    <p:cSldViewPr>
      <p:cViewPr varScale="1">
        <p:scale>
          <a:sx n="106" d="100"/>
          <a:sy n="106" d="100"/>
        </p:scale>
        <p:origin x="78" y="3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-23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F0016AD-785B-42E6-ABAD-887546D29014}" type="datetimeFigureOut">
              <a:rPr lang="en-US" smtClean="0"/>
              <a:pPr/>
              <a:t>10/15/2019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B58912C-05FE-4710-957C-2C810B85E59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916224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8991600" y="3048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25146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371600" y="2819400"/>
            <a:ext cx="6400800" cy="1752600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10/15/2019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155448" y="2420112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Oval 12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Oval 13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1752600"/>
          </a:xfrm>
        </p:spPr>
        <p:txBody>
          <a:bodyPr anchor="b"/>
          <a:lstStyle>
            <a:lvl1pPr>
              <a:defRPr sz="4200">
                <a:solidFill>
                  <a:schemeClr val="accent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white">
          <a:xfrm>
            <a:off x="7010400" y="0"/>
            <a:ext cx="21336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 rot="5400000">
            <a:off x="4021836" y="3278124"/>
            <a:ext cx="6245352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Oval 13"/>
          <p:cNvSpPr/>
          <p:nvPr/>
        </p:nvSpPr>
        <p:spPr>
          <a:xfrm>
            <a:off x="6839712" y="2925763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Oval 14"/>
          <p:cNvSpPr/>
          <p:nvPr/>
        </p:nvSpPr>
        <p:spPr>
          <a:xfrm>
            <a:off x="6934200" y="3020251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15912" y="3009901"/>
            <a:ext cx="457200" cy="441325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304800"/>
            <a:ext cx="6553200" cy="5821366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91400" y="304801"/>
            <a:ext cx="14478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61688" y="1026372"/>
            <a:ext cx="457200" cy="441325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8991600" y="1905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152400" y="2286000"/>
            <a:ext cx="8833104" cy="304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55448" y="142352"/>
            <a:ext cx="8833104" cy="2139696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8426" y="2743200"/>
            <a:ext cx="6480174" cy="1673225"/>
          </a:xfrm>
        </p:spPr>
        <p:txBody>
          <a:bodyPr anchor="t"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Rectangle 13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10/15/2019</a:t>
            </a:fld>
            <a:endParaRPr lang="en-US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152400" y="2438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Oval 9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Oval 10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533400"/>
            <a:ext cx="7772400" cy="1524000"/>
          </a:xfrm>
        </p:spPr>
        <p:txBody>
          <a:bodyPr anchor="b"/>
          <a:lstStyle>
            <a:lvl1pPr algn="ctr">
              <a:buNone/>
              <a:defRPr sz="4200" b="0" cap="none" baseline="0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791200" y="6409944"/>
            <a:ext cx="3044952" cy="365760"/>
          </a:xfr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10/15/2019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 flipV="1">
            <a:off x="4563080" y="1575652"/>
            <a:ext cx="8921" cy="4819557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Content Placeholder 9"/>
          <p:cNvSpPr>
            <a:spLocks noGrp="1"/>
          </p:cNvSpPr>
          <p:nvPr>
            <p:ph sz="half" idx="1"/>
          </p:nvPr>
        </p:nvSpPr>
        <p:spPr>
          <a:xfrm>
            <a:off x="301752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2" name="Content Placeholder 11"/>
          <p:cNvSpPr>
            <a:spLocks noGrp="1"/>
          </p:cNvSpPr>
          <p:nvPr>
            <p:ph sz="half" idx="2"/>
          </p:nvPr>
        </p:nvSpPr>
        <p:spPr>
          <a:xfrm>
            <a:off x="4800600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traight Connector 9"/>
          <p:cNvSpPr>
            <a:spLocks noChangeShapeType="1"/>
          </p:cNvSpPr>
          <p:nvPr/>
        </p:nvSpPr>
        <p:spPr bwMode="auto">
          <a:xfrm flipV="1">
            <a:off x="4572000" y="2200275"/>
            <a:ext cx="0" cy="4187952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Rectangle 19"/>
          <p:cNvSpPr>
            <a:spLocks noChangeArrowheads="1"/>
          </p:cNvSpPr>
          <p:nvPr/>
        </p:nvSpPr>
        <p:spPr bwMode="white">
          <a:xfrm>
            <a:off x="0" y="0"/>
            <a:ext cx="9144000" cy="1447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1" name="Rectangle 20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2" name="Rectangle 21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152400" y="1371600"/>
            <a:ext cx="8833104" cy="914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145923" y="6391656"/>
            <a:ext cx="8833104" cy="310896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4040188" cy="732974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lang="en-US" sz="2200" b="1" dirty="0" smtClean="0">
                <a:solidFill>
                  <a:srgbClr val="FFFFFF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791330" y="1524000"/>
            <a:ext cx="4041775" cy="731520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sz="2200" b="1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10/15/2019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04800" y="6409944"/>
            <a:ext cx="3581400" cy="365760"/>
          </a:xfrm>
        </p:spPr>
        <p:txBody>
          <a:bodyPr/>
          <a:lstStyle/>
          <a:p>
            <a:endParaRPr lang="en-US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152400" y="128016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4" name="Content Placeholder 23"/>
          <p:cNvSpPr>
            <a:spLocks noGrp="1"/>
          </p:cNvSpPr>
          <p:nvPr>
            <p:ph sz="quarter" idx="2"/>
          </p:nvPr>
        </p:nvSpPr>
        <p:spPr>
          <a:xfrm>
            <a:off x="301752" y="2471383"/>
            <a:ext cx="4041648" cy="3818404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6" name="Content Placeholder 25"/>
          <p:cNvSpPr>
            <a:spLocks noGrp="1"/>
          </p:cNvSpPr>
          <p:nvPr>
            <p:ph sz="quarter" idx="4"/>
          </p:nvPr>
        </p:nvSpPr>
        <p:spPr>
          <a:xfrm>
            <a:off x="4800600" y="2471383"/>
            <a:ext cx="4038600" cy="382219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5" name="Oval 24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Oval 26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4343400" y="1042416"/>
            <a:ext cx="457200" cy="441325"/>
          </a:xfrm>
        </p:spPr>
        <p:txBody>
          <a:bodyPr/>
          <a:lstStyle>
            <a:lvl1pPr algn="ctr">
              <a:defRPr/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3" name="Title 22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10/15/2019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4343400" y="1036020"/>
            <a:ext cx="457200" cy="441325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152400" y="158496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10/15/2019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4267200" y="6324600"/>
            <a:ext cx="609600" cy="441324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>
            <a:spLocks noChangeArrowheads="1"/>
          </p:cNvSpPr>
          <p:nvPr/>
        </p:nvSpPr>
        <p:spPr bwMode="auto">
          <a:xfrm>
            <a:off x="152400" y="152400"/>
            <a:ext cx="8833104" cy="3048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18872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3" name="Rectangle 12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914400"/>
            <a:ext cx="2362200" cy="990600"/>
          </a:xfrm>
        </p:spPr>
        <p:txBody>
          <a:bodyPr anchor="b">
            <a:noAutofit/>
          </a:bodyPr>
          <a:lstStyle>
            <a:lvl1pPr algn="l">
              <a:buNone/>
              <a:defRPr sz="2200" b="1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381000" y="1981200"/>
            <a:ext cx="2362200" cy="4144963"/>
          </a:xfrm>
        </p:spPr>
        <p:txBody>
          <a:bodyPr/>
          <a:lstStyle>
            <a:lvl1pPr marL="0" indent="0">
              <a:spcAft>
                <a:spcPts val="1000"/>
              </a:spcAft>
              <a:buNone/>
              <a:defRPr sz="1600">
                <a:solidFill>
                  <a:srgbClr val="FFFFFF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Content Placeholder 19"/>
          <p:cNvSpPr>
            <a:spLocks noGrp="1"/>
          </p:cNvSpPr>
          <p:nvPr>
            <p:ph sz="quarter" idx="1"/>
          </p:nvPr>
        </p:nvSpPr>
        <p:spPr>
          <a:xfrm>
            <a:off x="3124200" y="685800"/>
            <a:ext cx="5638800" cy="54102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0" name="Oval 9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Oval 10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1" name="Rectangle 20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10/15/2019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383280" cy="365760"/>
          </a:xfrm>
        </p:spPr>
        <p:txBody>
          <a:bodyPr/>
          <a:lstStyle/>
          <a:p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traight Connector 20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0" name="Rectangle 19"/>
          <p:cNvSpPr>
            <a:spLocks noChangeArrowheads="1"/>
          </p:cNvSpPr>
          <p:nvPr/>
        </p:nvSpPr>
        <p:spPr bwMode="auto">
          <a:xfrm>
            <a:off x="152400" y="152400"/>
            <a:ext cx="8833104" cy="301752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2" name="Oval 11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Oval 12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00375" y="5029200"/>
            <a:ext cx="5867400" cy="1219200"/>
          </a:xfrm>
        </p:spPr>
        <p:txBody>
          <a:bodyPr anchor="t">
            <a:noAutofit/>
          </a:bodyPr>
          <a:lstStyle>
            <a:lvl1pPr algn="l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000375" y="609600"/>
            <a:ext cx="5867400" cy="4267200"/>
          </a:xfrm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81000" y="990600"/>
            <a:ext cx="2438400" cy="5257800"/>
          </a:xfrm>
        </p:spPr>
        <p:txBody>
          <a:bodyPr/>
          <a:lstStyle>
            <a:lvl1pPr marL="0" indent="0">
              <a:spcAft>
                <a:spcPts val="1000"/>
              </a:spcAft>
              <a:buFontTx/>
              <a:buNone/>
              <a:defRPr sz="16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22" name="Rectangle 21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788152" y="6404984"/>
            <a:ext cx="3044952" cy="365760"/>
          </a:xfr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10/15/2019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584448" cy="365760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393371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5791200" y="6404984"/>
            <a:ext cx="3044952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rgbClr val="FFFFFF"/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10/15/2019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04800" y="6410848"/>
            <a:ext cx="35814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152400" y="1276743"/>
            <a:ext cx="8833104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Oval 11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Oval 14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4343400" y="1040174"/>
            <a:ext cx="457200" cy="441325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>
            <a:lvl1pPr algn="ctr" eaLnBrk="1" latinLnBrk="0" hangingPunct="1">
              <a:defRPr kumimoji="0" sz="1600"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8534400" cy="459943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txStyles>
    <p:titleStyle>
      <a:lvl1pPr algn="ctr" rtl="0" eaLnBrk="1" latinLnBrk="0" hangingPunct="1">
        <a:spcBef>
          <a:spcPct val="0"/>
        </a:spcBef>
        <a:buNone/>
        <a:defRPr kumimoji="0" sz="3300" kern="1200">
          <a:solidFill>
            <a:schemeClr val="accent3">
              <a:shade val="75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"/>
        <a:buChar char=""/>
        <a:defRPr kumimoji="0"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ct val="20000"/>
        </a:spcBef>
        <a:buClr>
          <a:schemeClr val="accent3"/>
        </a:buClr>
        <a:buSzPct val="75000"/>
        <a:buFont typeface="Wingdings 2"/>
        <a:buChar char="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ct val="20000"/>
        </a:spcBef>
        <a:buClr>
          <a:schemeClr val="accent4"/>
        </a:buClr>
        <a:buSzPct val="70000"/>
        <a:buFont typeface="Wingdings"/>
        <a:buChar char="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ct val="20000"/>
        </a:spcBef>
        <a:buClr>
          <a:schemeClr val="accent5"/>
        </a:buClr>
        <a:buFontTx/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90000"/>
        <a:buChar char="•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rtl="0" eaLnBrk="1" latinLnBrk="0" hangingPunct="1">
        <a:spcBef>
          <a:spcPct val="20000"/>
        </a:spcBef>
        <a:buClr>
          <a:schemeClr val="accent4">
            <a:shade val="75000"/>
          </a:schemeClr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rtl="0" eaLnBrk="1" latinLnBrk="0" hangingPunct="1">
        <a:spcBef>
          <a:spcPct val="20000"/>
        </a:spcBef>
        <a:buClr>
          <a:schemeClr val="accent2">
            <a:shade val="75000"/>
          </a:schemeClr>
        </a:buClr>
        <a:buSzPct val="90000"/>
        <a:buChar char="•"/>
        <a:defRPr kumimoji="0" sz="1400" kern="1200" cap="all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24007358" cy="758952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609600" y="1828800"/>
            <a:ext cx="8000999" cy="3416320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ln w="762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endParaRPr lang="en-US" sz="7200" dirty="0"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7200" dirty="0" smtClean="0">
                <a:solidFill>
                  <a:srgbClr val="FFFF00"/>
                </a:solidFill>
                <a:latin typeface="NikoshBAN" panose="02000000000000000000" pitchFamily="2" charset="0"/>
              </a:rPr>
              <a:t>            </a:t>
            </a:r>
            <a:r>
              <a:rPr lang="ar-SA" sz="7200" dirty="0" smtClean="0">
                <a:solidFill>
                  <a:srgbClr val="FFFF00"/>
                </a:solidFill>
                <a:latin typeface="NikoshBAN" panose="02000000000000000000" pitchFamily="2" charset="0"/>
              </a:rPr>
              <a:t>اهلا سهلا </a:t>
            </a:r>
            <a:r>
              <a:rPr lang="en-US" sz="7200" dirty="0" smtClean="0">
                <a:solidFill>
                  <a:srgbClr val="FFFF00"/>
                </a:solidFill>
                <a:latin typeface="NikoshBAN" panose="02000000000000000000" pitchFamily="2" charset="0"/>
              </a:rPr>
              <a:t>      </a:t>
            </a:r>
            <a:r>
              <a:rPr lang="en-US" sz="7200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সবাইকে</a:t>
            </a:r>
            <a:r>
              <a:rPr lang="en-US" sz="72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7200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স্বাগতম</a:t>
            </a:r>
            <a:r>
              <a:rPr lang="ar-SA" sz="7200" dirty="0" smtClean="0">
                <a:solidFill>
                  <a:srgbClr val="FFFF00"/>
                </a:solidFill>
                <a:latin typeface="NikoshBAN" panose="02000000000000000000" pitchFamily="2" charset="0"/>
              </a:rPr>
              <a:t>  </a:t>
            </a:r>
            <a:endParaRPr lang="en-US" sz="7200" dirty="0"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2506681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blipFill>
            <a:blip r:embed="rId2"/>
            <a:tile tx="0" ty="0" sx="100000" sy="100000" flip="none" algn="tl"/>
          </a:blipFill>
        </p:spPr>
        <p:txBody>
          <a:bodyPr>
            <a:noAutofit/>
          </a:bodyPr>
          <a:lstStyle/>
          <a:p>
            <a:r>
              <a:rPr lang="ar-SA" sz="6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B050"/>
                </a:solidFill>
              </a:rPr>
              <a:t>اشرح</a:t>
            </a:r>
            <a:r>
              <a:rPr lang="ar-SA" sz="6600" b="1" dirty="0" smtClean="0">
                <a:solidFill>
                  <a:srgbClr val="00B050"/>
                </a:solidFill>
              </a:rPr>
              <a:t> البيت </a:t>
            </a:r>
            <a:endParaRPr lang="en-US" sz="6600" b="1" dirty="0">
              <a:solidFill>
                <a:srgbClr val="00B05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blipFill>
            <a:blip r:embed="rId2"/>
            <a:tile tx="0" ty="0" sx="100000" sy="100000" flip="none" algn="tl"/>
          </a:blipFill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>
              <a:buNone/>
            </a:pPr>
            <a:r>
              <a:rPr lang="en-US" sz="3200" dirty="0" smtClean="0">
                <a:solidFill>
                  <a:srgbClr val="FF0000"/>
                </a:solidFill>
              </a:rPr>
              <a:t> </a:t>
            </a:r>
            <a:r>
              <a:rPr lang="ar-SA" sz="3200" dirty="0" smtClean="0">
                <a:solidFill>
                  <a:srgbClr val="00B050"/>
                </a:solidFill>
              </a:rPr>
              <a:t>المأخذ :</a:t>
            </a:r>
            <a:r>
              <a:rPr lang="ar-SA" sz="3200" dirty="0" smtClean="0">
                <a:solidFill>
                  <a:srgbClr val="FF0000"/>
                </a:solidFill>
              </a:rPr>
              <a:t>                                                                      </a:t>
            </a:r>
          </a:p>
          <a:p>
            <a:pPr>
              <a:buNone/>
            </a:pPr>
            <a:r>
              <a:rPr lang="ar-SA" sz="3200" dirty="0" smtClean="0">
                <a:solidFill>
                  <a:srgbClr val="00B050"/>
                </a:solidFill>
              </a:rPr>
              <a:t>انّ</a:t>
            </a:r>
            <a:r>
              <a:rPr lang="ar-SA" sz="3200" dirty="0" smtClean="0">
                <a:solidFill>
                  <a:srgbClr val="0070C0"/>
                </a:solidFill>
              </a:rPr>
              <a:t>البيت المذكور مأخوذ من المقالة المسمّي –مكّة المكرّوة –</a:t>
            </a:r>
          </a:p>
          <a:p>
            <a:pPr>
              <a:buNone/>
            </a:pPr>
            <a:r>
              <a:rPr lang="ar-SA" sz="3200" dirty="0" smtClean="0">
                <a:solidFill>
                  <a:srgbClr val="0070C0"/>
                </a:solidFill>
              </a:rPr>
              <a:t>المنسبت : هذا البيت عن وحدة المسلمين – </a:t>
            </a:r>
          </a:p>
          <a:p>
            <a:pPr>
              <a:buNone/>
            </a:pPr>
            <a:r>
              <a:rPr lang="ar-SA" sz="3200" dirty="0" smtClean="0">
                <a:solidFill>
                  <a:srgbClr val="0070C0"/>
                </a:solidFill>
              </a:rPr>
              <a:t> التّشريح :انّ الكعبة المشرّفة هي بيت الله وهي اوّل بيت وضع للناس في الارض وجميع المسلمون من انحاء العالم يسافرون  و اليها للحجّ والعمرة في كلّ سنة - </a:t>
            </a:r>
            <a:r>
              <a:rPr lang="en-US" sz="3200" dirty="0" smtClean="0">
                <a:solidFill>
                  <a:srgbClr val="0070C0"/>
                </a:solidFill>
              </a:rPr>
              <a:t> </a:t>
            </a:r>
            <a:r>
              <a:rPr lang="ar-SA" sz="3200" dirty="0" smtClean="0">
                <a:solidFill>
                  <a:srgbClr val="0070C0"/>
                </a:solidFill>
              </a:rPr>
              <a:t>                   </a:t>
            </a:r>
          </a:p>
          <a:p>
            <a:pPr>
              <a:buNone/>
            </a:pPr>
            <a:r>
              <a:rPr lang="ar-SA" sz="3200" dirty="0" smtClean="0">
                <a:solidFill>
                  <a:srgbClr val="0070C0"/>
                </a:solidFill>
              </a:rPr>
              <a:t>الفاءدة  : انّ الدّين الاسلام أفضل  من كلّ أديان – ومتنأ افضل من</a:t>
            </a:r>
          </a:p>
          <a:p>
            <a:pPr>
              <a:buNone/>
            </a:pPr>
            <a:r>
              <a:rPr lang="ar-SA" sz="3200" dirty="0" smtClean="0">
                <a:solidFill>
                  <a:srgbClr val="0070C0"/>
                </a:solidFill>
              </a:rPr>
              <a:t>كلّ أمّم لآنّنا نحن نجتمع و في كلّ يوماّ - </a:t>
            </a:r>
            <a:endParaRPr lang="en-US" sz="32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0"/>
            <a:ext cx="8534400" cy="1139952"/>
          </a:xfrm>
          <a:blipFill>
            <a:blip r:embed="rId2"/>
            <a:tile tx="0" ty="0" sx="100000" sy="100000" flip="none" algn="tl"/>
          </a:blip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en-US" sz="6000" b="1" dirty="0" err="1" smtClean="0">
                <a:blipFill>
                  <a:blip r:embed="rId3"/>
                  <a:stretch>
                    <a:fillRect/>
                  </a:stretch>
                </a:blipFill>
                <a:latin typeface="NikoshBAN" panose="02000000000000000000" pitchFamily="2" charset="0"/>
                <a:cs typeface="NikoshBAN" panose="02000000000000000000" pitchFamily="2" charset="0"/>
              </a:rPr>
              <a:t>একক</a:t>
            </a:r>
            <a:r>
              <a:rPr lang="en-US" sz="6000" b="1" dirty="0" smtClean="0">
                <a:blipFill>
                  <a:blip r:embed="rId3"/>
                  <a:stretch>
                    <a:fillRect/>
                  </a:stretch>
                </a:blip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b="1" dirty="0" err="1" smtClean="0">
                <a:blipFill>
                  <a:blip r:embed="rId3"/>
                  <a:stretch>
                    <a:fillRect/>
                  </a:stretch>
                </a:blipFill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r>
              <a:rPr lang="en-US" sz="6000" b="1" dirty="0" smtClean="0">
                <a:blipFill>
                  <a:blip r:embed="rId3"/>
                  <a:stretch>
                    <a:fillRect/>
                  </a:stretch>
                </a:blip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6000" b="1" dirty="0">
              <a:blipFill>
                <a:blip r:embed="rId3"/>
                <a:stretch>
                  <a:fillRect/>
                </a:stretch>
              </a:blip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blipFill>
            <a:blip r:embed="rId2"/>
            <a:tile tx="0" ty="0" sx="100000" sy="100000" flip="none" algn="tl"/>
          </a:blip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>
              <a:buNone/>
            </a:pPr>
            <a:r>
              <a:rPr lang="en-US" sz="6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* </a:t>
            </a:r>
            <a:r>
              <a:rPr lang="en-US" sz="6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আল্লাহ</a:t>
            </a:r>
            <a:r>
              <a:rPr lang="en-US" sz="6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পাক</a:t>
            </a:r>
            <a:r>
              <a:rPr lang="en-US" sz="6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আল</a:t>
            </a:r>
            <a:r>
              <a:rPr lang="en-US" sz="6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- </a:t>
            </a:r>
            <a:r>
              <a:rPr lang="en-US" sz="6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কুরআনুল</a:t>
            </a:r>
            <a:r>
              <a:rPr lang="ar-SA" sz="6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কারিমে</a:t>
            </a:r>
            <a:r>
              <a:rPr lang="en-US" sz="6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6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মক্কাকে</a:t>
            </a:r>
            <a:r>
              <a:rPr lang="en-US" sz="6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কি</a:t>
            </a:r>
            <a:r>
              <a:rPr lang="en-US" sz="6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নামে</a:t>
            </a:r>
            <a:r>
              <a:rPr lang="en-US" sz="6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6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নামকরণ</a:t>
            </a:r>
            <a:r>
              <a:rPr lang="en-US" sz="6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করেছেন</a:t>
            </a:r>
            <a:r>
              <a:rPr lang="en-US" sz="6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? </a:t>
            </a:r>
            <a:endParaRPr lang="en-US" sz="6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152400"/>
            <a:ext cx="8534400" cy="1216152"/>
          </a:xfrm>
          <a:blipFill>
            <a:blip r:embed="rId2"/>
            <a:tile tx="0" ty="0" sx="100000" sy="100000" flip="none" algn="tl"/>
          </a:blipFill>
        </p:spPr>
        <p:txBody>
          <a:bodyPr>
            <a:noAutofit/>
          </a:bodyPr>
          <a:lstStyle/>
          <a:p>
            <a:r>
              <a:rPr lang="en-US" sz="6600" b="1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দল</a:t>
            </a:r>
            <a:r>
              <a:rPr lang="bn-IN" sz="66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ীয়</a:t>
            </a:r>
            <a:r>
              <a:rPr lang="en-US" sz="66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b="1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r>
              <a:rPr lang="en-US" sz="66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66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66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blipFill>
            <a:blip r:embed="rId2"/>
            <a:tile tx="0" ty="0" sx="100000" sy="100000" flip="none" algn="tl"/>
          </a:blipFill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>
              <a:buNone/>
            </a:pPr>
            <a:r>
              <a:rPr lang="en-US" sz="4400" b="1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r-SA" sz="4400" b="1" dirty="0" smtClean="0">
                <a:solidFill>
                  <a:srgbClr val="00B050"/>
                </a:solidFill>
                <a:latin typeface="NikoshBAN" panose="02000000000000000000" pitchFamily="2" charset="0"/>
              </a:rPr>
              <a:t>أجب عن السوال – </a:t>
            </a:r>
            <a:r>
              <a:rPr lang="en-US" sz="4400" b="1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*</a:t>
            </a:r>
            <a:endParaRPr lang="ar-SA" sz="4400" b="1" dirty="0" smtClean="0">
              <a:solidFill>
                <a:srgbClr val="00B050"/>
              </a:solidFill>
              <a:latin typeface="NikoshBAN" panose="02000000000000000000" pitchFamily="2" charset="0"/>
            </a:endParaRPr>
          </a:p>
          <a:p>
            <a:pPr>
              <a:buNone/>
            </a:pPr>
            <a:r>
              <a:rPr lang="ar-SA" sz="4400" b="1" dirty="0" smtClean="0">
                <a:solidFill>
                  <a:srgbClr val="00B050"/>
                </a:solidFill>
                <a:latin typeface="NikoshBAN" panose="02000000000000000000" pitchFamily="2" charset="0"/>
              </a:rPr>
              <a:t>أين ولد الرّسول (صلي ) وأين توفّي ؟</a:t>
            </a:r>
          </a:p>
          <a:p>
            <a:pPr>
              <a:buNone/>
            </a:pPr>
            <a:r>
              <a:rPr lang="ar-SA" sz="4400" b="1" dirty="0" smtClean="0">
                <a:solidFill>
                  <a:srgbClr val="00B050"/>
                </a:solidFill>
                <a:latin typeface="NikoshBAN" panose="02000000000000000000" pitchFamily="2" charset="0"/>
              </a:rPr>
              <a:t> </a:t>
            </a:r>
            <a:r>
              <a:rPr lang="en-US" sz="4400" b="1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* </a:t>
            </a:r>
            <a:r>
              <a:rPr lang="en-US" sz="4400" b="1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নিম্নের</a:t>
            </a:r>
            <a:r>
              <a:rPr lang="en-US" sz="4400" b="1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প্রশ্নের</a:t>
            </a:r>
            <a:r>
              <a:rPr lang="en-US" sz="4400" b="1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উত্তর</a:t>
            </a:r>
            <a:r>
              <a:rPr lang="en-US" sz="4400" b="1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দাও</a:t>
            </a:r>
            <a:r>
              <a:rPr lang="en-US" sz="4400" b="1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?</a:t>
            </a:r>
          </a:p>
          <a:p>
            <a:pPr>
              <a:buNone/>
            </a:pPr>
            <a:r>
              <a:rPr lang="en-US" sz="4400" b="1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*</a:t>
            </a:r>
            <a:r>
              <a:rPr lang="en-US" sz="4400" b="1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রাসুল</a:t>
            </a:r>
            <a:r>
              <a:rPr lang="en-US" sz="4400" b="1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(স:) </a:t>
            </a:r>
            <a:r>
              <a:rPr lang="en-US" sz="4400" b="1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এর</a:t>
            </a:r>
            <a:r>
              <a:rPr lang="en-US" sz="4400" b="1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কোথয়</a:t>
            </a:r>
            <a:r>
              <a:rPr lang="en-US" sz="4400" b="1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</a:t>
            </a:r>
            <a:r>
              <a:rPr lang="en-US" sz="4400" b="1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জন্ম</a:t>
            </a:r>
            <a:r>
              <a:rPr lang="en-US" sz="4400" b="1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এবং</a:t>
            </a:r>
            <a:r>
              <a:rPr lang="en-US" sz="4400" b="1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4400" b="1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মৃত্য</a:t>
            </a:r>
            <a:r>
              <a:rPr lang="en-US" sz="4400" b="1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4400" b="1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pPr>
              <a:buNone/>
            </a:pPr>
            <a:r>
              <a:rPr lang="en-US" sz="4400" b="1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খাতায়</a:t>
            </a:r>
            <a:r>
              <a:rPr lang="en-US" sz="4400" b="1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লিখ</a:t>
            </a:r>
            <a:r>
              <a:rPr lang="en-US" sz="4400" b="1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?</a:t>
            </a:r>
            <a:endParaRPr lang="en-US" sz="4400" b="1" dirty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0"/>
            <a:ext cx="8534400" cy="1520952"/>
          </a:xfrm>
          <a:blipFill>
            <a:blip r:embed="rId2"/>
            <a:tile tx="0" ty="0" sx="100000" sy="100000" flip="none" algn="tl"/>
          </a:blipFill>
        </p:spPr>
        <p:txBody>
          <a:bodyPr>
            <a:noAutofit/>
          </a:bodyPr>
          <a:lstStyle/>
          <a:p>
            <a:r>
              <a:rPr lang="en-US" sz="7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জোড়ায়</a:t>
            </a:r>
            <a:r>
              <a:rPr lang="en-US" sz="7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7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r>
              <a:rPr lang="en-US" sz="7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72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blipFill>
            <a:blip r:embed="rId2"/>
            <a:tile tx="0" ty="0" sx="100000" sy="100000" flip="none" algn="tl"/>
          </a:blipFill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>
              <a:buNone/>
            </a:pPr>
            <a:r>
              <a:rPr lang="ar-SA" sz="4000" b="1" dirty="0" smtClean="0">
                <a:solidFill>
                  <a:srgbClr val="92D050"/>
                </a:solidFill>
              </a:rPr>
              <a:t>كم مرّة يتوجه المسلمون إلي مكّة المكرّمة يوميا ؟ </a:t>
            </a:r>
            <a:endParaRPr lang="en-US" sz="4000" b="1" dirty="0">
              <a:solidFill>
                <a:srgbClr val="92D05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0"/>
            <a:ext cx="8534400" cy="1444752"/>
          </a:xfrm>
          <a:blipFill>
            <a:blip r:embed="rId2"/>
            <a:tile tx="0" ty="0" sx="100000" sy="100000" flip="none" algn="tl"/>
          </a:blipFill>
          <a:ln w="76200">
            <a:solidFill>
              <a:schemeClr val="tx1"/>
            </a:solidFill>
          </a:ln>
        </p:spPr>
        <p:txBody>
          <a:bodyPr>
            <a:noAutofit/>
          </a:bodyPr>
          <a:lstStyle/>
          <a:p>
            <a:r>
              <a:rPr lang="en-US" sz="60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NikoshBAN" panose="02000000000000000000" pitchFamily="2" charset="0"/>
                <a:cs typeface="NikoshBAN" panose="02000000000000000000" pitchFamily="2" charset="0"/>
              </a:rPr>
              <a:t>বাড়ীর</a:t>
            </a:r>
            <a:r>
              <a:rPr lang="en-US" sz="6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endParaRPr lang="en-US" sz="60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0" y="1527048"/>
            <a:ext cx="9144000" cy="5330952"/>
          </a:xfrm>
          <a:blipFill>
            <a:blip r:embed="rId2"/>
            <a:tile tx="0" ty="0" sx="100000" sy="100000" flip="none" algn="tl"/>
          </a:blipFill>
          <a:ln w="76200"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>
              <a:buNone/>
            </a:pPr>
            <a:r>
              <a:rPr lang="ar-SA" sz="3200" b="1" dirty="0" smtClean="0"/>
              <a:t> اكتب أملأ الفراغ التّالي للكلمات المناسبة</a:t>
            </a:r>
            <a:r>
              <a:rPr lang="en-US" sz="3200" b="1" dirty="0" smtClean="0"/>
              <a:t>     </a:t>
            </a:r>
            <a:endParaRPr lang="ar-SA" sz="3200" b="1" dirty="0" smtClean="0"/>
          </a:p>
          <a:p>
            <a:pPr>
              <a:buNone/>
            </a:pPr>
            <a:r>
              <a:rPr lang="ar-SA" sz="3200" b="1" dirty="0" smtClean="0"/>
              <a:t>1- الكعبة المشرّفة تقع في المسجد      ------بمكّة المكرّمة_</a:t>
            </a:r>
          </a:p>
          <a:p>
            <a:pPr>
              <a:buNone/>
            </a:pPr>
            <a:r>
              <a:rPr lang="ar-SA" sz="3200" b="1" dirty="0" smtClean="0"/>
              <a:t>2- الكعبة أوّل ------ بني الله تعلي في الأرض-            </a:t>
            </a:r>
          </a:p>
          <a:p>
            <a:pPr>
              <a:buNone/>
            </a:pPr>
            <a:r>
              <a:rPr lang="ar-SA" sz="3200" b="1" dirty="0" smtClean="0"/>
              <a:t>3 – قلوب --------- تهفو للمسجد الحرام _                </a:t>
            </a:r>
          </a:p>
          <a:p>
            <a:pPr>
              <a:buNone/>
            </a:pPr>
            <a:r>
              <a:rPr lang="ar-SA" sz="3200" b="1" dirty="0" smtClean="0"/>
              <a:t>4 – يتّجه المسلمون في    ------     إلي -</a:t>
            </a:r>
            <a:r>
              <a:rPr lang="ar-SA" sz="3200" b="1" dirty="0" smtClean="0">
                <a:solidFill>
                  <a:srgbClr val="FF0000"/>
                </a:solidFill>
              </a:rPr>
              <a:t>الكعبة المشرفة-</a:t>
            </a:r>
            <a:r>
              <a:rPr lang="ar-SA" sz="3200" b="1" dirty="0" smtClean="0"/>
              <a:t>-               </a:t>
            </a:r>
          </a:p>
          <a:p>
            <a:pPr>
              <a:buNone/>
            </a:pPr>
            <a:r>
              <a:rPr lang="ar-SA" sz="3200" b="1" dirty="0" smtClean="0"/>
              <a:t>5-  ----------وحّد بين المسلمون  -                         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209800" y="2209800"/>
            <a:ext cx="1219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SA" sz="2000" dirty="0" smtClean="0">
                <a:solidFill>
                  <a:srgbClr val="FF0000"/>
                </a:solidFill>
              </a:rPr>
              <a:t>الاحرم بمكّة</a:t>
            </a:r>
            <a:endParaRPr lang="en-US" sz="2000" dirty="0">
              <a:solidFill>
                <a:srgbClr val="FF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724400" y="2667000"/>
            <a:ext cx="152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SA" sz="3600" dirty="0" smtClean="0">
                <a:solidFill>
                  <a:srgbClr val="FF0000"/>
                </a:solidFill>
              </a:rPr>
              <a:t>بيت</a:t>
            </a:r>
            <a:endParaRPr lang="en-US" sz="3600" dirty="0">
              <a:solidFill>
                <a:srgbClr val="FF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876800" y="3352800"/>
            <a:ext cx="1905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SA" sz="2800" dirty="0" smtClean="0">
                <a:solidFill>
                  <a:srgbClr val="FF0000"/>
                </a:solidFill>
              </a:rPr>
              <a:t>الاعاليم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276600" y="3886200"/>
            <a:ext cx="1905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SA" sz="3200" dirty="0" smtClean="0">
                <a:solidFill>
                  <a:srgbClr val="FF0000"/>
                </a:solidFill>
              </a:rPr>
              <a:t>ليوم والليلة</a:t>
            </a:r>
            <a:endParaRPr lang="en-US" sz="3200" dirty="0">
              <a:solidFill>
                <a:srgbClr val="FF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562600" y="5029200"/>
            <a:ext cx="2362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SA" sz="2800" dirty="0" smtClean="0">
                <a:solidFill>
                  <a:srgbClr val="FF0000"/>
                </a:solidFill>
              </a:rPr>
              <a:t>الدّين</a:t>
            </a:r>
            <a:r>
              <a:rPr lang="ar-SA" sz="2800" dirty="0" smtClean="0"/>
              <a:t> </a:t>
            </a:r>
            <a:r>
              <a:rPr lang="ar-SA" sz="2800" b="1" dirty="0" smtClean="0">
                <a:solidFill>
                  <a:srgbClr val="FF0000"/>
                </a:solidFill>
              </a:rPr>
              <a:t>الواحد</a:t>
            </a:r>
            <a:endParaRPr lang="en-US" sz="28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0"/>
            <a:ext cx="8534400" cy="1216152"/>
          </a:xfrm>
          <a:blipFill>
            <a:blip r:embed="rId2"/>
            <a:tile tx="0" ty="0" sx="100000" sy="100000" flip="none" algn="tl"/>
          </a:blipFill>
        </p:spPr>
        <p:txBody>
          <a:bodyPr>
            <a:noAutofit/>
          </a:bodyPr>
          <a:lstStyle/>
          <a:p>
            <a:r>
              <a:rPr lang="en-US" sz="6600" b="1" dirty="0" err="1" smtClean="0">
                <a:solidFill>
                  <a:srgbClr val="92D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মূল্যায়ন</a:t>
            </a:r>
            <a:r>
              <a:rPr lang="en-US" sz="6600" b="1" dirty="0" smtClean="0">
                <a:solidFill>
                  <a:srgbClr val="92D050"/>
                </a:solidFill>
                <a:latin typeface="Shonar Bangla" pitchFamily="18" charset="0"/>
                <a:cs typeface="Shonar Bangla" pitchFamily="18" charset="0"/>
              </a:rPr>
              <a:t> </a:t>
            </a:r>
            <a:endParaRPr lang="en-US" sz="6600" b="1" dirty="0">
              <a:solidFill>
                <a:srgbClr val="92D050"/>
              </a:solidFill>
              <a:latin typeface="Shonar Bangla" pitchFamily="18" charset="0"/>
              <a:cs typeface="Shonar Bangla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blipFill>
            <a:blip r:embed="rId2"/>
            <a:tile tx="0" ty="0" sx="100000" sy="100000" flip="none" algn="tl"/>
          </a:blip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/>
          <a:lstStyle/>
          <a:p>
            <a:pPr>
              <a:buNone/>
            </a:pPr>
            <a:r>
              <a:rPr lang="en-US" dirty="0" smtClean="0"/>
              <a:t> </a:t>
            </a:r>
            <a:r>
              <a:rPr lang="ar-SA" dirty="0" smtClean="0"/>
              <a:t>ا</a:t>
            </a:r>
            <a:r>
              <a:rPr lang="ar-SA" dirty="0" smtClean="0">
                <a:solidFill>
                  <a:srgbClr val="FF0000"/>
                </a:solidFill>
              </a:rPr>
              <a:t>شرح </a:t>
            </a:r>
            <a:r>
              <a:rPr lang="ar-SA" dirty="0" smtClean="0"/>
              <a:t>:-                                                                                  </a:t>
            </a:r>
          </a:p>
          <a:p>
            <a:pPr>
              <a:buNone/>
            </a:pPr>
            <a:r>
              <a:rPr lang="ar-SA" dirty="0" smtClean="0">
                <a:solidFill>
                  <a:srgbClr val="00B050"/>
                </a:solidFill>
              </a:rPr>
              <a:t>الكبة مجتمع ألأمم  * أكرم بابيت وبالحرم                </a:t>
            </a:r>
          </a:p>
          <a:p>
            <a:pPr>
              <a:buNone/>
            </a:pPr>
            <a:r>
              <a:rPr lang="en-US" dirty="0" smtClean="0">
                <a:solidFill>
                  <a:srgbClr val="FF0000"/>
                </a:solidFill>
              </a:rPr>
              <a:t>  </a:t>
            </a:r>
            <a:r>
              <a:rPr lang="ar-SA" dirty="0" smtClean="0">
                <a:solidFill>
                  <a:srgbClr val="FF0000"/>
                </a:solidFill>
              </a:rPr>
              <a:t>المأخذ</a:t>
            </a:r>
            <a:r>
              <a:rPr lang="ar-SA" dirty="0" smtClean="0"/>
              <a:t> : انّ البيت المذكور مأخوذ من المقالة المسمّي به ّ “</a:t>
            </a:r>
            <a:r>
              <a:rPr lang="ar-SA" dirty="0" smtClean="0">
                <a:solidFill>
                  <a:srgbClr val="FF0000"/>
                </a:solidFill>
              </a:rPr>
              <a:t>الكعبة المشرّفة  </a:t>
            </a:r>
            <a:r>
              <a:rPr lang="ar-SA" dirty="0" smtClean="0"/>
              <a:t>”</a:t>
            </a:r>
            <a:endParaRPr lang="ar-SA" dirty="0"/>
          </a:p>
          <a:p>
            <a:pPr>
              <a:buNone/>
            </a:pPr>
            <a:r>
              <a:rPr lang="ar-SA" dirty="0" smtClean="0">
                <a:solidFill>
                  <a:srgbClr val="FF0000"/>
                </a:solidFill>
              </a:rPr>
              <a:t>المناسبة</a:t>
            </a:r>
            <a:r>
              <a:rPr lang="ar-SA" dirty="0" smtClean="0"/>
              <a:t> : هذا البيت عن مجتمع الأمم المسلمون اللعلمين                              </a:t>
            </a:r>
            <a:r>
              <a:rPr lang="ar-SA" dirty="0" smtClean="0">
                <a:solidFill>
                  <a:srgbClr val="FF0000"/>
                </a:solidFill>
              </a:rPr>
              <a:t>التّشريح</a:t>
            </a:r>
            <a:r>
              <a:rPr lang="ar-SA" dirty="0" smtClean="0"/>
              <a:t>  : انّ الله خلقنا النسان  وجعلنا  مسلما – وجعل البيت مثبة لنا وأمنا       وامرنا أملرنا أن نوحّه وججوهنا شطرالمسجد الحرم- وامرجميع الناس لأداء الحجّ والعمرة نحن ستطيع ان نجتميع الي الكعبة المشرّفة                       </a:t>
            </a:r>
          </a:p>
          <a:p>
            <a:pPr>
              <a:buNone/>
            </a:pPr>
            <a:r>
              <a:rPr lang="ar-SA" dirty="0" smtClean="0">
                <a:solidFill>
                  <a:srgbClr val="FF0000"/>
                </a:solidFill>
              </a:rPr>
              <a:t>الفاءدة </a:t>
            </a:r>
            <a:r>
              <a:rPr lang="ar-SA" dirty="0" smtClean="0"/>
              <a:t>: انّنا نحن خير امّت –نحن نجتمع في كلّ عام وفي كلّ يوما - 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17996.Shahalam(65).gif"/>
          <p:cNvPicPr>
            <a:picLocks noGrp="1" noChangeAspect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>
          <a:xfrm>
            <a:off x="228600" y="96850"/>
            <a:ext cx="8686799" cy="6380150"/>
          </a:xfr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</p:pic>
      <p:sp>
        <p:nvSpPr>
          <p:cNvPr id="5" name="TextBox 4"/>
          <p:cNvSpPr txBox="1"/>
          <p:nvPr/>
        </p:nvSpPr>
        <p:spPr>
          <a:xfrm>
            <a:off x="0" y="1066800"/>
            <a:ext cx="10591800" cy="31547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SA" sz="19900" dirty="0" smtClean="0">
                <a:solidFill>
                  <a:srgbClr val="FFFF00"/>
                </a:solidFill>
              </a:rPr>
              <a:t>اهلا سهلا </a:t>
            </a:r>
            <a:endParaRPr lang="en-US" sz="19900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0"/>
            <a:ext cx="8610600" cy="1368552"/>
          </a:xfrm>
          <a:blipFill>
            <a:blip r:embed="rId2"/>
            <a:tile tx="0" ty="0" sx="100000" sy="100000" flip="none" algn="tl"/>
          </a:blipFill>
          <a:ln w="76200">
            <a:solidFill>
              <a:schemeClr val="accent1"/>
            </a:solidFill>
          </a:ln>
        </p:spPr>
        <p:txBody>
          <a:bodyPr>
            <a:noAutofit/>
          </a:bodyPr>
          <a:lstStyle/>
          <a:p>
            <a:r>
              <a:rPr lang="en-US" sz="7200" b="1" dirty="0" err="1" smtClean="0">
                <a:blipFill>
                  <a:blip r:embed="rId3"/>
                  <a:stretch>
                    <a:fillRect/>
                  </a:stretch>
                </a:blipFill>
                <a:latin typeface="NikoshBAN" panose="02000000000000000000" pitchFamily="2" charset="0"/>
                <a:cs typeface="NikoshBAN" panose="02000000000000000000" pitchFamily="2" charset="0"/>
              </a:rPr>
              <a:t>শিক্ষক</a:t>
            </a:r>
            <a:r>
              <a:rPr lang="en-US" sz="7200" b="1" dirty="0" smtClean="0">
                <a:blipFill>
                  <a:blip r:embed="rId3"/>
                  <a:stretch>
                    <a:fillRect/>
                  </a:stretch>
                </a:blip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7200" b="1" dirty="0" err="1" smtClean="0">
                <a:blipFill>
                  <a:blip r:embed="rId3"/>
                  <a:stretch>
                    <a:fillRect/>
                  </a:stretch>
                </a:blipFill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endParaRPr lang="en-US" sz="7200" b="1" dirty="0">
              <a:blipFill>
                <a:blip r:embed="rId3"/>
                <a:stretch>
                  <a:fillRect/>
                </a:stretch>
              </a:blip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352800" y="1371600"/>
            <a:ext cx="5638800" cy="4681728"/>
          </a:xfrm>
          <a:blipFill>
            <a:blip r:embed="rId2"/>
            <a:tile tx="0" ty="0" sx="100000" sy="100000" flip="none" algn="tl"/>
          </a:blip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>
              <a:buNone/>
            </a:pPr>
            <a:r>
              <a:rPr lang="bn-IN" sz="3200" b="1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মোঃ</a:t>
            </a:r>
            <a:r>
              <a:rPr lang="bn-IN" sz="2800" b="1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আব্দুল ওয়াহেদ জিহাদী </a:t>
            </a:r>
            <a:r>
              <a:rPr lang="en-US" sz="2800" b="1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2800" b="1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</a:t>
            </a:r>
            <a:r>
              <a:rPr lang="en-US" sz="2800" b="1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2800" b="1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সহ-সুপার </a:t>
            </a:r>
            <a:endParaRPr lang="en-US" sz="2800" b="1" dirty="0" smtClean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>
              <a:buNone/>
            </a:pPr>
            <a:r>
              <a:rPr lang="bn-IN" sz="3600" b="1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পীরগাছা বালিকা দাখিল মাদরাসা</a:t>
            </a:r>
            <a:endParaRPr lang="en-US" sz="3600" b="1" dirty="0" smtClean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>
              <a:buNone/>
            </a:pPr>
            <a:r>
              <a:rPr lang="bn-IN" sz="3600" b="1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উপজেলাঃ পীরগাছা। </a:t>
            </a:r>
            <a:endParaRPr lang="en-US" sz="3600" b="1" dirty="0" smtClean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>
              <a:buNone/>
            </a:pPr>
            <a:r>
              <a:rPr lang="bn-IN" sz="3600" b="1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জেলাঃ রংপুর।</a:t>
            </a:r>
          </a:p>
          <a:p>
            <a:pPr>
              <a:buNone/>
            </a:pPr>
            <a:r>
              <a:rPr lang="bn-IN" sz="3600" b="1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মোবাইল নম্বরঃ ০১৭৯৪৮৬৩১৮৬ </a:t>
            </a:r>
            <a:endParaRPr lang="en-US" sz="3600" b="1" dirty="0" smtClean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>
              <a:buNone/>
            </a:pPr>
            <a:r>
              <a:rPr lang="en-US" sz="2800" b="1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ই-মেইল-abdulwahedaz361@gmail.com</a:t>
            </a:r>
            <a:endParaRPr lang="en-US" sz="2800" b="1" dirty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329" y="1464564"/>
            <a:ext cx="3200400" cy="4495800"/>
          </a:xfr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blipFill>
            <a:blip r:embed="rId2"/>
            <a:tile tx="0" ty="0" sx="100000" sy="100000" flip="none" algn="tl"/>
          </a:blipFill>
        </p:spPr>
        <p:txBody>
          <a:bodyPr/>
          <a:lstStyle/>
          <a:p>
            <a:r>
              <a:rPr lang="en-US" dirty="0" smtClean="0"/>
              <a:t> </a:t>
            </a:r>
            <a:r>
              <a:rPr lang="ar-SA" dirty="0" smtClean="0"/>
              <a:t>تعرف الدّرس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227076" y="1676400"/>
            <a:ext cx="8683752" cy="4154984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</p:spPr>
        <p:txBody>
          <a:bodyPr wrap="square" rtlCol="0">
            <a:spAutoFit/>
          </a:bodyPr>
          <a:lstStyle/>
          <a:p>
            <a:endParaRPr lang="ar-SA" sz="4400" dirty="0" smtClean="0"/>
          </a:p>
          <a:p>
            <a:r>
              <a:rPr lang="ar-SA" sz="4400" dirty="0"/>
              <a:t> </a:t>
            </a:r>
            <a:r>
              <a:rPr lang="ar-SA" sz="4400" dirty="0" smtClean="0"/>
              <a:t>اللغة العربية  الاتّصالية         </a:t>
            </a:r>
          </a:p>
          <a:p>
            <a:r>
              <a:rPr lang="ar-SA" sz="4400" dirty="0" smtClean="0"/>
              <a:t>للصّف الثّامن               </a:t>
            </a:r>
          </a:p>
          <a:p>
            <a:r>
              <a:rPr lang="ar-SA" sz="4400" dirty="0" smtClean="0"/>
              <a:t>الدّرس الخامس  عشر        </a:t>
            </a:r>
          </a:p>
          <a:p>
            <a:r>
              <a:rPr lang="ar-SA" sz="4400" dirty="0" smtClean="0"/>
              <a:t>الوقت – 45 دقيقة           </a:t>
            </a:r>
          </a:p>
          <a:p>
            <a:r>
              <a:rPr lang="ar-SA" sz="4400" dirty="0" smtClean="0"/>
              <a:t>        </a:t>
            </a:r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34830419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9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-152400"/>
            <a:ext cx="8534400" cy="1219200"/>
          </a:xfrm>
        </p:spPr>
        <p:txBody>
          <a:bodyPr>
            <a:noAutofit/>
          </a:bodyPr>
          <a:lstStyle/>
          <a:p>
            <a:r>
              <a:rPr lang="en-US" sz="32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   </a:t>
            </a:r>
            <a:r>
              <a:rPr lang="en-US" sz="32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পৃথিবীর</a:t>
            </a:r>
            <a:r>
              <a:rPr lang="en-US" sz="32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সকল</a:t>
            </a:r>
            <a:r>
              <a:rPr lang="en-US" sz="32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মুসলিম</a:t>
            </a:r>
            <a:r>
              <a:rPr lang="en-US" sz="32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কোন</a:t>
            </a:r>
            <a:r>
              <a:rPr lang="en-US" sz="32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32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দিকে</a:t>
            </a:r>
            <a:r>
              <a:rPr lang="en-US" sz="32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মুখ</a:t>
            </a:r>
            <a:r>
              <a:rPr lang="en-US" sz="32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ফিরিয়ে</a:t>
            </a:r>
            <a:r>
              <a:rPr lang="en-US" sz="32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নামাজ</a:t>
            </a:r>
            <a:r>
              <a:rPr lang="en-US" sz="32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পড়ে</a:t>
            </a:r>
            <a:r>
              <a:rPr lang="en-US" sz="32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US" sz="32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Content Placeholder 3" descr="kaab.jpg"/>
          <p:cNvPicPr>
            <a:picLocks noGrp="1" noChangeAspect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>
          <a:xfrm>
            <a:off x="11723" y="1256714"/>
            <a:ext cx="8991600" cy="5638800"/>
          </a:xfr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</p:pic>
      <p:pic>
        <p:nvPicPr>
          <p:cNvPr id="5" name="Content Placeholder 3" descr="kaab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219200"/>
            <a:ext cx="8991600" cy="5638800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8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ar-SA" sz="5400" dirty="0" smtClean="0"/>
              <a:t>استفادة</a:t>
            </a:r>
            <a:endParaRPr lang="en-US" sz="5400" dirty="0"/>
          </a:p>
        </p:txBody>
      </p:sp>
      <p:sp>
        <p:nvSpPr>
          <p:cNvPr id="3" name="TextBox 2"/>
          <p:cNvSpPr txBox="1"/>
          <p:nvPr/>
        </p:nvSpPr>
        <p:spPr>
          <a:xfrm>
            <a:off x="684276" y="1752600"/>
            <a:ext cx="7769352" cy="1938992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</p:spPr>
        <p:txBody>
          <a:bodyPr wrap="square" rtlCol="0">
            <a:spAutoFit/>
          </a:bodyPr>
          <a:lstStyle/>
          <a:p>
            <a:r>
              <a:rPr lang="ar-SA" sz="2400" dirty="0"/>
              <a:t>1</a:t>
            </a:r>
            <a:r>
              <a:rPr lang="ar-SA" sz="2400" dirty="0" smtClean="0"/>
              <a:t>-أين ولد الرسول (ص) وأين توفيّ -                  </a:t>
            </a:r>
          </a:p>
          <a:p>
            <a:r>
              <a:rPr lang="ar-SA" sz="2400" dirty="0"/>
              <a:t>2</a:t>
            </a:r>
            <a:r>
              <a:rPr lang="ar-SA" sz="2400" dirty="0" smtClean="0"/>
              <a:t>- ماالّذي يوحد بين مسلمين -                             </a:t>
            </a:r>
          </a:p>
          <a:p>
            <a:r>
              <a:rPr lang="ar-SA" sz="2400" dirty="0" smtClean="0"/>
              <a:t>3- كم مرّة يتوجّه المسلمون الي مكّة المكرّمة يوميا   </a:t>
            </a:r>
          </a:p>
          <a:p>
            <a:r>
              <a:rPr lang="ar-SA" sz="2400" dirty="0" smtClean="0"/>
              <a:t>4- تشرحت البيات المذكورة -                            </a:t>
            </a:r>
          </a:p>
          <a:p>
            <a:r>
              <a:rPr lang="ar-SA" sz="2400" dirty="0" smtClean="0"/>
              <a:t>   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0259879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1219200"/>
          </a:xfrm>
        </p:spPr>
        <p:txBody>
          <a:bodyPr>
            <a:normAutofit/>
          </a:bodyPr>
          <a:lstStyle/>
          <a:p>
            <a:r>
              <a:rPr lang="en-US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রাসুল</a:t>
            </a:r>
            <a:r>
              <a:rPr lang="en-US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(</a:t>
            </a:r>
            <a:r>
              <a:rPr lang="en-US" sz="4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সঃ</a:t>
            </a:r>
            <a:r>
              <a:rPr lang="en-US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)</a:t>
            </a:r>
            <a:r>
              <a:rPr lang="en-US" sz="4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এর</a:t>
            </a:r>
            <a:r>
              <a:rPr lang="en-US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রওজা</a:t>
            </a:r>
            <a:r>
              <a:rPr lang="en-US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মুবারক</a:t>
            </a:r>
            <a:r>
              <a:rPr lang="en-US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কোথায়</a:t>
            </a:r>
            <a:r>
              <a:rPr lang="en-US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অবস্থিত</a:t>
            </a:r>
            <a:r>
              <a:rPr lang="en-US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?</a:t>
            </a:r>
            <a:endParaRPr lang="en-US" sz="4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Content Placeholder 3" descr="Picture3.jpg"/>
          <p:cNvPicPr>
            <a:picLocks noGrp="1" noChangeAspect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>
          <a:xfrm>
            <a:off x="0" y="1527174"/>
            <a:ext cx="9144000" cy="5102225"/>
          </a:xfr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blipFill>
            <a:blip r:embed="rId2"/>
            <a:tile tx="0" ty="0" sx="100000" sy="100000" flip="none" algn="tl"/>
          </a:blipFill>
        </p:spPr>
        <p:txBody>
          <a:bodyPr>
            <a:noAutofit/>
          </a:bodyPr>
          <a:lstStyle/>
          <a:p>
            <a:r>
              <a:rPr lang="ar-SA" sz="5400" b="1" dirty="0" smtClean="0"/>
              <a:t>النّظم – الكعبة المشّفة</a:t>
            </a:r>
            <a:endParaRPr lang="en-US" sz="5400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blipFill>
            <a:blip r:embed="rId2"/>
            <a:tile tx="0" ty="0" sx="100000" sy="100000" flip="none" algn="tl"/>
          </a:blip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>
              <a:buNone/>
            </a:pPr>
            <a:r>
              <a:rPr lang="en-US" sz="2800" b="1" dirty="0" smtClean="0"/>
              <a:t> </a:t>
            </a:r>
            <a:r>
              <a:rPr lang="ar-SA" sz="2800" b="1" dirty="0" smtClean="0"/>
              <a:t>الكعبة مجتمع الأمم * أكرم بالبيت وبالحرم                                  </a:t>
            </a:r>
          </a:p>
          <a:p>
            <a:pPr>
              <a:buNone/>
            </a:pPr>
            <a:r>
              <a:rPr lang="ar-SA" sz="2800" b="1" dirty="0" smtClean="0"/>
              <a:t>يامكذة ياأمّالدّنيا  * يا أوّل بيت في القدم                                     </a:t>
            </a:r>
          </a:p>
          <a:p>
            <a:pPr>
              <a:buNone/>
            </a:pPr>
            <a:r>
              <a:rPr lang="ar-SA" sz="2800" b="1" dirty="0" smtClean="0"/>
              <a:t>يأتيك الرّاكب والسّعي * من أقصي الارض علي قدم                           </a:t>
            </a:r>
          </a:p>
          <a:p>
            <a:pPr>
              <a:buNone/>
            </a:pPr>
            <a:r>
              <a:rPr lang="ar-SA" sz="2800" b="1" dirty="0" smtClean="0"/>
              <a:t>فقلوب العالم قاطبة * تهفوللبيت المتحرّم                                      </a:t>
            </a:r>
          </a:p>
          <a:p>
            <a:pPr>
              <a:buNone/>
            </a:pPr>
            <a:r>
              <a:rPr lang="ar-SA" sz="2800" b="1" dirty="0" smtClean="0"/>
              <a:t>وتظلّ الكعبت قبلتنا * أكرم بالقدوة والعلم                                      </a:t>
            </a:r>
          </a:p>
          <a:p>
            <a:pPr>
              <a:buNone/>
            </a:pPr>
            <a:r>
              <a:rPr lang="ar-SA" sz="2800" b="1" dirty="0" smtClean="0">
                <a:solidFill>
                  <a:srgbClr val="FF0000"/>
                </a:solidFill>
              </a:rPr>
              <a:t>الدّين الواحد جمّعنا * وبه صرنا  خير الأمم                                  </a:t>
            </a:r>
          </a:p>
          <a:p>
            <a:pPr>
              <a:buNone/>
            </a:pPr>
            <a:r>
              <a:rPr lang="ar-SA" sz="2800" b="1" dirty="0" smtClean="0"/>
              <a:t>فلنسلم مكّة خالدة * بخلودالدّين المختتم                                      </a:t>
            </a:r>
            <a:endParaRPr lang="en-US" sz="28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8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3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8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3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8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304800"/>
            <a:ext cx="8534400" cy="987552"/>
          </a:xfrm>
          <a:blipFill>
            <a:blip r:embed="rId2"/>
            <a:tile tx="0" ty="0" sx="100000" sy="100000" flip="none" algn="tl"/>
          </a:blipFill>
        </p:spPr>
        <p:txBody>
          <a:bodyPr>
            <a:noAutofit/>
          </a:bodyPr>
          <a:lstStyle/>
          <a:p>
            <a:r>
              <a:rPr lang="en-US" sz="6000" b="1" dirty="0" err="1" smtClean="0">
                <a:blipFill>
                  <a:blip r:embed="rId3"/>
                  <a:stretch>
                    <a:fillRect/>
                  </a:stretch>
                </a:blipFill>
                <a:latin typeface="NikoshBAN" panose="02000000000000000000" pitchFamily="2" charset="0"/>
                <a:cs typeface="NikoshBAN" panose="02000000000000000000" pitchFamily="2" charset="0"/>
              </a:rPr>
              <a:t>পদ্যটির</a:t>
            </a:r>
            <a:r>
              <a:rPr lang="en-US" sz="6000" b="1" dirty="0" smtClean="0">
                <a:blipFill>
                  <a:blip r:embed="rId3"/>
                  <a:stretch>
                    <a:fillRect/>
                  </a:stretch>
                </a:blip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b="1" dirty="0" err="1" smtClean="0">
                <a:blipFill>
                  <a:blip r:embed="rId3"/>
                  <a:stretch>
                    <a:fillRect/>
                  </a:stretch>
                </a:blipFill>
                <a:latin typeface="NikoshBAN" panose="02000000000000000000" pitchFamily="2" charset="0"/>
                <a:cs typeface="NikoshBAN" panose="02000000000000000000" pitchFamily="2" charset="0"/>
              </a:rPr>
              <a:t>অনুবাদ</a:t>
            </a:r>
            <a:endParaRPr lang="en-US" sz="6000" b="1" dirty="0">
              <a:blipFill>
                <a:blip r:embed="rId3"/>
                <a:stretch>
                  <a:fillRect/>
                </a:stretch>
              </a:blip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689848" cy="5026152"/>
          </a:xfrm>
          <a:blipFill>
            <a:blip r:embed="rId2"/>
            <a:tile tx="0" ty="0" sx="100000" sy="100000" flip="none" algn="tl"/>
          </a:blipFill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normAutofit lnSpcReduction="10000"/>
          </a:bodyPr>
          <a:lstStyle/>
          <a:p>
            <a:pPr>
              <a:buNone/>
            </a:pPr>
            <a:r>
              <a:rPr lang="en-US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* </a:t>
            </a:r>
            <a:r>
              <a:rPr lang="en-US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কাবা</a:t>
            </a:r>
            <a:r>
              <a:rPr lang="en-US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সকল</a:t>
            </a:r>
            <a:r>
              <a:rPr lang="en-US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জাতীর</a:t>
            </a:r>
            <a:r>
              <a:rPr lang="en-US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মিলনস্থল</a:t>
            </a:r>
            <a:r>
              <a:rPr lang="en-US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 * </a:t>
            </a:r>
            <a:r>
              <a:rPr lang="en-US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কত</a:t>
            </a:r>
            <a:r>
              <a:rPr lang="en-US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না</a:t>
            </a:r>
            <a:r>
              <a:rPr lang="en-US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মযার্দাবান</a:t>
            </a:r>
            <a:r>
              <a:rPr lang="en-US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বায়তুল্লাহ</a:t>
            </a:r>
            <a:r>
              <a:rPr lang="en-US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হেরেম</a:t>
            </a:r>
            <a:r>
              <a:rPr lang="en-US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শরীফ</a:t>
            </a:r>
            <a:r>
              <a:rPr lang="en-US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। </a:t>
            </a:r>
          </a:p>
          <a:p>
            <a:pPr>
              <a:buFont typeface="Arial" charset="0"/>
              <a:buChar char="•"/>
            </a:pPr>
            <a:r>
              <a:rPr lang="en-US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হে</a:t>
            </a:r>
            <a:r>
              <a:rPr lang="en-US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মক্কা</a:t>
            </a:r>
            <a:r>
              <a:rPr lang="en-US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! </a:t>
            </a:r>
            <a:r>
              <a:rPr lang="en-US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হে</a:t>
            </a:r>
            <a:r>
              <a:rPr lang="en-US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পৃথিবীর</a:t>
            </a:r>
            <a:r>
              <a:rPr lang="en-US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ঊৎস</a:t>
            </a:r>
            <a:r>
              <a:rPr lang="en-US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! * </a:t>
            </a:r>
            <a:r>
              <a:rPr lang="en-US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হে</a:t>
            </a:r>
            <a:r>
              <a:rPr lang="en-US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প্রা</a:t>
            </a:r>
            <a:r>
              <a:rPr lang="bn-IN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চীনতম</a:t>
            </a:r>
            <a:r>
              <a:rPr lang="en-US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প্রথম</a:t>
            </a:r>
            <a:r>
              <a:rPr lang="en-US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ঘর</a:t>
            </a:r>
            <a:r>
              <a:rPr lang="en-US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 । </a:t>
            </a:r>
          </a:p>
          <a:p>
            <a:pPr>
              <a:buFont typeface="Arial" charset="0"/>
              <a:buChar char="•"/>
            </a:pPr>
            <a:r>
              <a:rPr lang="en-US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তোমার</a:t>
            </a:r>
            <a:r>
              <a:rPr lang="en-US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নিকট</a:t>
            </a:r>
            <a:r>
              <a:rPr lang="en-US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অরোহী</a:t>
            </a:r>
            <a:r>
              <a:rPr lang="en-US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 ও </a:t>
            </a:r>
            <a:r>
              <a:rPr lang="en-US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পদব্রজে</a:t>
            </a:r>
            <a:r>
              <a:rPr lang="en-US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আসে</a:t>
            </a:r>
            <a:r>
              <a:rPr lang="en-US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* </a:t>
            </a:r>
            <a:r>
              <a:rPr lang="en-US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পৃথিবীর</a:t>
            </a:r>
            <a:r>
              <a:rPr lang="en-US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শেষপ্রান্ত</a:t>
            </a:r>
            <a:r>
              <a:rPr lang="en-US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থেকে</a:t>
            </a:r>
            <a:r>
              <a:rPr lang="en-US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পায়ে</a:t>
            </a:r>
            <a:r>
              <a:rPr lang="en-US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হেটে</a:t>
            </a:r>
            <a:r>
              <a:rPr lang="en-US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pPr>
              <a:buFont typeface="Arial" charset="0"/>
              <a:buChar char="•"/>
            </a:pPr>
            <a:r>
              <a:rPr lang="en-US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পৃথিবীর</a:t>
            </a:r>
            <a:r>
              <a:rPr lang="en-US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সকল</a:t>
            </a:r>
            <a:r>
              <a:rPr lang="en-US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অন্তর</a:t>
            </a:r>
            <a:r>
              <a:rPr lang="en-US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 * </a:t>
            </a:r>
            <a:r>
              <a:rPr lang="en-US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সম্মানিত</a:t>
            </a:r>
            <a:r>
              <a:rPr lang="en-US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ঘরের</a:t>
            </a:r>
            <a:r>
              <a:rPr lang="en-US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প্রতি</a:t>
            </a:r>
            <a:r>
              <a:rPr lang="en-US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আগ্রহী</a:t>
            </a:r>
            <a:r>
              <a:rPr lang="en-US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 । </a:t>
            </a:r>
          </a:p>
          <a:p>
            <a:pPr>
              <a:buFont typeface="Arial" charset="0"/>
              <a:buChar char="•"/>
            </a:pPr>
            <a:r>
              <a:rPr lang="en-US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সবর্দা</a:t>
            </a:r>
            <a:r>
              <a:rPr lang="en-US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কাবা</a:t>
            </a:r>
            <a:r>
              <a:rPr lang="en-US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আমাদের</a:t>
            </a:r>
            <a:r>
              <a:rPr lang="en-US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কেবলা</a:t>
            </a:r>
            <a:r>
              <a:rPr lang="en-US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 * </a:t>
            </a:r>
            <a:r>
              <a:rPr lang="en-US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এটি</a:t>
            </a:r>
            <a:r>
              <a:rPr lang="en-US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আনুগত্য</a:t>
            </a:r>
            <a:r>
              <a:rPr lang="en-US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নিদর্শনস্থল</a:t>
            </a:r>
            <a:r>
              <a:rPr lang="en-US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হিসেবে</a:t>
            </a:r>
            <a:r>
              <a:rPr lang="en-US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কতনা</a:t>
            </a:r>
            <a:r>
              <a:rPr lang="en-US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সম্মানিত</a:t>
            </a:r>
            <a:r>
              <a:rPr lang="en-US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 । </a:t>
            </a:r>
          </a:p>
          <a:p>
            <a:pPr>
              <a:buFont typeface="Arial" charset="0"/>
              <a:buChar char="•"/>
            </a:pPr>
            <a:r>
              <a:rPr lang="en-US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এক</a:t>
            </a:r>
            <a:r>
              <a:rPr lang="en-US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দ্বীন</a:t>
            </a:r>
            <a:r>
              <a:rPr lang="en-US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আমাদের</a:t>
            </a:r>
            <a:r>
              <a:rPr lang="en-US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একত্রিত</a:t>
            </a:r>
            <a:r>
              <a:rPr lang="en-US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করেছে</a:t>
            </a:r>
            <a:r>
              <a:rPr lang="en-US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*</a:t>
            </a:r>
            <a:r>
              <a:rPr lang="en-US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র্এর</a:t>
            </a:r>
            <a:r>
              <a:rPr lang="en-US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জন্যই</a:t>
            </a:r>
            <a:r>
              <a:rPr lang="en-US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আমরা</a:t>
            </a:r>
            <a:r>
              <a:rPr lang="en-US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শ্রেষ্ঠ</a:t>
            </a:r>
            <a:r>
              <a:rPr lang="en-US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জাতিতে</a:t>
            </a:r>
            <a:r>
              <a:rPr lang="en-US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পরিণত</a:t>
            </a:r>
            <a:r>
              <a:rPr lang="en-US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হয়েছি</a:t>
            </a:r>
            <a:r>
              <a:rPr lang="en-US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।</a:t>
            </a:r>
          </a:p>
          <a:p>
            <a:pPr>
              <a:buFont typeface="Arial" charset="0"/>
              <a:buChar char="•"/>
            </a:pPr>
            <a:r>
              <a:rPr lang="en-US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সুতরাং</a:t>
            </a:r>
            <a:r>
              <a:rPr lang="en-US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মক্কা</a:t>
            </a:r>
            <a:r>
              <a:rPr lang="en-US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স্থায়ীভাবে</a:t>
            </a:r>
            <a:r>
              <a:rPr lang="en-US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নিরাপদ</a:t>
            </a:r>
            <a:r>
              <a:rPr lang="en-US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হোক</a:t>
            </a:r>
            <a:r>
              <a:rPr lang="en-US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* </a:t>
            </a:r>
            <a:r>
              <a:rPr lang="en-US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সর্বশেষ</a:t>
            </a:r>
            <a:r>
              <a:rPr lang="en-US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দ্বীনের</a:t>
            </a:r>
            <a:r>
              <a:rPr lang="en-US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সথায়িত্বের</a:t>
            </a:r>
            <a:r>
              <a:rPr lang="en-US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মাধ্যমে</a:t>
            </a:r>
            <a:r>
              <a:rPr lang="en-US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।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0"/>
            <a:ext cx="8534400" cy="1292352"/>
          </a:xfrm>
          <a:blipFill>
            <a:blip r:embed="rId2"/>
            <a:tile tx="0" ty="0" sx="100000" sy="100000" flip="none" algn="tl"/>
          </a:blipFill>
        </p:spPr>
        <p:txBody>
          <a:bodyPr>
            <a:noAutofit/>
          </a:bodyPr>
          <a:lstStyle/>
          <a:p>
            <a:r>
              <a:rPr lang="en-US" sz="6600" b="1" dirty="0" err="1" smtClean="0">
                <a:blipFill>
                  <a:blip r:embed="rId3"/>
                  <a:stretch>
                    <a:fillRect/>
                  </a:stretch>
                </a:blipFill>
                <a:latin typeface="NikoshBAN" panose="02000000000000000000" pitchFamily="2" charset="0"/>
                <a:cs typeface="NikoshBAN" panose="02000000000000000000" pitchFamily="2" charset="0"/>
              </a:rPr>
              <a:t>মূল</a:t>
            </a:r>
            <a:r>
              <a:rPr lang="en-US" sz="6600" b="1" dirty="0" smtClean="0">
                <a:blipFill>
                  <a:blip r:embed="rId3"/>
                  <a:stretch>
                    <a:fillRect/>
                  </a:stretch>
                </a:blip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b="1" dirty="0" err="1" smtClean="0">
                <a:blipFill>
                  <a:blip r:embed="rId3"/>
                  <a:stretch>
                    <a:fillRect/>
                  </a:stretch>
                </a:blipFill>
                <a:latin typeface="NikoshBAN" panose="02000000000000000000" pitchFamily="2" charset="0"/>
                <a:cs typeface="NikoshBAN" panose="02000000000000000000" pitchFamily="2" charset="0"/>
              </a:rPr>
              <a:t>আলোচনা</a:t>
            </a:r>
            <a:endParaRPr lang="en-US" sz="6600" b="1" dirty="0">
              <a:blipFill>
                <a:blip r:embed="rId3"/>
                <a:stretch>
                  <a:fillRect/>
                </a:stretch>
              </a:blip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blipFill>
            <a:blip r:embed="rId2"/>
            <a:tile tx="0" ty="0" sx="100000" sy="100000" flip="none" algn="tl"/>
          </a:blipFill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>
              <a:buNone/>
            </a:pP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কাবা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শরিফ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পৃথিবীর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র্ব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প্রথম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এবং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শ্রেষ্ট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ঘর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।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কুরআনে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আল্লাহ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pPr>
              <a:buNone/>
            </a:pP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ঊম্মূল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কুরা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নামে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উল্লেখ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করেছে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।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সেখানে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  <a:sym typeface="Wingdings" pitchFamily="2" charset="2"/>
              </a:rPr>
              <a:t>আমাদের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  <a:sym typeface="Wingdings" pitchFamily="2" charset="2"/>
              </a:rPr>
              <a:t> </a:t>
            </a:r>
          </a:p>
          <a:p>
            <a:pPr>
              <a:buNone/>
            </a:pP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  <a:sym typeface="Wingdings" pitchFamily="2" charset="2"/>
              </a:rPr>
              <a:t>  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  <a:sym typeface="Wingdings" pitchFamily="2" charset="2"/>
              </a:rPr>
              <a:t>রাসুল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  <a:sym typeface="Wingdings" pitchFamily="2" charset="2"/>
              </a:rPr>
              <a:t> (স:)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  <a:sym typeface="Wingdings" pitchFamily="2" charset="2"/>
              </a:rPr>
              <a:t>জন্ম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  <a:sym typeface="Wingdings" pitchFamily="2" charset="2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  <a:sym typeface="Wingdings" pitchFamily="2" charset="2"/>
              </a:rPr>
              <a:t>গ্রহণ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  <a:sym typeface="Wingdings" pitchFamily="2" charset="2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  <a:sym typeface="Wingdings" pitchFamily="2" charset="2"/>
              </a:rPr>
              <a:t>করেছেন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  <a:sym typeface="Wingdings" pitchFamily="2" charset="2"/>
              </a:rPr>
              <a:t> ।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  <a:sym typeface="Wingdings" pitchFamily="2" charset="2"/>
              </a:rPr>
              <a:t>যেখানে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  <a:sym typeface="Wingdings" pitchFamily="2" charset="2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  <a:sym typeface="Wingdings" pitchFamily="2" charset="2"/>
              </a:rPr>
              <a:t>আছে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  <a:sym typeface="Wingdings" pitchFamily="2" charset="2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  <a:sym typeface="Wingdings" pitchFamily="2" charset="2"/>
              </a:rPr>
              <a:t>মসজিদে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  <a:sym typeface="Wingdings" pitchFamily="2" charset="2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  <a:sym typeface="Wingdings" pitchFamily="2" charset="2"/>
              </a:rPr>
              <a:t>হারাম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  <a:sym typeface="Wingdings" pitchFamily="2" charset="2"/>
              </a:rPr>
              <a:t> ।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  <a:sym typeface="Wingdings" pitchFamily="2" charset="2"/>
              </a:rPr>
              <a:t>এখান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  <a:sym typeface="Wingdings" pitchFamily="2" charset="2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  <a:sym typeface="Wingdings" pitchFamily="2" charset="2"/>
              </a:rPr>
              <a:t>থেকেই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  <a:sym typeface="Wingdings" pitchFamily="2" charset="2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  <a:sym typeface="Wingdings" pitchFamily="2" charset="2"/>
              </a:rPr>
              <a:t>ইসলামের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  <a:sym typeface="Wingdings" pitchFamily="2" charset="2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  <a:sym typeface="Wingdings" pitchFamily="2" charset="2"/>
              </a:rPr>
              <a:t>বিস্তৃতি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  <a:sym typeface="Wingdings" pitchFamily="2" charset="2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  <a:sym typeface="Wingdings" pitchFamily="2" charset="2"/>
              </a:rPr>
              <a:t>লাভ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  <a:sym typeface="Wingdings" pitchFamily="2" charset="2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  <a:sym typeface="Wingdings" pitchFamily="2" charset="2"/>
              </a:rPr>
              <a:t>করে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  <a:sym typeface="Wingdings" pitchFamily="2" charset="2"/>
              </a:rPr>
              <a:t>  ।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  <a:sym typeface="Wingdings" pitchFamily="2" charset="2"/>
              </a:rPr>
              <a:t>মুসলমানগন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  <a:sym typeface="Wingdings" pitchFamily="2" charset="2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  <a:sym typeface="Wingdings" pitchFamily="2" charset="2"/>
              </a:rPr>
              <a:t>দিনে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  <a:sym typeface="Wingdings" pitchFamily="2" charset="2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  <a:sym typeface="Wingdings" pitchFamily="2" charset="2"/>
              </a:rPr>
              <a:t>রাতে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  <a:sym typeface="Wingdings" pitchFamily="2" charset="2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  <a:sym typeface="Wingdings" pitchFamily="2" charset="2"/>
              </a:rPr>
              <a:t>পাঁচ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  <a:sym typeface="Wingdings" pitchFamily="2" charset="2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  <a:sym typeface="Wingdings" pitchFamily="2" charset="2"/>
              </a:rPr>
              <a:t>বার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  <a:sym typeface="Wingdings" pitchFamily="2" charset="2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  <a:sym typeface="Wingdings" pitchFamily="2" charset="2"/>
              </a:rPr>
              <a:t>ফিরে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  <a:sym typeface="Wingdings" pitchFamily="2" charset="2"/>
              </a:rPr>
              <a:t> 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  <a:sym typeface="Wingdings" pitchFamily="2" charset="2"/>
              </a:rPr>
              <a:t>নামাজ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  <a:sym typeface="Wingdings" pitchFamily="2" charset="2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  <a:sym typeface="Wingdings" pitchFamily="2" charset="2"/>
              </a:rPr>
              <a:t>আদায়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  <a:sym typeface="Wingdings" pitchFamily="2" charset="2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  <a:sym typeface="Wingdings" pitchFamily="2" charset="2"/>
              </a:rPr>
              <a:t>করে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  <a:sym typeface="Wingdings" pitchFamily="2" charset="2"/>
              </a:rPr>
              <a:t> ।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  <a:sym typeface="Wingdings" pitchFamily="2" charset="2"/>
              </a:rPr>
              <a:t>এছাড়াও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  <a:sym typeface="Wingdings" pitchFamily="2" charset="2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  <a:sym typeface="Wingdings" pitchFamily="2" charset="2"/>
              </a:rPr>
              <a:t>তারা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  <a:sym typeface="Wingdings" pitchFamily="2" charset="2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  <a:sym typeface="Wingdings" pitchFamily="2" charset="2"/>
              </a:rPr>
              <a:t>হজ্জ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  <a:sym typeface="Wingdings" pitchFamily="2" charset="2"/>
              </a:rPr>
              <a:t> </a:t>
            </a:r>
          </a:p>
          <a:p>
            <a:pPr>
              <a:buNone/>
            </a:pP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  <a:sym typeface="Wingdings" pitchFamily="2" charset="2"/>
              </a:rPr>
              <a:t>  ও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  <a:sym typeface="Wingdings" pitchFamily="2" charset="2"/>
              </a:rPr>
              <a:t>ওমরার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  <a:sym typeface="Wingdings" pitchFamily="2" charset="2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  <a:sym typeface="Wingdings" pitchFamily="2" charset="2"/>
              </a:rPr>
              <a:t>জন্য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  <a:sym typeface="Wingdings" pitchFamily="2" charset="2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  <a:sym typeface="Wingdings" pitchFamily="2" charset="2"/>
              </a:rPr>
              <a:t>এখানে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  <a:sym typeface="Wingdings" pitchFamily="2" charset="2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  <a:sym typeface="Wingdings" pitchFamily="2" charset="2"/>
              </a:rPr>
              <a:t>আসে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  <a:sym typeface="Wingdings" pitchFamily="2" charset="2"/>
              </a:rPr>
              <a:t> । 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  <a:sym typeface="Wingdings" pitchFamily="2" charset="2"/>
              </a:rPr>
              <a:t>আমাদের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  <a:sym typeface="Wingdings" pitchFamily="2" charset="2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  <a:sym typeface="Wingdings" pitchFamily="2" charset="2"/>
              </a:rPr>
              <a:t>একমাত্র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  <a:sym typeface="Wingdings" pitchFamily="2" charset="2"/>
              </a:rPr>
              <a:t> 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  <a:sym typeface="Wingdings" pitchFamily="2" charset="2"/>
              </a:rPr>
              <a:t>দ্বীন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  <a:sym typeface="Wingdings" pitchFamily="2" charset="2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  <a:sym typeface="Wingdings" pitchFamily="2" charset="2"/>
              </a:rPr>
              <a:t>এখানে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  <a:sym typeface="Wingdings" pitchFamily="2" charset="2"/>
              </a:rPr>
              <a:t> </a:t>
            </a:r>
          </a:p>
          <a:p>
            <a:pPr>
              <a:buNone/>
            </a:pP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  <a:sym typeface="Wingdings" pitchFamily="2" charset="2"/>
              </a:rPr>
              <a:t> 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  <a:sym typeface="Wingdings" pitchFamily="2" charset="2"/>
              </a:rPr>
              <a:t>আম</a:t>
            </a:r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  <a:sym typeface="Wingdings" pitchFamily="2" charset="2"/>
              </a:rPr>
              <a:t>া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  <a:sym typeface="Wingdings" pitchFamily="2" charset="2"/>
              </a:rPr>
              <a:t>দের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  <a:sym typeface="Wingdings" pitchFamily="2" charset="2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  <a:sym typeface="Wingdings" pitchFamily="2" charset="2"/>
              </a:rPr>
              <a:t>এক</a:t>
            </a:r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  <a:sym typeface="Wingdings" pitchFamily="2" charset="2"/>
              </a:rPr>
              <a:t>ত্রিত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  <a:sym typeface="Wingdings" pitchFamily="2" charset="2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  <a:sym typeface="Wingdings" pitchFamily="2" charset="2"/>
              </a:rPr>
              <a:t>করে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  <a:sym typeface="Wingdings" pitchFamily="2" charset="2"/>
              </a:rPr>
              <a:t> ।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  <a:sym typeface="Wingdings" pitchFamily="2" charset="2"/>
              </a:rPr>
              <a:t>যতদিন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  <a:sym typeface="Wingdings" pitchFamily="2" charset="2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  <a:sym typeface="Wingdings" pitchFamily="2" charset="2"/>
              </a:rPr>
              <a:t>ইসলাম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  <a:sym typeface="Wingdings" pitchFamily="2" charset="2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  <a:sym typeface="Wingdings" pitchFamily="2" charset="2"/>
              </a:rPr>
              <a:t>থাকবে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  <a:sym typeface="Wingdings" pitchFamily="2" charset="2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  <a:sym typeface="Wingdings" pitchFamily="2" charset="2"/>
              </a:rPr>
              <a:t>ততদিন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  <a:sym typeface="Wingdings" pitchFamily="2" charset="2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  <a:sym typeface="Wingdings" pitchFamily="2" charset="2"/>
              </a:rPr>
              <a:t>এটিও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  <a:sym typeface="Wingdings" pitchFamily="2" charset="2"/>
              </a:rPr>
              <a:t> </a:t>
            </a:r>
          </a:p>
          <a:p>
            <a:pPr>
              <a:buNone/>
            </a:pP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  <a:sym typeface="Wingdings" pitchFamily="2" charset="2"/>
              </a:rPr>
              <a:t>  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  <a:sym typeface="Wingdings" pitchFamily="2" charset="2"/>
              </a:rPr>
              <a:t>অবশিষ্ট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  <a:sym typeface="Wingdings" pitchFamily="2" charset="2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  <a:sym typeface="Wingdings" pitchFamily="2" charset="2"/>
              </a:rPr>
              <a:t>থাকবে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  <a:sym typeface="Wingdings" pitchFamily="2" charset="2"/>
              </a:rPr>
              <a:t> ।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  <a:sym typeface="Wingdings" pitchFamily="2" charset="2"/>
              </a:rPr>
              <a:t>এটা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  <a:sym typeface="Wingdings" pitchFamily="2" charset="2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  <a:sym typeface="Wingdings" pitchFamily="2" charset="2"/>
              </a:rPr>
              <a:t>মুসলিম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  <a:sym typeface="Wingdings" pitchFamily="2" charset="2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  <a:sym typeface="Wingdings" pitchFamily="2" charset="2"/>
              </a:rPr>
              <a:t>বিশ্বের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  <a:sym typeface="Wingdings" pitchFamily="2" charset="2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  <a:sym typeface="Wingdings" pitchFamily="2" charset="2"/>
              </a:rPr>
              <a:t>স্থায়ী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  <a:sym typeface="Wingdings" pitchFamily="2" charset="2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  <a:sym typeface="Wingdings" pitchFamily="2" charset="2"/>
              </a:rPr>
              <a:t>কিবলা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  <a:sym typeface="Wingdings" pitchFamily="2" charset="2"/>
              </a:rPr>
              <a:t> । </a:t>
            </a:r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  <a:sym typeface="Wingdings" pitchFamily="2" charset="2"/>
              </a:rPr>
              <a:t>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 animBg="1"/>
    </p:bld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ivic">
  <a:themeElements>
    <a:clrScheme name="Civic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Civic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Civic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70000"/>
                <a:satMod val="115000"/>
              </a:schemeClr>
              <a:schemeClr val="phClr">
                <a:tint val="85000"/>
              </a:schemeClr>
            </a:duotone>
          </a:blip>
          <a:tile tx="0" ty="0" sx="85000" sy="85000" flip="none" algn="tl"/>
        </a:blipFill>
        <a:blipFill>
          <a:blip xmlns:r="http://schemas.openxmlformats.org/officeDocument/2006/relationships" r:embed="rId2">
            <a:duotone>
              <a:schemeClr val="phClr">
                <a:shade val="65000"/>
                <a:satMod val="115000"/>
              </a:schemeClr>
              <a:schemeClr val="phClr">
                <a:tint val="85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Civic</Template>
  <TotalTime>1809</TotalTime>
  <Words>624</Words>
  <Application>Microsoft Office PowerPoint</Application>
  <PresentationFormat>On-screen Show (4:3)</PresentationFormat>
  <Paragraphs>83</Paragraphs>
  <Slides>16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5" baseType="lpstr">
      <vt:lpstr>Arial</vt:lpstr>
      <vt:lpstr>Calibri</vt:lpstr>
      <vt:lpstr>Georgia</vt:lpstr>
      <vt:lpstr>NikoshBAN</vt:lpstr>
      <vt:lpstr>Shonar Bangla</vt:lpstr>
      <vt:lpstr>Times New Roman</vt:lpstr>
      <vt:lpstr>Wingdings</vt:lpstr>
      <vt:lpstr>Wingdings 2</vt:lpstr>
      <vt:lpstr>Civic</vt:lpstr>
      <vt:lpstr>PowerPoint Presentation</vt:lpstr>
      <vt:lpstr>শিক্ষক পরিচিতি</vt:lpstr>
      <vt:lpstr> تعرف الدّرس</vt:lpstr>
      <vt:lpstr>       পৃথিবীর সকল মুসলিম কোন  দিকে মুখ ফিরিয়ে নামাজ পড়ে?</vt:lpstr>
      <vt:lpstr>استفادة</vt:lpstr>
      <vt:lpstr> রাসুল (সঃ)এর রওজা মুবারক কোথায় অবস্থিত ?</vt:lpstr>
      <vt:lpstr>النّظم – الكعبة المشّفة</vt:lpstr>
      <vt:lpstr>পদ্যটির অনুবাদ</vt:lpstr>
      <vt:lpstr>মূল আলোচনা</vt:lpstr>
      <vt:lpstr>اشرح البيت </vt:lpstr>
      <vt:lpstr>একক কাজ </vt:lpstr>
      <vt:lpstr>দলীয় কাজ  </vt:lpstr>
      <vt:lpstr>জোড়ায় কাজ </vt:lpstr>
      <vt:lpstr>বাড়ীর কাজ</vt:lpstr>
      <vt:lpstr>মূল্যায়ন 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Ummulqura Madrasha</dc:creator>
  <cp:lastModifiedBy>Md Abdul Wahed</cp:lastModifiedBy>
  <cp:revision>374</cp:revision>
  <dcterms:created xsi:type="dcterms:W3CDTF">2006-08-16T00:00:00Z</dcterms:created>
  <dcterms:modified xsi:type="dcterms:W3CDTF">2019-10-16T03:48:23Z</dcterms:modified>
</cp:coreProperties>
</file>