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694E-939C-4033-9098-2686316B9506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7B2A-8B2A-4718-8523-941D82B3E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D:\TAJ UDDIN\TAJ UDDIN\WALPAPER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5" y="-4779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19400" y="1295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DIGITAL BANGLADEAH</a:t>
            </a:r>
            <a:endParaRPr lang="en-US" sz="2400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915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UNESCO (United Nations Educational, Scientific and Cultural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) on</a:t>
            </a:r>
          </a:p>
          <a:p>
            <a:r>
              <a:rPr lang="en-US" sz="2000" dirty="0" smtClean="0"/>
              <a:t>17 November in 1999 proclaimed February 21 as the International Mother Language</a:t>
            </a:r>
          </a:p>
          <a:p>
            <a:r>
              <a:rPr lang="en-US" sz="2000" dirty="0" smtClean="0"/>
              <a:t>Day in recognition of the sacrifices of the martyrs for the rightful place of </a:t>
            </a:r>
            <a:r>
              <a:rPr lang="en-US" sz="2000" dirty="0" err="1" smtClean="0"/>
              <a:t>Bangla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day is now annually observed worldwide to promote awareness of linguistic and</a:t>
            </a:r>
          </a:p>
          <a:p>
            <a:r>
              <a:rPr lang="en-US" sz="2000" dirty="0" smtClean="0"/>
              <a:t>cultural diversity and multilingualism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802198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581400" cy="221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Doel-1612i3\Desktop\fgh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52600"/>
            <a:ext cx="3729836" cy="2209800"/>
          </a:xfrm>
          <a:prstGeom prst="rect">
            <a:avLst/>
          </a:prstGeom>
          <a:noFill/>
        </p:spPr>
      </p:pic>
      <p:pic>
        <p:nvPicPr>
          <p:cNvPr id="6147" name="Picture 3" descr="C:\Users\Doel-1612i3\Desktop\vbn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114800"/>
            <a:ext cx="489857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C. Match the words/phrases in the table with their meanings.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762000"/>
          <a:ext cx="76962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894"/>
                <a:gridCol w="5371306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Words/phrases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Meanings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wreath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 remembrance of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proclaim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promote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diversity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multilingualism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 recognition of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encourage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in appreciation of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practice of using several languages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an arrangement of flowers in the shape of a circle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declare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in memory of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variety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Users\Doel-1612i3\Desktop\m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2667000" cy="2440021"/>
          </a:xfrm>
          <a:prstGeom prst="rect">
            <a:avLst/>
          </a:prstGeom>
          <a:noFill/>
        </p:spPr>
      </p:pic>
      <p:pic>
        <p:nvPicPr>
          <p:cNvPr id="8195" name="Picture 3" descr="C:\Users\Doel-1612i3\Desktop\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962400"/>
            <a:ext cx="2133600" cy="1236765"/>
          </a:xfrm>
          <a:prstGeom prst="rect">
            <a:avLst/>
          </a:prstGeom>
          <a:noFill/>
        </p:spPr>
      </p:pic>
      <p:pic>
        <p:nvPicPr>
          <p:cNvPr id="8196" name="Picture 4" descr="C:\Users\Doel-1612i3\Desktop\mmm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657600"/>
            <a:ext cx="2133600" cy="1746455"/>
          </a:xfrm>
          <a:prstGeom prst="rect">
            <a:avLst/>
          </a:prstGeom>
          <a:noFill/>
        </p:spPr>
      </p:pic>
      <p:pic>
        <p:nvPicPr>
          <p:cNvPr id="8197" name="Picture 5" descr="C:\Users\Doel-1612i3\Desktop\r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1775" y="3657600"/>
            <a:ext cx="2562225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D. Read the text in B again and answer these questions.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1.</a:t>
            </a:r>
            <a:r>
              <a:rPr lang="en-US" sz="2000" dirty="0" smtClean="0"/>
              <a:t> Why is 21 February called </a:t>
            </a:r>
            <a:r>
              <a:rPr lang="en-US" sz="2000" i="1" dirty="0" err="1" smtClean="0"/>
              <a:t>Shaheed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Dibosh</a:t>
            </a:r>
            <a:r>
              <a:rPr lang="en-US" sz="2000" i="1" dirty="0" smtClean="0"/>
              <a:t>?</a:t>
            </a:r>
            <a:endParaRPr lang="en-US" sz="2000" dirty="0" smtClean="0"/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2.</a:t>
            </a:r>
            <a:r>
              <a:rPr lang="en-US" sz="2000" dirty="0" smtClean="0"/>
              <a:t> Why do people go to the </a:t>
            </a:r>
            <a:r>
              <a:rPr lang="en-US" sz="2000" i="1" dirty="0" err="1" smtClean="0"/>
              <a:t>Shaheed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Minar</a:t>
            </a:r>
            <a:r>
              <a:rPr lang="en-US" sz="2000" i="1" dirty="0" smtClean="0"/>
              <a:t>? How do they go there?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3.</a:t>
            </a:r>
            <a:r>
              <a:rPr lang="en-US" sz="2000" dirty="0" smtClean="0"/>
              <a:t> Why is 21 February now observed throughout the world every year?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41910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E. Complete the passage with suitable words.</a:t>
            </a:r>
          </a:p>
          <a:p>
            <a:r>
              <a:rPr lang="en-US" sz="2000" dirty="0" smtClean="0"/>
              <a:t>On 21 February 1952 _______ was shed at a place between Dhaka Medical</a:t>
            </a:r>
          </a:p>
          <a:p>
            <a:r>
              <a:rPr lang="en-US" sz="2000" dirty="0" smtClean="0"/>
              <a:t>College and Dhaka University _______ to establish </a:t>
            </a:r>
            <a:r>
              <a:rPr lang="en-US" sz="2000" dirty="0" err="1" smtClean="0"/>
              <a:t>Bangla</a:t>
            </a:r>
            <a:r>
              <a:rPr lang="en-US" sz="2000" dirty="0" smtClean="0"/>
              <a:t> as a state ______</a:t>
            </a:r>
          </a:p>
          <a:p>
            <a:r>
              <a:rPr lang="en-US" sz="2000" dirty="0" smtClean="0"/>
              <a:t>of Pakistan.</a:t>
            </a:r>
          </a:p>
          <a:p>
            <a:r>
              <a:rPr lang="en-US" sz="2000" dirty="0" smtClean="0"/>
              <a:t>All subsequent movements _______ the struggles for independence had their</a:t>
            </a:r>
          </a:p>
          <a:p>
            <a:r>
              <a:rPr lang="en-US" sz="2000" dirty="0" smtClean="0"/>
              <a:t>origin from the historic language _________. </a:t>
            </a:r>
            <a:r>
              <a:rPr lang="en-US" sz="2000" dirty="0" err="1" smtClean="0"/>
              <a:t>Shaheed</a:t>
            </a:r>
            <a:r>
              <a:rPr lang="en-US" sz="2000" dirty="0" smtClean="0"/>
              <a:t> </a:t>
            </a:r>
            <a:r>
              <a:rPr lang="en-US" sz="2000" dirty="0" err="1" smtClean="0"/>
              <a:t>Minar</a:t>
            </a:r>
            <a:r>
              <a:rPr lang="en-US" sz="2000" dirty="0" smtClean="0"/>
              <a:t> is the ______ of</a:t>
            </a:r>
          </a:p>
          <a:p>
            <a:r>
              <a:rPr lang="en-US" sz="2000" dirty="0" smtClean="0"/>
              <a:t>the supreme sacrifice _______ the mother tongue.</a:t>
            </a:r>
            <a:endParaRPr lang="en-US" sz="2000" dirty="0"/>
          </a:p>
        </p:txBody>
      </p:sp>
      <p:pic>
        <p:nvPicPr>
          <p:cNvPr id="7170" name="Picture 2" descr="D:\TAJ UDDIN\CHITRO\21 feb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71600"/>
            <a:ext cx="3810000" cy="2853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533400"/>
            <a:ext cx="88392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5400" b="1" dirty="0">
                <a:solidFill>
                  <a:srgbClr val="FF0000"/>
                </a:solidFill>
                <a:latin typeface="Elephant" pitchFamily="18" charset="0"/>
              </a:rPr>
              <a:t>Home </a:t>
            </a:r>
            <a:r>
              <a:rPr lang="en-US" sz="5400" b="1" dirty="0" smtClean="0">
                <a:solidFill>
                  <a:srgbClr val="FF0000"/>
                </a:solidFill>
                <a:latin typeface="Elephant" pitchFamily="18" charset="0"/>
              </a:rPr>
              <a:t>Work                      </a:t>
            </a:r>
            <a:r>
              <a:rPr lang="en-US" sz="4000" b="1" dirty="0" smtClean="0">
                <a:solidFill>
                  <a:srgbClr val="0000FF"/>
                </a:solidFill>
                <a:latin typeface="Elephant" pitchFamily="18" charset="0"/>
              </a:rPr>
              <a:t>Write </a:t>
            </a:r>
            <a:r>
              <a:rPr lang="en-US" sz="4000" b="1" dirty="0">
                <a:solidFill>
                  <a:srgbClr val="0000FF"/>
                </a:solidFill>
                <a:latin typeface="Elephant" pitchFamily="18" charset="0"/>
              </a:rPr>
              <a:t>a paragraph within 100-120 words on  What  people do on </a:t>
            </a:r>
            <a:r>
              <a:rPr lang="en-US" sz="4000" b="1" dirty="0">
                <a:solidFill>
                  <a:srgbClr val="FF0000"/>
                </a:solidFill>
                <a:latin typeface="Elephant" pitchFamily="18" charset="0"/>
              </a:rPr>
              <a:t>‘The International Mother Language Day’. </a:t>
            </a:r>
            <a:endParaRPr lang="en-US" sz="4400" b="1" dirty="0">
              <a:solidFill>
                <a:srgbClr val="FF0000"/>
              </a:solidFill>
              <a:latin typeface="Elephant" pitchFamily="18" charset="0"/>
            </a:endParaRPr>
          </a:p>
          <a:p>
            <a:pPr algn="ctr" eaLnBrk="1" hangingPunct="1"/>
            <a:endParaRPr lang="en-US" sz="3200" dirty="0">
              <a:solidFill>
                <a:srgbClr val="FF00FF"/>
              </a:solidFill>
              <a:latin typeface="Elephant" pitchFamily="18" charset="0"/>
            </a:endParaRPr>
          </a:p>
          <a:p>
            <a:pPr algn="ctr" eaLnBrk="1" hangingPunct="1"/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28600"/>
            <a:ext cx="24161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Evaluation</a:t>
            </a:r>
            <a:endParaRPr lang="en-US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-bye-animatio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2250"/>
            <a:ext cx="8686800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come10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INTRODUCING</a:t>
            </a:r>
            <a:endParaRPr lang="en-US" sz="4400" b="1" i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0" y="3235036"/>
            <a:ext cx="5029200" cy="31242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400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BIDHAN SEN</a:t>
            </a:r>
          </a:p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BAGER HAT HIGH SCHOOL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5181600" y="3048000"/>
            <a:ext cx="3962400" cy="31242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CLASS:  TEN </a:t>
            </a:r>
          </a:p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PERIOD: FIRST</a:t>
            </a:r>
          </a:p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SUB: ENGLISH 1</a:t>
            </a:r>
            <a:r>
              <a:rPr lang="en-US" sz="2400" spc="-15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/>
            <a:r>
              <a:rPr lang="en-US" sz="2400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:50M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u="sng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n-BD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(M+F)</a:t>
            </a:r>
          </a:p>
          <a:p>
            <a:pPr algn="ctr"/>
            <a:r>
              <a:rPr lang="en-US" sz="24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DATE: 25-09-2016</a:t>
            </a:r>
            <a:endParaRPr lang="en-US" sz="24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362200" y="1295400"/>
            <a:ext cx="762000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781800" y="1295400"/>
            <a:ext cx="7620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AJ UDDIN\CHITRO\VERAITISE\2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91124" cy="2590800"/>
          </a:xfrm>
          <a:prstGeom prst="rect">
            <a:avLst/>
          </a:prstGeom>
          <a:noFill/>
        </p:spPr>
      </p:pic>
      <p:pic>
        <p:nvPicPr>
          <p:cNvPr id="1029" name="Picture 5" descr="D:\TAJ UDDIN\CHITRO\21 feb\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7000"/>
            <a:ext cx="3893279" cy="2590800"/>
          </a:xfrm>
          <a:prstGeom prst="rect">
            <a:avLst/>
          </a:prstGeom>
          <a:noFill/>
        </p:spPr>
      </p:pic>
      <p:pic>
        <p:nvPicPr>
          <p:cNvPr id="6" name="Picture 5" descr="300px-21st_Februar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A. </a:t>
            </a:r>
            <a:r>
              <a:rPr lang="en-US" sz="2400" b="1" dirty="0"/>
              <a:t>Look at the picture and talk about it.</a:t>
            </a:r>
          </a:p>
          <a:p>
            <a:r>
              <a:rPr lang="en-US" sz="2400" dirty="0" smtClean="0"/>
              <a:t>1. </a:t>
            </a:r>
            <a:r>
              <a:rPr lang="en-US" sz="2400" dirty="0"/>
              <a:t>What’s the picture about?</a:t>
            </a:r>
          </a:p>
          <a:p>
            <a:r>
              <a:rPr lang="en-US" sz="2400" dirty="0" smtClean="0"/>
              <a:t>2. </a:t>
            </a:r>
            <a:r>
              <a:rPr lang="en-US" sz="2400" dirty="0"/>
              <a:t>Where do you think it is?</a:t>
            </a:r>
          </a:p>
          <a:p>
            <a:r>
              <a:rPr lang="en-US" sz="2400" dirty="0" smtClean="0"/>
              <a:t>3. </a:t>
            </a:r>
            <a:r>
              <a:rPr lang="en-US" sz="2400" dirty="0"/>
              <a:t>Why was it built?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0"/>
            <a:ext cx="2438400" cy="163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17526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21 February is a memorable day in our national history. We observe the day </a:t>
            </a:r>
            <a:r>
              <a:rPr lang="en-US" sz="2000" dirty="0" smtClean="0"/>
              <a:t>every year </a:t>
            </a:r>
            <a:r>
              <a:rPr lang="en-US" sz="2000" dirty="0"/>
              <a:t>as International Mother Language Day. The day is a national holiday.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 this day, we pay tribute to the martyrs who laid down their lives to </a:t>
            </a:r>
            <a:r>
              <a:rPr lang="en-US" dirty="0" smtClean="0"/>
              <a:t>establish </a:t>
            </a:r>
            <a:r>
              <a:rPr lang="en-US" dirty="0" err="1" smtClean="0"/>
              <a:t>Bangla</a:t>
            </a:r>
            <a:r>
              <a:rPr lang="en-US" dirty="0" smtClean="0"/>
              <a:t> </a:t>
            </a:r>
            <a:r>
              <a:rPr lang="en-US" dirty="0"/>
              <a:t>as a state language in undivided Pakistan in 1952. This is known as </a:t>
            </a:r>
            <a:r>
              <a:rPr lang="en-US" dirty="0" smtClean="0"/>
              <a:t>the Language </a:t>
            </a:r>
            <a:r>
              <a:rPr lang="en-US" dirty="0"/>
              <a:t>Movement.</a:t>
            </a:r>
          </a:p>
        </p:txBody>
      </p:sp>
      <p:pic>
        <p:nvPicPr>
          <p:cNvPr id="2050" name="Picture 2" descr="C:\Users\Doel-1612i3\Desktop\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438400"/>
            <a:ext cx="3974074" cy="1676400"/>
          </a:xfrm>
          <a:prstGeom prst="rect">
            <a:avLst/>
          </a:prstGeom>
          <a:noFill/>
        </p:spPr>
      </p:pic>
      <p:pic>
        <p:nvPicPr>
          <p:cNvPr id="2051" name="Picture 3" descr="C:\Users\Doel-1612i3\Desktop\vbn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24400"/>
            <a:ext cx="3429000" cy="2133600"/>
          </a:xfrm>
          <a:prstGeom prst="rect">
            <a:avLst/>
          </a:prstGeom>
          <a:noFill/>
        </p:spPr>
      </p:pic>
      <p:pic>
        <p:nvPicPr>
          <p:cNvPr id="2053" name="Picture 5" descr="C:\Users\Doel-1612i3\Desktop\hjk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724400"/>
            <a:ext cx="2848466" cy="2133600"/>
          </a:xfrm>
          <a:prstGeom prst="rect">
            <a:avLst/>
          </a:prstGeom>
          <a:noFill/>
        </p:spPr>
      </p:pic>
      <p:pic>
        <p:nvPicPr>
          <p:cNvPr id="2054" name="Picture 6" descr="C:\Users\Doel-1612i3\Desktop\hj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438400"/>
            <a:ext cx="2619375" cy="1666875"/>
          </a:xfrm>
          <a:prstGeom prst="rect">
            <a:avLst/>
          </a:prstGeom>
          <a:noFill/>
        </p:spPr>
      </p:pic>
      <p:pic>
        <p:nvPicPr>
          <p:cNvPr id="11" name="Picture 10" descr="DSC0503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4724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seed of the Language Movement was Sown on 21 March 1948 when</a:t>
            </a:r>
          </a:p>
          <a:p>
            <a:r>
              <a:rPr lang="en-US" sz="2000" dirty="0"/>
              <a:t>Mohammad Ali </a:t>
            </a:r>
            <a:r>
              <a:rPr lang="en-US" sz="2000" dirty="0" err="1"/>
              <a:t>Zinnah</a:t>
            </a:r>
            <a:r>
              <a:rPr lang="en-US" sz="2000" dirty="0"/>
              <a:t>, the then Governor General of Pakistan, at a public meeting</a:t>
            </a:r>
          </a:p>
          <a:p>
            <a:r>
              <a:rPr lang="en-US" sz="2000" dirty="0"/>
              <a:t>in Dhaka declared that Urdu would be the only official language of Pakistan. The</a:t>
            </a:r>
          </a:p>
          <a:p>
            <a:r>
              <a:rPr lang="en-US" sz="2000" dirty="0"/>
              <a:t>declaration raised a storm of protest in the eastern part of the country. The protest</a:t>
            </a:r>
          </a:p>
          <a:p>
            <a:r>
              <a:rPr lang="en-US" sz="2000" dirty="0"/>
              <a:t>continued non-stop, gathering momentum day by day. It turned into a movement and</a:t>
            </a:r>
          </a:p>
          <a:p>
            <a:r>
              <a:rPr lang="en-US" sz="2000" dirty="0"/>
              <a:t>reached its climax in 1952. The government outlawed all sorts of public meetings and</a:t>
            </a:r>
          </a:p>
          <a:p>
            <a:r>
              <a:rPr lang="en-US" sz="2000" dirty="0"/>
              <a:t>rallies to prevent it.</a:t>
            </a:r>
          </a:p>
        </p:txBody>
      </p:sp>
      <p:pic>
        <p:nvPicPr>
          <p:cNvPr id="3075" name="Picture 3" descr="D:\TAJ UDDIN\CHITRO\21 feb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2590800" cy="1940599"/>
          </a:xfrm>
          <a:prstGeom prst="rect">
            <a:avLst/>
          </a:prstGeom>
          <a:noFill/>
        </p:spPr>
      </p:pic>
      <p:pic>
        <p:nvPicPr>
          <p:cNvPr id="3076" name="Picture 4" descr="D:\TAJ UDDIN\CHITRO\21 feb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33600"/>
            <a:ext cx="2590800" cy="1940599"/>
          </a:xfrm>
          <a:prstGeom prst="rect">
            <a:avLst/>
          </a:prstGeom>
          <a:noFill/>
        </p:spPr>
      </p:pic>
      <p:pic>
        <p:nvPicPr>
          <p:cNvPr id="3077" name="Picture 5" descr="D:\TAJ UDDIN\CHITRO\21 feb\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91000"/>
            <a:ext cx="5119981" cy="2667000"/>
          </a:xfrm>
          <a:prstGeom prst="rect">
            <a:avLst/>
          </a:prstGeom>
          <a:noFill/>
        </p:spPr>
      </p:pic>
      <p:pic>
        <p:nvPicPr>
          <p:cNvPr id="3078" name="Picture 6" descr="D:\TAJ UDDIN\CHITRO\21 feb\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4191000"/>
            <a:ext cx="3560582" cy="2667000"/>
          </a:xfrm>
          <a:prstGeom prst="rect">
            <a:avLst/>
          </a:prstGeom>
          <a:noFill/>
        </p:spPr>
      </p:pic>
      <p:pic>
        <p:nvPicPr>
          <p:cNvPr id="3079" name="Picture 7" descr="C:\Users\Doel-1612i3\Desktop\hj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098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students of Dhaka University defied the law and they brought out a peaceful</a:t>
            </a:r>
          </a:p>
          <a:p>
            <a:r>
              <a:rPr lang="en-US" sz="2000" dirty="0"/>
              <a:t>protest procession on 21 February 1952. When the procession reached near Dhaka</a:t>
            </a:r>
          </a:p>
          <a:p>
            <a:r>
              <a:rPr lang="en-US" sz="2000" dirty="0"/>
              <a:t>Medical College, the police opened fire on the students, killing Salam, </a:t>
            </a:r>
            <a:r>
              <a:rPr lang="en-US" sz="2000" dirty="0" err="1"/>
              <a:t>Rafiq</a:t>
            </a:r>
            <a:r>
              <a:rPr lang="en-US" sz="2000" dirty="0"/>
              <a:t>, </a:t>
            </a:r>
            <a:r>
              <a:rPr lang="en-US" sz="2000" dirty="0" err="1"/>
              <a:t>Barkat</a:t>
            </a:r>
            <a:endParaRPr lang="en-US" sz="2000" dirty="0"/>
          </a:p>
          <a:p>
            <a:r>
              <a:rPr lang="en-US" sz="2000" dirty="0"/>
              <a:t>and </a:t>
            </a:r>
            <a:r>
              <a:rPr lang="en-US" sz="2000" dirty="0" err="1"/>
              <a:t>Jabbar</a:t>
            </a:r>
            <a:r>
              <a:rPr lang="en-US" sz="2000" dirty="0"/>
              <a:t>. This enkindled the sparks of independent movement of Bangladesh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200400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C. </a:t>
            </a:r>
            <a:r>
              <a:rPr lang="en-US" sz="2400" b="1" dirty="0"/>
              <a:t>Complete the chart</a:t>
            </a:r>
            <a:r>
              <a:rPr lang="en-US" b="1" dirty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733800"/>
          <a:ext cx="49530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052"/>
                <a:gridCol w="4084948"/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happened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1947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1948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1952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Doel-1612i3\Desktop\rty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2962275" cy="1676400"/>
          </a:xfrm>
          <a:prstGeom prst="rect">
            <a:avLst/>
          </a:prstGeom>
          <a:noFill/>
        </p:spPr>
      </p:pic>
      <p:pic>
        <p:nvPicPr>
          <p:cNvPr id="4099" name="Picture 3" descr="C:\Users\Doel-1612i3\Desktop\gh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2714625" cy="1685925"/>
          </a:xfrm>
          <a:prstGeom prst="rect">
            <a:avLst/>
          </a:prstGeom>
          <a:noFill/>
        </p:spPr>
      </p:pic>
      <p:pic>
        <p:nvPicPr>
          <p:cNvPr id="4100" name="Picture 4" descr="C:\Users\Doel-1612i3\Desktop\fgh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9447" y="1371600"/>
            <a:ext cx="3274554" cy="1676400"/>
          </a:xfrm>
          <a:prstGeom prst="rect">
            <a:avLst/>
          </a:prstGeom>
          <a:noFill/>
        </p:spPr>
      </p:pic>
      <p:pic>
        <p:nvPicPr>
          <p:cNvPr id="4101" name="Picture 5" descr="C:\Users\Doel-1612i3\Desktop\spark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276600"/>
            <a:ext cx="3320738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457200"/>
          <a:ext cx="6781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tribute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have a particular effect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climax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refuse to obey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outlaw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give in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ability to keep increasing or developing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provoke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act to show respect or admiration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most exciting point in time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momentum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5400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D. </a:t>
            </a:r>
            <a:r>
              <a:rPr lang="en-US" sz="2400" b="1" dirty="0"/>
              <a:t>Match the words with their meanings.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47244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E. </a:t>
            </a:r>
            <a:r>
              <a:rPr lang="en-US" sz="2000" b="1" dirty="0"/>
              <a:t>Answer </a:t>
            </a:r>
            <a:r>
              <a:rPr lang="en-US" sz="2000" b="1" dirty="0" smtClean="0"/>
              <a:t>these </a:t>
            </a:r>
            <a:r>
              <a:rPr lang="en-US" sz="2000" b="1" dirty="0"/>
              <a:t>questions.</a:t>
            </a:r>
          </a:p>
          <a:p>
            <a:r>
              <a:rPr lang="en-US" sz="2000" dirty="0"/>
              <a:t>1 Why do we observe 21 February as the International Mother </a:t>
            </a:r>
            <a:r>
              <a:rPr lang="en-US" sz="2000" dirty="0" smtClean="0"/>
              <a:t>Language Day</a:t>
            </a:r>
            <a:r>
              <a:rPr lang="en-US" sz="2000" dirty="0"/>
              <a:t>?</a:t>
            </a:r>
          </a:p>
          <a:p>
            <a:r>
              <a:rPr lang="en-US" sz="2000" dirty="0"/>
              <a:t>2 What happened when Urdu was declared as the only official language </a:t>
            </a:r>
            <a:r>
              <a:rPr lang="en-US" sz="2000" dirty="0" smtClean="0"/>
              <a:t>of Pakistan</a:t>
            </a:r>
            <a:r>
              <a:rPr lang="en-US" sz="2000" dirty="0"/>
              <a:t>?</a:t>
            </a:r>
          </a:p>
          <a:p>
            <a:r>
              <a:rPr lang="en-US" sz="2000" dirty="0"/>
              <a:t>3 “The seed of independence was sown in 21 February 1952”. Do you </a:t>
            </a:r>
            <a:r>
              <a:rPr lang="en-US" sz="2000" dirty="0" smtClean="0"/>
              <a:t>agree with </a:t>
            </a:r>
            <a:r>
              <a:rPr lang="en-US" sz="2000" dirty="0"/>
              <a:t>the comment? Why?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F. </a:t>
            </a:r>
            <a:r>
              <a:rPr lang="en-US" b="1" dirty="0"/>
              <a:t>Write briefly how you observed this year’s 21 February at your school.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A. Talk about these questions.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</a:t>
            </a:r>
            <a:r>
              <a:rPr lang="en-US" sz="2000" dirty="0" smtClean="0"/>
              <a:t>. When does the International Mother Language Day celebration begin?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2. </a:t>
            </a:r>
            <a:r>
              <a:rPr lang="en-US" sz="2000" dirty="0" smtClean="0"/>
              <a:t>What does the abbreviation UNESCO stand for?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3. </a:t>
            </a:r>
            <a:r>
              <a:rPr lang="en-US" sz="2000" dirty="0" smtClean="0"/>
              <a:t>What is the other name of 21 February?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B. Read more about International Mother Language Day.</a:t>
            </a:r>
          </a:p>
          <a:p>
            <a:r>
              <a:rPr lang="en-US" sz="2000" dirty="0" smtClean="0"/>
              <a:t>21 February has been observed as </a:t>
            </a:r>
            <a:r>
              <a:rPr lang="en-US" sz="2000" i="1" dirty="0" err="1" smtClean="0"/>
              <a:t>Shaheed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Dibosh</a:t>
            </a:r>
            <a:r>
              <a:rPr lang="en-US" sz="2000" i="1" dirty="0" smtClean="0"/>
              <a:t> every year throughout the country</a:t>
            </a:r>
          </a:p>
          <a:p>
            <a:r>
              <a:rPr lang="en-US" sz="2000" dirty="0" smtClean="0"/>
              <a:t>in remembrance of the martyrs of language movement of 1952. The occasion begins</a:t>
            </a:r>
          </a:p>
          <a:p>
            <a:r>
              <a:rPr lang="en-US" sz="2000" dirty="0" smtClean="0"/>
              <a:t>at the early hours of the day with mourning songs that recall the supreme sacrifices of</a:t>
            </a:r>
          </a:p>
          <a:p>
            <a:r>
              <a:rPr lang="en-US" sz="2000" dirty="0" smtClean="0"/>
              <a:t>our language martyrs. People wear black badges and go to the </a:t>
            </a:r>
            <a:r>
              <a:rPr lang="en-US" sz="2000" i="1" dirty="0" err="1" smtClean="0"/>
              <a:t>Shaheed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Minar</a:t>
            </a:r>
            <a:r>
              <a:rPr lang="en-US" sz="2000" i="1" dirty="0" smtClean="0"/>
              <a:t> </a:t>
            </a:r>
            <a:r>
              <a:rPr lang="en-US" sz="2000" dirty="0" smtClean="0"/>
              <a:t>barefoot in procession, singing mourning songs. They place wreaths at the </a:t>
            </a:r>
            <a:r>
              <a:rPr lang="en-US" sz="2000" dirty="0" err="1" smtClean="0"/>
              <a:t>Minar</a:t>
            </a:r>
            <a:r>
              <a:rPr lang="en-US" sz="2000" dirty="0" smtClean="0"/>
              <a:t>. Many of them visit the graves of the martyrs at </a:t>
            </a:r>
            <a:r>
              <a:rPr lang="en-US" sz="2000" dirty="0" err="1" smtClean="0"/>
              <a:t>Azimpur</a:t>
            </a:r>
            <a:r>
              <a:rPr lang="en-US" sz="2000" dirty="0" smtClean="0"/>
              <a:t> graveyard and pray for</a:t>
            </a:r>
          </a:p>
          <a:p>
            <a:r>
              <a:rPr lang="en-US" sz="2000" dirty="0" smtClean="0"/>
              <a:t>them. They also attend various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organised</a:t>
            </a:r>
            <a:r>
              <a:rPr lang="en-US" sz="2000" dirty="0" smtClean="0"/>
              <a:t> in remembrance of the</a:t>
            </a:r>
          </a:p>
          <a:p>
            <a:r>
              <a:rPr lang="en-US" sz="2000" dirty="0" smtClean="0"/>
              <a:t>language martyrs.</a:t>
            </a:r>
            <a:endParaRPr lang="en-US" sz="2000" dirty="0"/>
          </a:p>
        </p:txBody>
      </p:sp>
      <p:pic>
        <p:nvPicPr>
          <p:cNvPr id="5122" name="Picture 2" descr="C:\Users\Doel-1612i3\Desktop\fghb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10000"/>
            <a:ext cx="2495550" cy="1828800"/>
          </a:xfrm>
          <a:prstGeom prst="rect">
            <a:avLst/>
          </a:prstGeom>
          <a:noFill/>
        </p:spPr>
      </p:pic>
      <p:pic>
        <p:nvPicPr>
          <p:cNvPr id="5123" name="Picture 3" descr="C:\Users\Doel-1612i3\Desktop\ryu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4800"/>
            <a:ext cx="2133600" cy="1600200"/>
          </a:xfrm>
          <a:prstGeom prst="rect">
            <a:avLst/>
          </a:prstGeom>
          <a:noFill/>
        </p:spPr>
      </p:pic>
      <p:pic>
        <p:nvPicPr>
          <p:cNvPr id="5124" name="Picture 4" descr="C:\Users\Doel-1612i3\Desktop\g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114800"/>
            <a:ext cx="1981200" cy="1330441"/>
          </a:xfrm>
          <a:prstGeom prst="rect">
            <a:avLst/>
          </a:prstGeom>
          <a:noFill/>
        </p:spPr>
      </p:pic>
      <p:pic>
        <p:nvPicPr>
          <p:cNvPr id="5125" name="Picture 5" descr="C:\Users\Doel-1612i3\Desktop\ghjm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810000"/>
            <a:ext cx="2047875" cy="132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839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DOEL PC</cp:lastModifiedBy>
  <cp:revision>30</cp:revision>
  <dcterms:created xsi:type="dcterms:W3CDTF">2015-02-17T07:37:28Z</dcterms:created>
  <dcterms:modified xsi:type="dcterms:W3CDTF">2017-09-18T05:55:46Z</dcterms:modified>
</cp:coreProperties>
</file>