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6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2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6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5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7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389B-1BB7-489A-AF0E-BB9F59BF267B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4389B-1BB7-489A-AF0E-BB9F59BF267B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6D5D-5934-47B9-8532-F5853731A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0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10.jpg"/><Relationship Id="rId7" Type="http://schemas.openxmlformats.org/officeDocument/2006/relationships/image" Target="../media/image30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" y="377190"/>
            <a:ext cx="11407140" cy="60579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eautiful Tul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377190"/>
            <a:ext cx="11407140" cy="6115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0380" y="1451610"/>
            <a:ext cx="7280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0370" y="2895362"/>
            <a:ext cx="621792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/>
              </a:rPr>
              <a:t>ফুলের</a:t>
            </a:r>
            <a:r>
              <a:rPr lang="en-US" sz="8000" dirty="0" smtClean="0">
                <a:latin typeface="NikoshBAN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/>
              </a:rPr>
              <a:t>শুভেচ্ছা</a:t>
            </a:r>
            <a:endParaRPr lang="en-US" sz="8000" dirty="0">
              <a:solidFill>
                <a:srgbClr val="FF0000"/>
              </a:solidFill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377190"/>
            <a:ext cx="5840730" cy="6115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348615"/>
            <a:ext cx="5566410" cy="611505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431800"/>
            <a:ext cx="1043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অঙ্গজ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জননঃ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দেহের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অংশ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খন্ডিত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অঙ্গ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রুপান্তরিত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ঘটে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অঙ্গজ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বলে</a:t>
            </a:r>
            <a:r>
              <a:rPr lang="en-US" sz="2400" dirty="0" smtClean="0">
                <a:latin typeface="NikoshBAN"/>
              </a:rPr>
              <a:t> ।</a:t>
            </a:r>
          </a:p>
          <a:p>
            <a:r>
              <a:rPr lang="en-US" sz="2400" dirty="0" smtClean="0">
                <a:latin typeface="NikoshBAN"/>
              </a:rPr>
              <a:t>এ </a:t>
            </a:r>
            <a:r>
              <a:rPr lang="en-US" sz="2400" dirty="0" err="1" smtClean="0">
                <a:latin typeface="NikoshBAN"/>
              </a:rPr>
              <a:t>ধরনের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প্রাকৃতিক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নিয়মে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ঘটলে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প্রাকৃতিক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অঙ্গজ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বলা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। </a:t>
            </a:r>
            <a:r>
              <a:rPr lang="en-US" sz="2400" dirty="0" err="1" smtClean="0">
                <a:latin typeface="NikoshBAN"/>
              </a:rPr>
              <a:t>যখন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কৃত্রিমভাবে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অঙ্গজ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ঘটানো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তখন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কৃত্রিম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অঙ্গজ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বলে</a:t>
            </a:r>
            <a:r>
              <a:rPr lang="en-US" sz="2400" dirty="0" smtClean="0">
                <a:latin typeface="NikoshBAN"/>
              </a:rPr>
              <a:t> ।</a:t>
            </a:r>
            <a:endParaRPr lang="en-US" sz="24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1925429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প্রাকৃতিক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অঙ্গজ</a:t>
            </a:r>
            <a:r>
              <a:rPr lang="en-US" sz="28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</a:rPr>
              <a:t>জননঃ</a:t>
            </a:r>
            <a:endParaRPr lang="en-US" sz="2800" dirty="0">
              <a:solidFill>
                <a:srgbClr val="FF0000"/>
              </a:solidFill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" y="3182017"/>
            <a:ext cx="1893570" cy="1555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047" y="3182017"/>
            <a:ext cx="2188845" cy="1555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042159" y="2448649"/>
            <a:ext cx="139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Spirogyra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9610" y="2448648"/>
            <a:ext cx="129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1320165" y="2823210"/>
            <a:ext cx="925473" cy="3588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309610" y="2910313"/>
            <a:ext cx="445770" cy="4514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76074" y="5294978"/>
            <a:ext cx="10556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দেহের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/>
              </a:rPr>
              <a:t>খন্ডায়নঃ</a:t>
            </a:r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Spirogyra,Mucor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ইত্যাদি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উদ্ভিদের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দেহ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কোন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কারণে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খন্ডিত</a:t>
            </a:r>
            <a:r>
              <a:rPr lang="en-US" sz="2400" dirty="0" smtClean="0">
                <a:latin typeface="NikoshBAN"/>
              </a:rPr>
              <a:t> হলে </a:t>
            </a:r>
            <a:r>
              <a:rPr lang="en-US" sz="2400" dirty="0" err="1" smtClean="0">
                <a:latin typeface="NikoshBAN"/>
              </a:rPr>
              <a:t>প্রতিটি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খন্ড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স্বধীন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উদ্ভিদ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হিসাবে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জীবনযাপন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শুরু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।</a:t>
            </a:r>
            <a:endParaRPr lang="en-US" sz="2400" dirty="0">
              <a:latin typeface="NikoshB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55" y="3002075"/>
            <a:ext cx="2695575" cy="1695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57" y="3273533"/>
            <a:ext cx="2200275" cy="1038225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9008745" y="2881689"/>
            <a:ext cx="512445" cy="480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712362" y="2917406"/>
            <a:ext cx="628650" cy="480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51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28" y="4016263"/>
            <a:ext cx="2169934" cy="1772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74" y="1209020"/>
            <a:ext cx="2169934" cy="1911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795" y="1209020"/>
            <a:ext cx="2135524" cy="1913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524" y="1209020"/>
            <a:ext cx="2271608" cy="1913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3" y="1209020"/>
            <a:ext cx="2239202" cy="1908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95" y="3907613"/>
            <a:ext cx="2271607" cy="1772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95" y="4016263"/>
            <a:ext cx="2135524" cy="1772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1" y="4016263"/>
            <a:ext cx="2239202" cy="1717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427674" y="467416"/>
            <a:ext cx="449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রুপান্তরিত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কান্ডের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মাধ্যমে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অঙ্গজ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জনন</a:t>
            </a:r>
            <a:r>
              <a:rPr lang="en-US" sz="2800" dirty="0" smtClean="0">
                <a:latin typeface="NikoshBAN"/>
              </a:rPr>
              <a:t> </a:t>
            </a:r>
            <a:endParaRPr lang="en-US" sz="2800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8047" y="3117829"/>
            <a:ext cx="1040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টিউবার</a:t>
            </a:r>
            <a:endParaRPr lang="en-US" sz="2800" dirty="0">
              <a:latin typeface="NikoshB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6220" y="3117829"/>
            <a:ext cx="118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রাইজোম</a:t>
            </a:r>
            <a:endParaRPr lang="en-US" sz="2400" dirty="0">
              <a:latin typeface="NikoshB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7328" y="3238438"/>
            <a:ext cx="72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কন্দ</a:t>
            </a:r>
            <a:endParaRPr lang="en-US" sz="2400" dirty="0">
              <a:latin typeface="NikoshB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39088" y="3162504"/>
            <a:ext cx="72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কন্দ</a:t>
            </a:r>
            <a:endParaRPr lang="en-US" sz="2400" dirty="0">
              <a:latin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6314" y="5733523"/>
            <a:ext cx="125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অফসেট</a:t>
            </a:r>
            <a:endParaRPr lang="en-US" sz="2400" dirty="0">
              <a:latin typeface="NikoshB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0510" y="5788629"/>
            <a:ext cx="1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বুলবিল</a:t>
            </a:r>
            <a:endParaRPr lang="en-US" sz="2400" dirty="0">
              <a:latin typeface="NikoshB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76123" y="5783376"/>
            <a:ext cx="110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স্টোলন</a:t>
            </a:r>
            <a:endParaRPr lang="en-US" sz="2400" dirty="0">
              <a:latin typeface="NikoshB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6927" y="5733523"/>
            <a:ext cx="257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পাতার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মাধ্যমে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অঙ্গজ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335249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56" y="2271594"/>
            <a:ext cx="2087881" cy="1771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157472" y="609600"/>
            <a:ext cx="323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/>
              </a:rPr>
              <a:t>জোড়ায়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কাজ</a:t>
            </a:r>
            <a:endParaRPr lang="en-US" sz="48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3049" y="1440597"/>
            <a:ext cx="1694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agara Solid" panose="04020502070702020202" pitchFamily="82" charset="0"/>
              </a:rPr>
              <a:t>সময়ঃ</a:t>
            </a:r>
            <a:r>
              <a:rPr lang="en-US" sz="2400" dirty="0" smtClean="0">
                <a:latin typeface="Niagara Solid" panose="04020502070702020202" pitchFamily="82" charset="0"/>
              </a:rPr>
              <a:t> ৫ </a:t>
            </a:r>
            <a:r>
              <a:rPr lang="en-US" sz="2400" dirty="0" err="1" smtClean="0">
                <a:latin typeface="Niagara Solid" panose="04020502070702020202" pitchFamily="82" charset="0"/>
              </a:rPr>
              <a:t>মিনিট</a:t>
            </a:r>
            <a:endParaRPr lang="en-US" sz="2400" dirty="0">
              <a:latin typeface="Niagara Solid" panose="040205020707020202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3754" y="4412576"/>
            <a:ext cx="559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রুপান্তরিত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কান্ডের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মাধ্যমে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অঙ্গজ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জননের</a:t>
            </a:r>
            <a:r>
              <a:rPr lang="en-US" sz="2400" dirty="0" smtClean="0">
                <a:latin typeface="NikoshBAN"/>
              </a:rPr>
              <a:t> ৩টি </a:t>
            </a:r>
            <a:r>
              <a:rPr lang="en-US" sz="2400" dirty="0" err="1" smtClean="0">
                <a:latin typeface="NikoshBAN"/>
              </a:rPr>
              <a:t>বর্ণনা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লিখ</a:t>
            </a:r>
            <a:r>
              <a:rPr lang="en-US" sz="2400" dirty="0" smtClean="0">
                <a:latin typeface="NikoshBAN"/>
              </a:rPr>
              <a:t> ।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859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68" y="1211579"/>
            <a:ext cx="2634615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64" y="1211579"/>
            <a:ext cx="2660332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48" y="1211579"/>
            <a:ext cx="1828800" cy="1828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3" y="1211579"/>
            <a:ext cx="2756535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94860" y="411480"/>
            <a:ext cx="271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কৃত্রিম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অঙ্গজ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জনন</a:t>
            </a:r>
            <a:r>
              <a:rPr lang="en-US" sz="3200" dirty="0" smtClean="0">
                <a:latin typeface="NikoshBAN"/>
              </a:rPr>
              <a:t> </a:t>
            </a:r>
            <a:endParaRPr lang="en-US" sz="3200" dirty="0">
              <a:latin typeface="Nikosh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4860" y="3255703"/>
            <a:ext cx="222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কলম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(Grafting)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6" y="3909590"/>
            <a:ext cx="2562225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40" y="3909591"/>
            <a:ext cx="2344074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91" y="3932692"/>
            <a:ext cx="2175986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54" y="3932692"/>
            <a:ext cx="2297192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611677" y="5882989"/>
            <a:ext cx="261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শাখা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কলম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(Cutting)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94501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" y="1086873"/>
            <a:ext cx="2318385" cy="1854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01" y="1086873"/>
            <a:ext cx="2304098" cy="1854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67" y="3468976"/>
            <a:ext cx="2250758" cy="1854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" y="3472510"/>
            <a:ext cx="2250758" cy="1851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67" y="1086872"/>
            <a:ext cx="2250758" cy="1854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01" y="3472509"/>
            <a:ext cx="2304098" cy="185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051133" y="1086872"/>
            <a:ext cx="23902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উদ্ভিদের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বীজ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থেকে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উৎপাদিত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উদ্ভিদের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ফলন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মাতৃউদ্ভিদের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তুলনায়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অনুন্নত</a:t>
            </a:r>
            <a:r>
              <a:rPr lang="en-US" sz="2400" dirty="0" smtClean="0">
                <a:latin typeface="NikoshBAN"/>
              </a:rPr>
              <a:t> ও </a:t>
            </a:r>
            <a:r>
              <a:rPr lang="en-US" sz="2400" dirty="0" err="1" smtClean="0">
                <a:latin typeface="NikoshBAN"/>
              </a:rPr>
              <a:t>পরিমানে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সাধারণত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সব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উদ্ভিদে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কৃত্রিম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অঙ্গজ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মাধ্যমে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মাতৃউদ্ভিদের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বৈশিষ্ট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সংরক্ষণ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। </a:t>
            </a:r>
            <a:r>
              <a:rPr lang="en-US" sz="2400" dirty="0" err="1" smtClean="0">
                <a:latin typeface="NikoshBAN"/>
              </a:rPr>
              <a:t>যেমন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জাতের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আম,কমলা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লেবু,পেয়ারা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ইত্যাদি</a:t>
            </a:r>
            <a:r>
              <a:rPr lang="en-US" sz="2400" dirty="0" smtClean="0">
                <a:latin typeface="NikoshBAN"/>
              </a:rPr>
              <a:t> ।</a:t>
            </a:r>
            <a:endParaRPr lang="en-US" sz="24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885" y="556094"/>
            <a:ext cx="721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কৃত্রিম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অঙ্গজ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মাধ্যমে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উৎপাদিত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উন্নতমানের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পেয়ারা,কমলা,লেবু,আম</a:t>
            </a:r>
            <a:r>
              <a:rPr lang="en-US" sz="2400" dirty="0" smtClean="0">
                <a:latin typeface="NikoshBAN"/>
              </a:rPr>
              <a:t> ।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982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515" y="457200"/>
            <a:ext cx="2777490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dirty="0" err="1" smtClean="0">
                <a:latin typeface="NikoshBAN"/>
              </a:rPr>
              <a:t>দলীয়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কাজ</a:t>
            </a:r>
            <a:endParaRPr lang="en-US" sz="54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1590" y="2097004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সময়ঃ</a:t>
            </a:r>
            <a:r>
              <a:rPr lang="en-US" sz="2400" dirty="0" smtClean="0">
                <a:latin typeface="NikoshBAN"/>
              </a:rPr>
              <a:t> ৫ </a:t>
            </a:r>
            <a:r>
              <a:rPr lang="en-US" sz="2400" dirty="0" err="1" smtClean="0">
                <a:latin typeface="NikoshBAN"/>
              </a:rPr>
              <a:t>মিনিট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5760" y="5385762"/>
            <a:ext cx="34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কলম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কিভাবে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হয়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বর্ণনা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15" y="3107576"/>
            <a:ext cx="2543175" cy="1807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0404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68695"/>
            <a:ext cx="11772900" cy="6861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0900" y="1217679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/>
              </a:rPr>
              <a:t>মূল্যায়ণ</a:t>
            </a:r>
            <a:endParaRPr lang="en-US" sz="66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5500" y="2450886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১। </a:t>
            </a:r>
            <a:r>
              <a:rPr lang="en-US" sz="2400" dirty="0" err="1" smtClean="0">
                <a:latin typeface="NikoshBAN"/>
              </a:rPr>
              <a:t>প্রজনন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কী</a:t>
            </a:r>
            <a:r>
              <a:rPr lang="en-US" sz="2400" dirty="0" smtClean="0">
                <a:latin typeface="NikoshBAN"/>
              </a:rPr>
              <a:t> ?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5500" y="3037762"/>
            <a:ext cx="486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২। </a:t>
            </a:r>
            <a:r>
              <a:rPr lang="en-US" sz="2400" dirty="0" err="1" smtClean="0">
                <a:latin typeface="NikoshBAN"/>
              </a:rPr>
              <a:t>পেনিসিলিয়াম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কিভাবে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বংশ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বৃদ্ধি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।</a:t>
            </a:r>
            <a:endParaRPr lang="en-US" sz="24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5500" y="3679323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৩। </a:t>
            </a:r>
            <a:r>
              <a:rPr lang="en-US" sz="2400" dirty="0" err="1" smtClean="0">
                <a:latin typeface="NikoshBAN"/>
              </a:rPr>
              <a:t>টিউবার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কী</a:t>
            </a:r>
            <a:r>
              <a:rPr lang="en-US" sz="2400" dirty="0" smtClean="0">
                <a:latin typeface="NikoshBAN"/>
              </a:rPr>
              <a:t> ?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654009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2" y="17789"/>
            <a:ext cx="12070508" cy="6890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8496" y="617791"/>
            <a:ext cx="3810000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dirty="0" smtClean="0">
                <a:latin typeface="NikoshBAN"/>
              </a:rPr>
              <a:t>বাড়ীর </a:t>
            </a:r>
            <a:r>
              <a:rPr lang="en-US" sz="6600" dirty="0" err="1" smtClean="0">
                <a:latin typeface="NikoshBAN"/>
              </a:rPr>
              <a:t>কাজ</a:t>
            </a:r>
            <a:endParaRPr lang="en-US" sz="66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2713" y="4220584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প্রাকৃতিক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অঙ্গজ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বর্ণনা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</a:t>
            </a:r>
            <a:r>
              <a:rPr lang="en-US" sz="2400" dirty="0" smtClean="0">
                <a:latin typeface="NikoshBAN"/>
              </a:rPr>
              <a:t> ।</a:t>
            </a:r>
            <a:endParaRPr lang="en-US" sz="2400" dirty="0">
              <a:latin typeface="NikoshB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28569" y="1907369"/>
            <a:ext cx="7566661" cy="1808821"/>
            <a:chOff x="1946909" y="2440083"/>
            <a:chExt cx="7566661" cy="1794602"/>
          </a:xfrm>
        </p:grpSpPr>
        <p:grpSp>
          <p:nvGrpSpPr>
            <p:cNvPr id="6" name="Group 5"/>
            <p:cNvGrpSpPr/>
            <p:nvPr/>
          </p:nvGrpSpPr>
          <p:grpSpPr>
            <a:xfrm>
              <a:off x="1946909" y="2440083"/>
              <a:ext cx="7566661" cy="1543494"/>
              <a:chOff x="1181475" y="2366010"/>
              <a:chExt cx="9432810" cy="132588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181475" y="2366010"/>
                <a:ext cx="9432810" cy="1325880"/>
                <a:chOff x="1197138" y="1347532"/>
                <a:chExt cx="9942600" cy="2562727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197138" y="1383628"/>
                  <a:ext cx="4030579" cy="2526631"/>
                  <a:chOff x="2430379" y="1528011"/>
                  <a:chExt cx="4030579" cy="2526631"/>
                </a:xfrm>
              </p:grpSpPr>
              <p:sp>
                <p:nvSpPr>
                  <p:cNvPr id="18" name="Trapezoid 17"/>
                  <p:cNvSpPr/>
                  <p:nvPr/>
                </p:nvSpPr>
                <p:spPr>
                  <a:xfrm>
                    <a:off x="2430379" y="1528011"/>
                    <a:ext cx="4030579" cy="1227220"/>
                  </a:xfrm>
                  <a:prstGeom prst="trapezoid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 w="15875" cap="rnd" cmpd="sng" algn="ctr">
                    <a:solidFill>
                      <a:srgbClr val="052F61">
                        <a:shade val="50000"/>
                        <a:hueMod val="94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2875547" y="2767263"/>
                    <a:ext cx="3212432" cy="1287379"/>
                  </a:xfrm>
                  <a:prstGeom prst="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ln w="15875" cap="rnd" cmpd="sng" algn="ctr">
                    <a:solidFill>
                      <a:srgbClr val="052F61">
                        <a:shade val="50000"/>
                        <a:hueMod val="94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4042610" y="3056020"/>
                    <a:ext cx="612187" cy="962526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 w="28575" cap="rnd" cmpd="sng" algn="ctr">
                    <a:solidFill>
                      <a:srgbClr val="FFC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3338761" y="3228970"/>
                    <a:ext cx="357940" cy="544432"/>
                  </a:xfrm>
                  <a:prstGeom prst="rect">
                    <a:avLst/>
                  </a:prstGeom>
                  <a:solidFill>
                    <a:srgbClr val="052F61"/>
                  </a:solidFill>
                  <a:ln w="38100" cap="rnd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5125449" y="3228970"/>
                    <a:ext cx="357940" cy="544432"/>
                  </a:xfrm>
                  <a:prstGeom prst="rect">
                    <a:avLst/>
                  </a:prstGeom>
                  <a:solidFill>
                    <a:srgbClr val="052F61"/>
                  </a:solidFill>
                  <a:ln w="38100" cap="rnd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7109159" y="1347532"/>
                  <a:ext cx="4030579" cy="2526631"/>
                  <a:chOff x="2430379" y="1528011"/>
                  <a:chExt cx="4030579" cy="2526631"/>
                </a:xfrm>
              </p:grpSpPr>
              <p:sp>
                <p:nvSpPr>
                  <p:cNvPr id="13" name="Trapezoid 12"/>
                  <p:cNvSpPr/>
                  <p:nvPr/>
                </p:nvSpPr>
                <p:spPr>
                  <a:xfrm>
                    <a:off x="2430379" y="1528011"/>
                    <a:ext cx="4030579" cy="1227221"/>
                  </a:xfrm>
                  <a:prstGeom prst="trapezoid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  <a:ln w="15875" cap="rnd" cmpd="sng" algn="ctr">
                    <a:solidFill>
                      <a:srgbClr val="052F61">
                        <a:shade val="50000"/>
                        <a:hueMod val="94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2875547" y="2767265"/>
                    <a:ext cx="3212432" cy="1287377"/>
                  </a:xfrm>
                  <a:prstGeom prst="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ln w="15875" cap="rnd" cmpd="sng" algn="ctr">
                    <a:solidFill>
                      <a:srgbClr val="052F61">
                        <a:shade val="50000"/>
                        <a:hueMod val="94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4054658" y="3019920"/>
                    <a:ext cx="615600" cy="962526"/>
                  </a:xfrm>
                  <a:prstGeom prst="rect">
                    <a:avLst/>
                  </a:prstGeom>
                  <a:blipFill>
                    <a:blip r:embed="rId5"/>
                    <a:tile tx="0" ty="0" sx="100000" sy="100000" flip="none" algn="tl"/>
                  </a:blipFill>
                  <a:ln w="38100" cap="rnd" cmpd="sng" algn="ctr">
                    <a:solidFill>
                      <a:srgbClr val="FFC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3338761" y="3228970"/>
                    <a:ext cx="357940" cy="544432"/>
                  </a:xfrm>
                  <a:prstGeom prst="rect">
                    <a:avLst/>
                  </a:prstGeom>
                  <a:solidFill>
                    <a:srgbClr val="052F61"/>
                  </a:solidFill>
                  <a:ln w="38100" cap="rnd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5125449" y="3228970"/>
                    <a:ext cx="357940" cy="544432"/>
                  </a:xfrm>
                  <a:prstGeom prst="rect">
                    <a:avLst/>
                  </a:prstGeom>
                  <a:solidFill>
                    <a:srgbClr val="052F61"/>
                  </a:solidFill>
                  <a:ln w="38100" cap="rnd" cmpd="sng" algn="ctr">
                    <a:solidFill>
                      <a:srgbClr val="FFFF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</a:endParaRPr>
                  </a:p>
                </p:txBody>
              </p:sp>
            </p:grpSp>
          </p:grpSp>
          <p:cxnSp>
            <p:nvCxnSpPr>
              <p:cNvPr id="9" name="Straight Connector 8"/>
              <p:cNvCxnSpPr/>
              <p:nvPr/>
            </p:nvCxnSpPr>
            <p:spPr>
              <a:xfrm>
                <a:off x="8623382" y="3156557"/>
                <a:ext cx="0" cy="497983"/>
              </a:xfrm>
              <a:prstGeom prst="line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</a:ln>
              <a:effectLst/>
            </p:spPr>
          </p:cxnSp>
          <p:cxnSp>
            <p:nvCxnSpPr>
              <p:cNvPr id="10" name="Straight Connector 9"/>
              <p:cNvCxnSpPr>
                <a:stCxn id="20" idx="0"/>
              </p:cNvCxnSpPr>
              <p:nvPr/>
            </p:nvCxnSpPr>
            <p:spPr>
              <a:xfrm>
                <a:off x="3001441" y="3175232"/>
                <a:ext cx="4649" cy="516658"/>
              </a:xfrm>
              <a:prstGeom prst="line">
                <a:avLst/>
              </a:prstGeom>
              <a:noFill/>
              <a:ln w="9525" cap="flat" cmpd="sng" algn="ctr">
                <a:solidFill>
                  <a:srgbClr val="FFC000"/>
                </a:solidFill>
                <a:prstDash val="solid"/>
              </a:ln>
              <a:effectLst/>
            </p:spPr>
          </p:cxn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227" y="3170294"/>
              <a:ext cx="1001886" cy="10643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1021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" y="228600"/>
            <a:ext cx="11635740" cy="6377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44340" y="822960"/>
            <a:ext cx="49796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chemeClr val="bg1"/>
                </a:solidFill>
                <a:latin typeface="NikoshBAN"/>
              </a:rPr>
              <a:t>সবাইকে</a:t>
            </a:r>
            <a:r>
              <a:rPr lang="en-US" sz="13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13800" dirty="0" err="1" smtClean="0">
                <a:solidFill>
                  <a:schemeClr val="bg1"/>
                </a:solidFill>
                <a:latin typeface="NikoshBAN"/>
              </a:rPr>
              <a:t>ধন্যবাদ</a:t>
            </a:r>
            <a:endParaRPr lang="en-US" sz="13800" dirty="0">
              <a:solidFill>
                <a:schemeClr val="bg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8275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27" y="1528188"/>
            <a:ext cx="2035967" cy="2563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93" y="1580160"/>
            <a:ext cx="1838325" cy="2563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4" r="50000" b="42208"/>
          <a:stretch/>
        </p:blipFill>
        <p:spPr>
          <a:xfrm rot="5400000">
            <a:off x="3943749" y="3369636"/>
            <a:ext cx="4813882" cy="6989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76070" y="560070"/>
            <a:ext cx="2845599" cy="888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পরিচিতি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2627" y="987226"/>
            <a:ext cx="267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মোঃ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আবুবকর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সিদ্দিক</a:t>
            </a:r>
            <a:endParaRPr lang="en-US" sz="24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3050" y="4143912"/>
            <a:ext cx="3233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    </a:t>
            </a:r>
            <a:r>
              <a:rPr lang="en-US" sz="2400" dirty="0" err="1" smtClean="0">
                <a:latin typeface="NikoshBAN"/>
              </a:rPr>
              <a:t>সিনিয়র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সহকারি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শিক্ষক</a:t>
            </a:r>
            <a:endParaRPr lang="en-US" sz="2400" dirty="0" smtClean="0"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বড়খাতা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বালিকা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উচ্চ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বিদ্যালয়</a:t>
            </a:r>
            <a:endParaRPr lang="en-US" sz="2400" dirty="0" smtClean="0">
              <a:latin typeface="NikoshBAN"/>
            </a:endParaRPr>
          </a:p>
          <a:p>
            <a:r>
              <a:rPr lang="en-US" sz="2400" dirty="0" smtClean="0">
                <a:latin typeface="NikoshBAN"/>
              </a:rPr>
              <a:t>   </a:t>
            </a:r>
            <a:r>
              <a:rPr lang="en-US" sz="2400" dirty="0" err="1" smtClean="0">
                <a:latin typeface="NikoshBAN"/>
              </a:rPr>
              <a:t>হাতীবান্ধা,লালমনিরহাট</a:t>
            </a:r>
            <a:r>
              <a:rPr lang="en-US" sz="2400" dirty="0" smtClean="0">
                <a:latin typeface="NikoshBAN"/>
              </a:rPr>
              <a:t> । </a:t>
            </a:r>
          </a:p>
          <a:p>
            <a:r>
              <a:rPr lang="en-US" sz="2400" dirty="0" smtClean="0">
                <a:latin typeface="NikoshBAN"/>
              </a:rPr>
              <a:t>       ০১৭২৪৫১০২৭০</a:t>
            </a:r>
            <a:endParaRPr lang="en-US" sz="24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2786" y="809705"/>
            <a:ext cx="1337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  </a:t>
            </a:r>
            <a:r>
              <a:rPr lang="en-US" sz="2400" dirty="0" err="1" smtClean="0">
                <a:latin typeface="NikoshBAN"/>
              </a:rPr>
              <a:t>বিজ্ঞান</a:t>
            </a:r>
            <a:endParaRPr lang="en-US" sz="2400" dirty="0"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অষ্টম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শ্রেণি</a:t>
            </a:r>
            <a:endParaRPr lang="en-US" sz="2400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7694" y="4302631"/>
            <a:ext cx="183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  </a:t>
            </a:r>
            <a:r>
              <a:rPr lang="en-US" sz="2400" dirty="0" err="1" smtClean="0">
                <a:latin typeface="NikoshBAN"/>
              </a:rPr>
              <a:t>চতুর্থ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অধ্যায়</a:t>
            </a:r>
            <a:endParaRPr lang="en-US" sz="2400" dirty="0" smtClean="0"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উদ্ভিদে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বংশ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বৃদ্ধি</a:t>
            </a:r>
            <a:endParaRPr lang="en-US" sz="2400" dirty="0" smtClean="0">
              <a:latin typeface="NikoshBAN"/>
            </a:endParaRPr>
          </a:p>
          <a:p>
            <a:r>
              <a:rPr lang="en-US" sz="2400" dirty="0" err="1" smtClean="0">
                <a:latin typeface="NikoshBAN"/>
              </a:rPr>
              <a:t>সময়ঃ</a:t>
            </a:r>
            <a:r>
              <a:rPr lang="en-US" sz="2400" dirty="0" smtClean="0">
                <a:latin typeface="NikoshBAN"/>
              </a:rPr>
              <a:t> ৫০ </a:t>
            </a:r>
            <a:r>
              <a:rPr lang="en-US" sz="2400" dirty="0" err="1" smtClean="0">
                <a:latin typeface="NikoshBAN"/>
              </a:rPr>
              <a:t>মিনিট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22206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3" y="1161097"/>
            <a:ext cx="1739547" cy="1540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84" y="1122616"/>
            <a:ext cx="1768838" cy="1578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30" y="1161097"/>
            <a:ext cx="1892287" cy="1435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20" y="3428999"/>
            <a:ext cx="2542794" cy="1822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56" y="3428999"/>
            <a:ext cx="2476500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925" y="1161097"/>
            <a:ext cx="1879331" cy="1435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58006" y="419320"/>
            <a:ext cx="4208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নীচের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ছবিগুলো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পর্যবেক্ষণ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করি</a:t>
            </a:r>
            <a:r>
              <a:rPr lang="en-US" sz="3200" dirty="0" smtClean="0">
                <a:latin typeface="NikoshBAN"/>
              </a:rPr>
              <a:t> ।</a:t>
            </a:r>
            <a:endParaRPr lang="en-US" sz="32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7899" y="5517747"/>
            <a:ext cx="2888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ছবিগুলো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দেখে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বুঝলে</a:t>
            </a:r>
            <a:r>
              <a:rPr lang="en-US" sz="2400" dirty="0" smtClean="0">
                <a:latin typeface="NikoshBAN"/>
              </a:rPr>
              <a:t> ?</a:t>
            </a:r>
            <a:endParaRPr lang="en-US" sz="2400" dirty="0">
              <a:latin typeface="NikoshBAN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08607" y="1882520"/>
            <a:ext cx="707136" cy="3486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327904" y="1878996"/>
            <a:ext cx="768096" cy="3521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313181" y="1850132"/>
            <a:ext cx="877824" cy="38100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010912" y="4340352"/>
            <a:ext cx="1719072" cy="29260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101669" y="1199137"/>
            <a:ext cx="8334683" cy="3459982"/>
          </a:xfrm>
          <a:prstGeom prst="cloud">
            <a:avLst/>
          </a:prstGeom>
          <a:noFill/>
          <a:ln w="57150" cap="flat" cmpd="sng" algn="ctr">
            <a:solidFill>
              <a:srgbClr val="4F81BD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</a:rPr>
              <a:t>প্রজনন</a:t>
            </a:r>
            <a:r>
              <a:rPr kumimoji="0" lang="en-US" sz="8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</a:rPr>
              <a:t> </a:t>
            </a:r>
            <a:r>
              <a:rPr kumimoji="0" lang="en-US" sz="8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</a:rPr>
              <a:t>বা</a:t>
            </a:r>
            <a:r>
              <a:rPr kumimoji="0" lang="en-US" sz="8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</a:rPr>
              <a:t> </a:t>
            </a:r>
            <a:r>
              <a:rPr kumimoji="0" lang="en-US" sz="88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</a:rPr>
              <a:t>জনন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1999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22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4384" y="0"/>
            <a:ext cx="12167616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4064" y="402336"/>
            <a:ext cx="2438400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000" dirty="0" err="1" smtClean="0">
                <a:latin typeface="NikoshBAN"/>
              </a:rPr>
              <a:t>শিখনফল</a:t>
            </a:r>
            <a:endParaRPr lang="en-US" sz="60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987296"/>
            <a:ext cx="4376928" cy="46166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/>
              </a:rPr>
              <a:t>এই</a:t>
            </a:r>
            <a:r>
              <a:rPr lang="en-US" sz="24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/>
              </a:rPr>
              <a:t>পাঠ</a:t>
            </a:r>
            <a:r>
              <a:rPr lang="en-US" sz="24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/>
              </a:rPr>
              <a:t>শেষে</a:t>
            </a:r>
            <a:r>
              <a:rPr lang="en-US" sz="2400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/>
              </a:rPr>
              <a:t>শিক্ষার্থিরাঃ</a:t>
            </a:r>
            <a:r>
              <a:rPr lang="en-US" sz="2400" dirty="0" smtClean="0">
                <a:solidFill>
                  <a:srgbClr val="C00000"/>
                </a:solidFill>
                <a:latin typeface="NikoshBAN"/>
              </a:rPr>
              <a:t>-</a:t>
            </a:r>
            <a:endParaRPr lang="en-US" sz="2400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6240" y="2967334"/>
            <a:ext cx="449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১। </a:t>
            </a:r>
            <a:r>
              <a:rPr lang="en-US" sz="2400" dirty="0" err="1" smtClean="0">
                <a:latin typeface="NikoshBAN"/>
              </a:rPr>
              <a:t>প্রজনন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বলতে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পারবে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smtClean="0">
                <a:latin typeface="NikoshBAN"/>
              </a:rPr>
              <a:t>।</a:t>
            </a:r>
            <a:endParaRPr lang="en-US" sz="24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6240" y="3579574"/>
            <a:ext cx="464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২। </a:t>
            </a:r>
            <a:r>
              <a:rPr lang="en-US" sz="2400" dirty="0" err="1" smtClean="0">
                <a:latin typeface="NikoshBAN"/>
              </a:rPr>
              <a:t>প্রজননের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প্রকারভেদ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ব্যাখ্যা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পারবে</a:t>
            </a:r>
            <a:r>
              <a:rPr lang="en-US" sz="2400" dirty="0" smtClean="0">
                <a:latin typeface="NikoshBAN"/>
              </a:rPr>
              <a:t> ।</a:t>
            </a:r>
            <a:endParaRPr lang="en-US" sz="24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6240" y="4191814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৩। </a:t>
            </a:r>
            <a:r>
              <a:rPr lang="en-US" sz="2400" dirty="0" err="1" smtClean="0">
                <a:latin typeface="NikoshBAN"/>
              </a:rPr>
              <a:t>অযৌন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বর্ণনা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পারবে</a:t>
            </a:r>
            <a:r>
              <a:rPr lang="en-US" sz="2400" dirty="0" smtClean="0">
                <a:latin typeface="NikoshBAN"/>
              </a:rPr>
              <a:t> ।</a:t>
            </a:r>
            <a:endParaRPr lang="en-US" sz="24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240" y="4681833"/>
            <a:ext cx="41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৪। </a:t>
            </a:r>
            <a:r>
              <a:rPr lang="en-US" sz="2400" dirty="0" err="1" smtClean="0">
                <a:latin typeface="NikoshBAN"/>
              </a:rPr>
              <a:t>কৃত্রিম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অঙ্গজ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বর্ণনা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পারবে</a:t>
            </a:r>
            <a:r>
              <a:rPr lang="en-US" sz="2400" dirty="0" smtClean="0">
                <a:latin typeface="NikoshBAN"/>
              </a:rPr>
              <a:t> ।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1120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096" y="438912"/>
            <a:ext cx="10460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প্রজনন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জননঃ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 </a:t>
            </a:r>
            <a:r>
              <a:rPr lang="en-US" sz="2400" dirty="0" err="1" smtClean="0">
                <a:latin typeface="NikoshBAN"/>
              </a:rPr>
              <a:t>যে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জটিল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প্রক্রিয়ায়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জীব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প্রতিরুপ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বংশধর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সৃষ্টি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তাকে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প্রজনন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জনন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বলে</a:t>
            </a:r>
            <a:r>
              <a:rPr lang="en-US" sz="2400" dirty="0" smtClean="0">
                <a:latin typeface="NikoshBAN"/>
              </a:rPr>
              <a:t> । </a:t>
            </a:r>
            <a:endParaRPr lang="en-US" sz="24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0" y="1695448"/>
            <a:ext cx="1850598" cy="160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26" y="1695448"/>
            <a:ext cx="1805653" cy="1608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4" y="1695449"/>
            <a:ext cx="1718123" cy="1608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90" y="1695448"/>
            <a:ext cx="1720170" cy="1615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472" y="1695449"/>
            <a:ext cx="1632683" cy="1608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54" y="4273680"/>
            <a:ext cx="1672330" cy="1355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65" y="4273680"/>
            <a:ext cx="1933014" cy="1400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79" y="4277221"/>
            <a:ext cx="2292116" cy="1355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ight Arrow 11"/>
          <p:cNvSpPr/>
          <p:nvPr/>
        </p:nvSpPr>
        <p:spPr>
          <a:xfrm>
            <a:off x="2327108" y="2491740"/>
            <a:ext cx="433282" cy="25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80560" y="2480310"/>
            <a:ext cx="532066" cy="262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945106" y="2514600"/>
            <a:ext cx="502920" cy="251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296399" y="2499621"/>
            <a:ext cx="562634" cy="243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2308" y="3537783"/>
            <a:ext cx="187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যৌন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জননঃ</a:t>
            </a:r>
            <a:endParaRPr lang="en-US" sz="2800" dirty="0">
              <a:latin typeface="NikoshB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662" y="5927137"/>
            <a:ext cx="199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অযৌন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জননঃ</a:t>
            </a:r>
            <a:endParaRPr lang="en-US" sz="2800" dirty="0">
              <a:latin typeface="NikoshBAN"/>
            </a:endParaRPr>
          </a:p>
        </p:txBody>
      </p:sp>
      <p:sp>
        <p:nvSpPr>
          <p:cNvPr id="27" name="Bent-Up Arrow 26"/>
          <p:cNvSpPr/>
          <p:nvPr/>
        </p:nvSpPr>
        <p:spPr>
          <a:xfrm>
            <a:off x="1657564" y="3464118"/>
            <a:ext cx="2118276" cy="42429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-Up Arrow 27"/>
          <p:cNvSpPr/>
          <p:nvPr/>
        </p:nvSpPr>
        <p:spPr>
          <a:xfrm>
            <a:off x="1957269" y="5797253"/>
            <a:ext cx="971550" cy="434197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ent-Up Arrow 28"/>
          <p:cNvSpPr/>
          <p:nvPr/>
        </p:nvSpPr>
        <p:spPr>
          <a:xfrm>
            <a:off x="2812621" y="5797253"/>
            <a:ext cx="3335610" cy="436006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ent-Up Arrow 29"/>
          <p:cNvSpPr/>
          <p:nvPr/>
        </p:nvSpPr>
        <p:spPr>
          <a:xfrm>
            <a:off x="5998464" y="5810782"/>
            <a:ext cx="3240973" cy="420668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9" grpId="0"/>
      <p:bldP spid="23" grpId="0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977640" y="434340"/>
            <a:ext cx="3829050" cy="845820"/>
          </a:xfrm>
          <a:prstGeom prst="wedgeEllipse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একক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4229100"/>
            <a:ext cx="437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প্রজননের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প্রকারভেদ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ব্যাখ্যা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কর</a:t>
            </a:r>
            <a:r>
              <a:rPr lang="en-US" sz="3200" dirty="0" smtClean="0">
                <a:latin typeface="NikoshBAN"/>
              </a:rPr>
              <a:t> ।</a:t>
            </a:r>
            <a:endParaRPr lang="en-US" sz="32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 rot="2770813">
            <a:off x="8844877" y="2945177"/>
            <a:ext cx="205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সময়ঃ</a:t>
            </a:r>
            <a:r>
              <a:rPr lang="en-US" sz="2800" dirty="0" smtClean="0">
                <a:latin typeface="NikoshBAN"/>
              </a:rPr>
              <a:t> ৩ </a:t>
            </a:r>
            <a:r>
              <a:rPr lang="en-US" sz="2800" dirty="0" err="1" smtClean="0">
                <a:latin typeface="NikoshBAN"/>
              </a:rPr>
              <a:t>মিনিট</a:t>
            </a:r>
            <a:endParaRPr lang="en-US" sz="2800" dirty="0"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49" y="1280160"/>
            <a:ext cx="2792730" cy="2705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60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4239" y="518300"/>
            <a:ext cx="308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উত্তরটি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মিলিয়ে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নিইঃ</a:t>
            </a:r>
            <a:endParaRPr lang="en-US" sz="32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2387" y="3020852"/>
            <a:ext cx="9765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যৌন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জননঃ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দুইটি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ভিন্নধমী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জনন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কোষের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মিলনের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ফলে,ফুল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থেকে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ফল,ফল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থেকে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বীজ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এবং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বীজ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থেকে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নতুন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গাছের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জন্ম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হওয়াকে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যৌন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জনন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বলে</a:t>
            </a:r>
            <a:r>
              <a:rPr lang="en-US" sz="2800" dirty="0" smtClean="0">
                <a:latin typeface="NikoshBAN"/>
              </a:rPr>
              <a:t> ।</a:t>
            </a:r>
            <a:endParaRPr lang="en-US" sz="28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962" y="4361313"/>
            <a:ext cx="8328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অযৌন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জননঃ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দুইটি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ভিন্নধমী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জনন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কোষের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মিলন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ছাড়ায়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জনন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সম্পন্ন</a:t>
            </a:r>
            <a:r>
              <a:rPr lang="en-US" sz="2800" dirty="0" smtClean="0">
                <a:latin typeface="NikoshBAN"/>
              </a:rPr>
              <a:t> হলে </a:t>
            </a:r>
            <a:r>
              <a:rPr lang="en-US" sz="2800" dirty="0" err="1" smtClean="0">
                <a:latin typeface="NikoshBAN"/>
              </a:rPr>
              <a:t>তাকে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অযৌন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জনন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বলে</a:t>
            </a:r>
            <a:r>
              <a:rPr lang="en-US" sz="2800" dirty="0" smtClean="0">
                <a:latin typeface="NikoshBAN"/>
              </a:rPr>
              <a:t> । </a:t>
            </a:r>
            <a:endParaRPr lang="en-US" sz="2800" dirty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962" y="1762433"/>
            <a:ext cx="683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প্রজনন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দুই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প্রকারঃ</a:t>
            </a:r>
            <a:r>
              <a:rPr lang="en-US" sz="3200" dirty="0" smtClean="0">
                <a:latin typeface="NikoshBAN"/>
              </a:rPr>
              <a:t> (১) </a:t>
            </a:r>
            <a:r>
              <a:rPr lang="en-US" sz="3200" dirty="0" err="1" smtClean="0">
                <a:latin typeface="NikoshBAN"/>
              </a:rPr>
              <a:t>যৌন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জনন</a:t>
            </a:r>
            <a:r>
              <a:rPr lang="en-US" sz="3200" dirty="0" smtClean="0">
                <a:latin typeface="NikoshBAN"/>
              </a:rPr>
              <a:t> (২) </a:t>
            </a:r>
            <a:r>
              <a:rPr lang="en-US" sz="3200" dirty="0" err="1" smtClean="0">
                <a:latin typeface="NikoshBAN"/>
              </a:rPr>
              <a:t>অযৌন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জনন</a:t>
            </a:r>
            <a:endParaRPr lang="en-US" sz="3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3850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337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139700">
              <a:srgbClr val="9BBB59">
                <a:satMod val="175000"/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9057" tIns="49528" rIns="99057" bIns="4952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0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6707" y="576776"/>
            <a:ext cx="8018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/>
              </a:rPr>
              <a:t>অযৌন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জনন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দুই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প্রকারঃ</a:t>
            </a:r>
            <a:r>
              <a:rPr lang="en-US" sz="3200" dirty="0" smtClean="0">
                <a:latin typeface="NikoshBAN"/>
              </a:rPr>
              <a:t> (১) </a:t>
            </a:r>
            <a:r>
              <a:rPr lang="en-US" sz="3200" dirty="0" err="1" smtClean="0">
                <a:latin typeface="NikoshBAN"/>
              </a:rPr>
              <a:t>স্পোর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উৎপাদন</a:t>
            </a:r>
            <a:r>
              <a:rPr lang="en-US" sz="3200" dirty="0" smtClean="0">
                <a:latin typeface="NikoshBAN"/>
              </a:rPr>
              <a:t> (২) </a:t>
            </a:r>
            <a:r>
              <a:rPr lang="en-US" sz="3200" dirty="0" err="1" smtClean="0">
                <a:latin typeface="NikoshBAN"/>
              </a:rPr>
              <a:t>অঙ্গজ</a:t>
            </a:r>
            <a:r>
              <a:rPr lang="en-US" sz="3200" dirty="0" smtClean="0">
                <a:latin typeface="NikoshBAN"/>
              </a:rPr>
              <a:t> </a:t>
            </a:r>
            <a:r>
              <a:rPr lang="en-US" sz="3200" dirty="0" err="1" smtClean="0">
                <a:latin typeface="NikoshBAN"/>
              </a:rPr>
              <a:t>জনন</a:t>
            </a:r>
            <a:endParaRPr lang="en-US" sz="32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902" y="2938213"/>
            <a:ext cx="2827974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94" y="2938214"/>
            <a:ext cx="2748441" cy="2143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6" y="2938214"/>
            <a:ext cx="2966086" cy="2143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74520" y="1645920"/>
            <a:ext cx="337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১। </a:t>
            </a:r>
            <a:r>
              <a:rPr lang="en-US" sz="2800" dirty="0" err="1" smtClean="0">
                <a:latin typeface="NikoshBAN"/>
              </a:rPr>
              <a:t>স্পোর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উৎপাদনঃ</a:t>
            </a:r>
            <a:endParaRPr lang="en-US" sz="28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0932" y="2322844"/>
            <a:ext cx="1392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অণুবীজথলি</a:t>
            </a:r>
            <a:endParaRPr lang="en-US" sz="24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5964" y="2113717"/>
            <a:ext cx="150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কনিডিয়াম</a:t>
            </a:r>
            <a:endParaRPr lang="en-US" sz="2400" dirty="0">
              <a:latin typeface="NikoshB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86707" y="2672361"/>
            <a:ext cx="1970943" cy="882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630707" y="2465972"/>
            <a:ext cx="1450303" cy="8784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251029" y="2482088"/>
            <a:ext cx="1598654" cy="9991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64956" y="5184839"/>
            <a:ext cx="140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7718" y="5291969"/>
            <a:ext cx="209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34018" y="5291969"/>
            <a:ext cx="209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9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392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Monotype Corsiva</vt:lpstr>
      <vt:lpstr>Niagara Solid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57</cp:revision>
  <dcterms:created xsi:type="dcterms:W3CDTF">2017-02-18T15:32:11Z</dcterms:created>
  <dcterms:modified xsi:type="dcterms:W3CDTF">2017-03-18T15:32:25Z</dcterms:modified>
</cp:coreProperties>
</file>