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9" r:id="rId2"/>
    <p:sldId id="280" r:id="rId3"/>
    <p:sldId id="260" r:id="rId4"/>
    <p:sldId id="282" r:id="rId5"/>
    <p:sldId id="283" r:id="rId6"/>
    <p:sldId id="284" r:id="rId7"/>
    <p:sldId id="292" r:id="rId8"/>
    <p:sldId id="285" r:id="rId9"/>
    <p:sldId id="293" r:id="rId10"/>
    <p:sldId id="266" r:id="rId11"/>
    <p:sldId id="294" r:id="rId12"/>
    <p:sldId id="288" r:id="rId13"/>
    <p:sldId id="290" r:id="rId14"/>
    <p:sldId id="28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16" autoAdjust="0"/>
    <p:restoredTop sz="94660"/>
  </p:normalViewPr>
  <p:slideViewPr>
    <p:cSldViewPr snapToGrid="0">
      <p:cViewPr>
        <p:scale>
          <a:sx n="50" d="100"/>
          <a:sy n="50" d="100"/>
        </p:scale>
        <p:origin x="-1650" y="-6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3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34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3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36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37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114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23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‍‍‍‍‍‍‍‍‍”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ধ্বংস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যান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দিনটি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গতকালের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চেয়ে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উন্নত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”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আল-হাদিস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73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99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13A46-9485-4457-902C-8BE5E31E518F}" type="datetime1">
              <a:rPr lang="en-US" smtClean="0"/>
              <a:t>21-Aug-19</a:t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33" name="Straight Connector 15"/>
          <p:cNvCxnSpPr>
            <a:cxnSpLocks/>
          </p:cNvCxnSpPr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5734" name="Straight Connector 16"/>
          <p:cNvCxnSpPr>
            <a:cxnSpLocks/>
          </p:cNvCxnSpPr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5735" name="Straight Connector 18"/>
          <p:cNvCxnSpPr>
            <a:cxnSpLocks/>
          </p:cNvCxnSpPr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5736" name="Straight Connector 20"/>
          <p:cNvCxnSpPr>
            <a:cxnSpLocks/>
          </p:cNvCxnSpPr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5737" name="Straight Connector 22"/>
          <p:cNvCxnSpPr>
            <a:cxnSpLocks/>
          </p:cNvCxnSpPr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28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4872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</a:lvl2pPr>
            <a:lvl3pPr marL="914400" indent="0">
              <a:buFontTx/>
              <a:buNone/>
            </a:lvl3pPr>
            <a:lvl4pPr marL="1371600" indent="0">
              <a:buFontTx/>
              <a:buNone/>
            </a:lvl4pPr>
            <a:lvl5pPr marL="1828800" indent="0">
              <a:buFontTx/>
              <a:buNone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3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CE1E-7AD3-41DF-9B66-56E984537FCE}" type="datetime1">
              <a:rPr lang="en-US" smtClean="0"/>
              <a:t>21-Aug-19</a:t>
            </a:fld>
            <a:endParaRPr lang="en-US"/>
          </a:p>
        </p:txBody>
      </p:sp>
      <p:sp>
        <p:nvSpPr>
          <p:cNvPr id="1048731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73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8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98D0-F054-4BC1-9F7B-C271AC80A72A}" type="datetime1">
              <a:rPr lang="en-US" smtClean="0"/>
              <a:t>21-Aug-19</a:t>
            </a:fld>
            <a:endParaRPr lang="en-US"/>
          </a:p>
        </p:txBody>
      </p:sp>
      <p:sp>
        <p:nvSpPr>
          <p:cNvPr id="104868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68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75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</a:lvl1pPr>
            <a:lvl2pPr marL="457200" indent="0">
              <a:buFontTx/>
              <a:buNone/>
            </a:lvl2pPr>
            <a:lvl3pPr marL="914400" indent="0">
              <a:buFontTx/>
              <a:buNone/>
            </a:lvl3pPr>
            <a:lvl4pPr marL="1371600" indent="0">
              <a:buFontTx/>
              <a:buNone/>
            </a:lvl4pPr>
            <a:lvl5pPr marL="1828800" indent="0">
              <a:buFontTx/>
              <a:buNone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76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7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72905-E787-4798-8BC4-A0AA68AF0F79}" type="datetime1">
              <a:rPr lang="en-US" smtClean="0"/>
              <a:t>21-Aug-19</a:t>
            </a:fld>
            <a:endParaRPr lang="en-US"/>
          </a:p>
        </p:txBody>
      </p:sp>
      <p:sp>
        <p:nvSpPr>
          <p:cNvPr id="104867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67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  <p:sp>
        <p:nvSpPr>
          <p:cNvPr id="1048680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48681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88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8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F6F9-E75C-4EB2-8F3F-3DECF798E3E1}" type="datetime1">
              <a:rPr lang="en-US" smtClean="0"/>
              <a:t>21-Aug-19</a:t>
            </a:fld>
            <a:endParaRPr lang="en-US"/>
          </a:p>
        </p:txBody>
      </p:sp>
      <p:sp>
        <p:nvSpPr>
          <p:cNvPr id="104869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69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9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2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1048721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8586-4656-4408-A925-7ABB0430746A}" type="datetime1">
              <a:rPr lang="en-US" smtClean="0"/>
              <a:t>21-Aug-19</a:t>
            </a:fld>
            <a:endParaRPr lang="en-US"/>
          </a:p>
        </p:txBody>
      </p:sp>
      <p:sp>
        <p:nvSpPr>
          <p:cNvPr id="10487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7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  <p:sp>
        <p:nvSpPr>
          <p:cNvPr id="1048725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48726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5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1048652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5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6689C-697D-4029-91C5-DFA6C4CA4472}" type="datetime1">
              <a:rPr lang="en-US" smtClean="0"/>
              <a:t>21-Aug-19</a:t>
            </a:fld>
            <a:endParaRPr lang="en-US"/>
          </a:p>
        </p:txBody>
      </p:sp>
      <p:sp>
        <p:nvSpPr>
          <p:cNvPr id="104865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65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/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70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67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B51B8-958A-46CA-9F30-CC0DBC7C3031}" type="datetime1">
              <a:rPr lang="en-US" smtClean="0"/>
              <a:t>21-Aug-19</a:t>
            </a:fld>
            <a:endParaRPr lang="en-US"/>
          </a:p>
        </p:txBody>
      </p:sp>
      <p:sp>
        <p:nvSpPr>
          <p:cNvPr id="104867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67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5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65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8A772-0E59-498F-8CDD-A1CF63D6A0FD}" type="datetime1">
              <a:rPr lang="en-US" smtClean="0"/>
              <a:t>21-Aug-19</a:t>
            </a:fld>
            <a:endParaRPr lang="en-US"/>
          </a:p>
        </p:txBody>
      </p:sp>
      <p:sp>
        <p:nvSpPr>
          <p:cNvPr id="104865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66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04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60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52B42-80C0-46AC-90E7-3485B7D53ACB}" type="datetime1">
              <a:rPr lang="en-US" smtClean="0"/>
              <a:t>21-Aug-19</a:t>
            </a:fld>
            <a:endParaRPr lang="en-US"/>
          </a:p>
        </p:txBody>
      </p:sp>
      <p:sp>
        <p:nvSpPr>
          <p:cNvPr id="104860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60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9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651D-CD4A-4FE8-AD94-E64693D668D8}" type="datetime1">
              <a:rPr lang="en-US" smtClean="0"/>
              <a:t>21-Aug-19</a:t>
            </a:fld>
            <a:endParaRPr lang="en-US"/>
          </a:p>
        </p:txBody>
      </p:sp>
      <p:sp>
        <p:nvSpPr>
          <p:cNvPr id="10486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6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04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05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0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D495-7A97-48A3-9D18-BEEE537FA7BB}" type="datetime1">
              <a:rPr lang="en-US" smtClean="0"/>
              <a:t>21-Aug-19</a:t>
            </a:fld>
            <a:endParaRPr lang="en-US"/>
          </a:p>
        </p:txBody>
      </p:sp>
      <p:sp>
        <p:nvSpPr>
          <p:cNvPr id="104870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70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62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63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66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65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66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85289-175C-4F03-87BD-65A598165DC6}" type="datetime1">
              <a:rPr lang="en-US" smtClean="0"/>
              <a:t>21-Aug-19</a:t>
            </a:fld>
            <a:endParaRPr lang="en-US"/>
          </a:p>
        </p:txBody>
      </p:sp>
      <p:sp>
        <p:nvSpPr>
          <p:cNvPr id="104866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668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1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65587-6EEF-4AFC-8F81-603B6764E769}" type="datetime1">
              <a:rPr lang="en-US" smtClean="0"/>
              <a:t>21-Aug-19</a:t>
            </a:fld>
            <a:endParaRPr lang="en-US"/>
          </a:p>
        </p:txBody>
      </p:sp>
      <p:sp>
        <p:nvSpPr>
          <p:cNvPr id="1048711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71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B01B-C28B-45AF-82EB-010F2772BC2B}" type="datetime1">
              <a:rPr lang="en-US" smtClean="0"/>
              <a:t>21-Aug-19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98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699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0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BAEE0-5921-4C5D-B163-3E2B0AF82B39}" type="datetime1">
              <a:rPr lang="en-US" smtClean="0"/>
              <a:t>21-Aug-19</a:t>
            </a:fld>
            <a:endParaRPr lang="en-US"/>
          </a:p>
        </p:txBody>
      </p:sp>
      <p:sp>
        <p:nvSpPr>
          <p:cNvPr id="104870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70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3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48715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1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252EC-6CA9-4358-AA49-18F35E8BC24F}" type="datetime1">
              <a:rPr lang="en-US" smtClean="0"/>
              <a:t>21-Aug-19</a:t>
            </a:fld>
            <a:endParaRPr lang="en-US"/>
          </a:p>
        </p:txBody>
      </p:sp>
      <p:sp>
        <p:nvSpPr>
          <p:cNvPr id="104871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71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145728" name="Straight Connector 7"/>
            <p:cNvCxnSpPr>
              <a:cxnSpLocks/>
            </p:cNvCxnSpPr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29" name="Straight Connector 8"/>
            <p:cNvCxnSpPr>
              <a:cxnSpLocks/>
            </p:cNvCxnSpPr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0" name="Straight Connector 9"/>
            <p:cNvCxnSpPr>
              <a:cxnSpLocks/>
            </p:cNvCxnSpPr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Straight Connector 10"/>
            <p:cNvCxnSpPr>
              <a:cxnSpLocks/>
            </p:cNvCxnSpPr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2" name="Straight Connector 11"/>
            <p:cNvCxnSpPr>
              <a:cxnSpLocks/>
            </p:cNvCxnSpPr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31A3380-90EF-468F-A323-10B51A748D90}" type="datetime1">
              <a:rPr lang="en-US" smtClean="0"/>
              <a:t>21-Aug-19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70FCD98-74A7-432B-BA70-BDDC8CB409A7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</p:spPr>
        <p:txBody>
          <a:bodyPr/>
          <a:lstStyle/>
          <a:p>
            <a:fld id="{FF909350-8B1F-45CC-9A41-A335FB39EB94}" type="datetime1">
              <a:rPr lang="en-US" smtClean="0"/>
              <a:t>21-Aug-19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</p:spPr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592" y="381000"/>
            <a:ext cx="1193420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ক্লাশের</a:t>
            </a:r>
            <a:r>
              <a:rPr 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ফুলেল শুভেচ্ছা </a:t>
            </a:r>
            <a:endParaRPr lang="en-US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20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36B82-CE8D-45CF-AF83-046418B547C3}" type="datetime1">
              <a:rPr lang="en-US" smtClean="0"/>
              <a:t>21-Aug-19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10</a:t>
            </a:fld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27298" y="2025869"/>
            <a:ext cx="4372010" cy="4495828"/>
            <a:chOff x="6065819" y="2505056"/>
            <a:chExt cx="5369576" cy="4716227"/>
          </a:xfrm>
        </p:grpSpPr>
        <p:grpSp>
          <p:nvGrpSpPr>
            <p:cNvPr id="41" name="Group 40"/>
            <p:cNvGrpSpPr/>
            <p:nvPr/>
          </p:nvGrpSpPr>
          <p:grpSpPr>
            <a:xfrm>
              <a:off x="6065819" y="2505056"/>
              <a:ext cx="5369576" cy="4716227"/>
              <a:chOff x="1768457" y="1759803"/>
              <a:chExt cx="6924128" cy="5111534"/>
            </a:xfrm>
          </p:grpSpPr>
          <p:grpSp>
            <p:nvGrpSpPr>
              <p:cNvPr id="54" name="Group 53"/>
              <p:cNvGrpSpPr/>
              <p:nvPr/>
            </p:nvGrpSpPr>
            <p:grpSpPr>
              <a:xfrm>
                <a:off x="2224547" y="1759803"/>
                <a:ext cx="6155865" cy="3891630"/>
                <a:chOff x="2529347" y="1764268"/>
                <a:chExt cx="6155865" cy="3891630"/>
              </a:xfrm>
            </p:grpSpPr>
            <p:grpSp>
              <p:nvGrpSpPr>
                <p:cNvPr id="58" name="Group 57"/>
                <p:cNvGrpSpPr/>
                <p:nvPr/>
              </p:nvGrpSpPr>
              <p:grpSpPr>
                <a:xfrm>
                  <a:off x="3691390" y="1764268"/>
                  <a:ext cx="4993822" cy="3891630"/>
                  <a:chOff x="3691390" y="1764268"/>
                  <a:chExt cx="4993822" cy="3891630"/>
                </a:xfrm>
              </p:grpSpPr>
              <p:cxnSp>
                <p:nvCxnSpPr>
                  <p:cNvPr id="60" name="Straight Arrow Connector 59"/>
                  <p:cNvCxnSpPr/>
                  <p:nvPr/>
                </p:nvCxnSpPr>
                <p:spPr>
                  <a:xfrm flipV="1">
                    <a:off x="3732212" y="5563573"/>
                    <a:ext cx="4953000" cy="86896"/>
                  </a:xfrm>
                  <a:prstGeom prst="straightConnector1">
                    <a:avLst/>
                  </a:prstGeom>
                  <a:ln w="57150">
                    <a:solidFill>
                      <a:schemeClr val="tx1">
                        <a:alpha val="6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Arrow Connector 60"/>
                  <p:cNvCxnSpPr/>
                  <p:nvPr/>
                </p:nvCxnSpPr>
                <p:spPr>
                  <a:xfrm flipH="1" flipV="1">
                    <a:off x="3691390" y="1764268"/>
                    <a:ext cx="40824" cy="3886200"/>
                  </a:xfrm>
                  <a:prstGeom prst="straightConnector1">
                    <a:avLst/>
                  </a:prstGeom>
                  <a:ln w="57150">
                    <a:solidFill>
                      <a:schemeClr val="tx1">
                        <a:alpha val="6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/>
                  <p:cNvCxnSpPr/>
                  <p:nvPr/>
                </p:nvCxnSpPr>
                <p:spPr>
                  <a:xfrm>
                    <a:off x="3732212" y="2678668"/>
                    <a:ext cx="3429000" cy="281940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Straight Connector 62"/>
                  <p:cNvCxnSpPr/>
                  <p:nvPr/>
                </p:nvCxnSpPr>
                <p:spPr>
                  <a:xfrm>
                    <a:off x="3732212" y="4126468"/>
                    <a:ext cx="1790700" cy="0"/>
                  </a:xfrm>
                  <a:prstGeom prst="line">
                    <a:avLst/>
                  </a:prstGeom>
                  <a:ln w="28575">
                    <a:solidFill>
                      <a:schemeClr val="tx1">
                        <a:alpha val="60000"/>
                      </a:schemeClr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Straight Connector 63"/>
                  <p:cNvCxnSpPr/>
                  <p:nvPr/>
                </p:nvCxnSpPr>
                <p:spPr>
                  <a:xfrm flipH="1" flipV="1">
                    <a:off x="5522912" y="4164568"/>
                    <a:ext cx="38100" cy="1447800"/>
                  </a:xfrm>
                  <a:prstGeom prst="line">
                    <a:avLst/>
                  </a:prstGeom>
                  <a:ln w="28575">
                    <a:solidFill>
                      <a:schemeClr val="tx1">
                        <a:alpha val="60000"/>
                      </a:schemeClr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5" name="TextBox 64"/>
                  <p:cNvSpPr txBox="1"/>
                  <p:nvPr/>
                </p:nvSpPr>
                <p:spPr>
                  <a:xfrm>
                    <a:off x="4065344" y="2385535"/>
                    <a:ext cx="959609" cy="5948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>
                      <a:defRPr sz="2800">
                        <a:latin typeface="Times New Roman" pitchFamily="18" charset="0"/>
                        <a:cs typeface="Times New Roman" pitchFamily="18" charset="0"/>
                      </a:defRPr>
                    </a:lvl1pPr>
                  </a:lstStyle>
                  <a:p>
                    <a:r>
                      <a:rPr lang="en-US" dirty="0" smtClean="0"/>
                      <a:t>D</a:t>
                    </a:r>
                    <a:r>
                      <a:rPr lang="en-US" sz="1600" dirty="0" smtClean="0"/>
                      <a:t>1</a:t>
                    </a:r>
                    <a:endParaRPr lang="en-US" sz="1600" dirty="0"/>
                  </a:p>
                </p:txBody>
              </p:sp>
              <p:sp>
                <p:nvSpPr>
                  <p:cNvPr id="66" name="TextBox 65"/>
                  <p:cNvSpPr txBox="1"/>
                  <p:nvPr/>
                </p:nvSpPr>
                <p:spPr>
                  <a:xfrm>
                    <a:off x="7182341" y="5061023"/>
                    <a:ext cx="942973" cy="5948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>
                      <a:defRPr sz="2800">
                        <a:latin typeface="Times New Roman" pitchFamily="18" charset="0"/>
                        <a:cs typeface="Times New Roman" pitchFamily="18" charset="0"/>
                      </a:defRPr>
                    </a:lvl1pPr>
                  </a:lstStyle>
                  <a:p>
                    <a:r>
                      <a:rPr lang="en-US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rPr>
                      <a:t>D</a:t>
                    </a:r>
                    <a:r>
                      <a:rPr lang="en-US" sz="1600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rPr>
                      <a:t>1</a:t>
                    </a:r>
                    <a:endParaRPr lang="en-US" dirty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59" name="TextBox 58"/>
                <p:cNvSpPr txBox="1"/>
                <p:nvPr/>
              </p:nvSpPr>
              <p:spPr>
                <a:xfrm>
                  <a:off x="2529347" y="4607392"/>
                  <a:ext cx="695821" cy="567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5</a:t>
                  </a:r>
                  <a:endParaRPr lang="en-US" sz="28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</p:txBody>
            </p:sp>
          </p:grpSp>
          <p:sp>
            <p:nvSpPr>
              <p:cNvPr id="55" name="TextBox 54"/>
              <p:cNvSpPr txBox="1"/>
              <p:nvPr/>
            </p:nvSpPr>
            <p:spPr>
              <a:xfrm>
                <a:off x="1768457" y="2253286"/>
                <a:ext cx="1992090" cy="5670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err="1" smtClean="0">
                    <a:latin typeface="NikoshBAN" pitchFamily="2" charset="0"/>
                    <a:cs typeface="NikoshBAN" pitchFamily="2" charset="0"/>
                  </a:rPr>
                  <a:t>দাম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6639421" y="5646593"/>
                <a:ext cx="2053164" cy="1224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পরিমান</a:t>
                </a:r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2894012" y="5648980"/>
                <a:ext cx="371475" cy="567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800">
                    <a:latin typeface="Times New Roman" pitchFamily="18" charset="0"/>
                    <a:cs typeface="Times New Roman" pitchFamily="18" charset="0"/>
                  </a:defRPr>
                </a:lvl1pPr>
              </a:lstStyle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</p:grpSp>
        <p:cxnSp>
          <p:nvCxnSpPr>
            <p:cNvPr id="42" name="Straight Connector 41"/>
            <p:cNvCxnSpPr/>
            <p:nvPr/>
          </p:nvCxnSpPr>
          <p:spPr>
            <a:xfrm>
              <a:off x="7286351" y="4072684"/>
              <a:ext cx="809029" cy="0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 flipV="1">
              <a:off x="8059414" y="4039737"/>
              <a:ext cx="44636" cy="2018095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7299999" y="5369244"/>
              <a:ext cx="2144252" cy="0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 flipV="1">
              <a:off x="9413133" y="5389914"/>
              <a:ext cx="14773" cy="667918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8210786" y="3693090"/>
              <a:ext cx="288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788678" y="4311846"/>
              <a:ext cx="3766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457298" y="4994194"/>
              <a:ext cx="288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242665" y="4398242"/>
              <a:ext cx="10892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১০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242665" y="3759058"/>
              <a:ext cx="10447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১5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610659" y="6063298"/>
              <a:ext cx="600129" cy="548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১০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372125" y="6065570"/>
              <a:ext cx="687109" cy="548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২০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9162093" y="6051922"/>
              <a:ext cx="7188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৩০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608603" y="1357864"/>
            <a:ext cx="3002506" cy="52322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600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en-US" sz="2800" dirty="0" err="1"/>
              <a:t>ব্যক্তিগত</a:t>
            </a:r>
            <a:r>
              <a:rPr lang="en-US" sz="2800" dirty="0"/>
              <a:t> </a:t>
            </a:r>
            <a:r>
              <a:rPr lang="en-US" sz="2800" dirty="0" err="1"/>
              <a:t>চাহিদা</a:t>
            </a:r>
            <a:r>
              <a:rPr lang="en-US" sz="2800" dirty="0"/>
              <a:t> </a:t>
            </a:r>
            <a:r>
              <a:rPr lang="en-US" sz="2800" dirty="0" smtClean="0"/>
              <a:t>রেখা-১</a:t>
            </a:r>
            <a:endParaRPr lang="en-US" sz="2800" dirty="0"/>
          </a:p>
        </p:txBody>
      </p:sp>
      <p:grpSp>
        <p:nvGrpSpPr>
          <p:cNvPr id="68" name="Group 67"/>
          <p:cNvGrpSpPr/>
          <p:nvPr/>
        </p:nvGrpSpPr>
        <p:grpSpPr>
          <a:xfrm>
            <a:off x="3589361" y="2066813"/>
            <a:ext cx="4412142" cy="4495829"/>
            <a:chOff x="6025883" y="2505056"/>
            <a:chExt cx="5404835" cy="4716227"/>
          </a:xfrm>
        </p:grpSpPr>
        <p:grpSp>
          <p:nvGrpSpPr>
            <p:cNvPr id="69" name="Group 68"/>
            <p:cNvGrpSpPr/>
            <p:nvPr/>
          </p:nvGrpSpPr>
          <p:grpSpPr>
            <a:xfrm>
              <a:off x="6025883" y="2505056"/>
              <a:ext cx="5404835" cy="4716227"/>
              <a:chOff x="1716959" y="1759803"/>
              <a:chExt cx="6969599" cy="5111534"/>
            </a:xfrm>
          </p:grpSpPr>
          <p:grpSp>
            <p:nvGrpSpPr>
              <p:cNvPr id="82" name="Group 81"/>
              <p:cNvGrpSpPr/>
              <p:nvPr/>
            </p:nvGrpSpPr>
            <p:grpSpPr>
              <a:xfrm>
                <a:off x="2624908" y="1759803"/>
                <a:ext cx="5755504" cy="3891631"/>
                <a:chOff x="2929708" y="1764268"/>
                <a:chExt cx="5755504" cy="3891631"/>
              </a:xfrm>
            </p:grpSpPr>
            <p:grpSp>
              <p:nvGrpSpPr>
                <p:cNvPr id="86" name="Group 85"/>
                <p:cNvGrpSpPr/>
                <p:nvPr/>
              </p:nvGrpSpPr>
              <p:grpSpPr>
                <a:xfrm>
                  <a:off x="3691390" y="1764268"/>
                  <a:ext cx="4993822" cy="3891631"/>
                  <a:chOff x="3691390" y="1764268"/>
                  <a:chExt cx="4993822" cy="3891631"/>
                </a:xfrm>
              </p:grpSpPr>
              <p:cxnSp>
                <p:nvCxnSpPr>
                  <p:cNvPr id="88" name="Straight Arrow Connector 87"/>
                  <p:cNvCxnSpPr/>
                  <p:nvPr/>
                </p:nvCxnSpPr>
                <p:spPr>
                  <a:xfrm flipV="1">
                    <a:off x="3732212" y="5563573"/>
                    <a:ext cx="4953000" cy="86896"/>
                  </a:xfrm>
                  <a:prstGeom prst="straightConnector1">
                    <a:avLst/>
                  </a:prstGeom>
                  <a:ln w="57150">
                    <a:solidFill>
                      <a:schemeClr val="tx1">
                        <a:alpha val="6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Straight Arrow Connector 88"/>
                  <p:cNvCxnSpPr/>
                  <p:nvPr/>
                </p:nvCxnSpPr>
                <p:spPr>
                  <a:xfrm flipH="1" flipV="1">
                    <a:off x="3691390" y="1764268"/>
                    <a:ext cx="40824" cy="3886200"/>
                  </a:xfrm>
                  <a:prstGeom prst="straightConnector1">
                    <a:avLst/>
                  </a:prstGeom>
                  <a:ln w="57150">
                    <a:solidFill>
                      <a:schemeClr val="tx1">
                        <a:alpha val="6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Straight Connector 89"/>
                  <p:cNvCxnSpPr/>
                  <p:nvPr/>
                </p:nvCxnSpPr>
                <p:spPr>
                  <a:xfrm>
                    <a:off x="3732212" y="2678668"/>
                    <a:ext cx="3429000" cy="281940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Straight Connector 90"/>
                  <p:cNvCxnSpPr/>
                  <p:nvPr/>
                </p:nvCxnSpPr>
                <p:spPr>
                  <a:xfrm>
                    <a:off x="3732212" y="4126468"/>
                    <a:ext cx="1790700" cy="0"/>
                  </a:xfrm>
                  <a:prstGeom prst="line">
                    <a:avLst/>
                  </a:prstGeom>
                  <a:ln w="28575">
                    <a:solidFill>
                      <a:schemeClr val="tx1">
                        <a:alpha val="60000"/>
                      </a:schemeClr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Straight Connector 91"/>
                  <p:cNvCxnSpPr/>
                  <p:nvPr/>
                </p:nvCxnSpPr>
                <p:spPr>
                  <a:xfrm flipH="1" flipV="1">
                    <a:off x="5522912" y="4164568"/>
                    <a:ext cx="38100" cy="1447800"/>
                  </a:xfrm>
                  <a:prstGeom prst="line">
                    <a:avLst/>
                  </a:prstGeom>
                  <a:ln w="28575">
                    <a:solidFill>
                      <a:schemeClr val="tx1">
                        <a:alpha val="60000"/>
                      </a:schemeClr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3" name="TextBox 92"/>
                  <p:cNvSpPr txBox="1"/>
                  <p:nvPr/>
                </p:nvSpPr>
                <p:spPr>
                  <a:xfrm>
                    <a:off x="3808411" y="2385536"/>
                    <a:ext cx="1030807" cy="5948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>
                      <a:defRPr sz="2800">
                        <a:latin typeface="Times New Roman" pitchFamily="18" charset="0"/>
                        <a:cs typeface="Times New Roman" pitchFamily="18" charset="0"/>
                      </a:defRPr>
                    </a:lvl1pPr>
                  </a:lstStyle>
                  <a:p>
                    <a:r>
                      <a:rPr lang="en-US" dirty="0" smtClean="0"/>
                      <a:t>D</a:t>
                    </a:r>
                    <a:r>
                      <a:rPr lang="en-US" sz="1800" dirty="0" smtClean="0"/>
                      <a:t>2</a:t>
                    </a:r>
                    <a:endParaRPr lang="en-US" dirty="0"/>
                  </a:p>
                </p:txBody>
              </p:sp>
              <p:sp>
                <p:nvSpPr>
                  <p:cNvPr id="94" name="TextBox 93"/>
                  <p:cNvSpPr txBox="1"/>
                  <p:nvPr/>
                </p:nvSpPr>
                <p:spPr>
                  <a:xfrm>
                    <a:off x="7182340" y="5061024"/>
                    <a:ext cx="1031001" cy="5948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>
                      <a:defRPr sz="2800">
                        <a:latin typeface="Times New Roman" pitchFamily="18" charset="0"/>
                        <a:cs typeface="Times New Roman" pitchFamily="18" charset="0"/>
                      </a:defRPr>
                    </a:lvl1pPr>
                  </a:lstStyle>
                  <a:p>
                    <a:r>
                      <a:rPr lang="en-US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rPr>
                      <a:t>D</a:t>
                    </a:r>
                    <a:r>
                      <a:rPr lang="en-US" sz="1800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</a:rPr>
                      <a:t>2</a:t>
                    </a:r>
                    <a:endParaRPr lang="en-US" sz="2400" dirty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</a:endParaRPr>
                  </a:p>
                </p:txBody>
              </p:sp>
            </p:grpSp>
            <p:sp>
              <p:nvSpPr>
                <p:cNvPr id="87" name="TextBox 86"/>
                <p:cNvSpPr txBox="1"/>
                <p:nvPr/>
              </p:nvSpPr>
              <p:spPr>
                <a:xfrm>
                  <a:off x="2929708" y="4597649"/>
                  <a:ext cx="371475" cy="567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5</a:t>
                  </a:r>
                  <a:endParaRPr lang="en-US" sz="28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</p:txBody>
            </p:sp>
          </p:grpSp>
          <p:sp>
            <p:nvSpPr>
              <p:cNvPr id="83" name="TextBox 82"/>
              <p:cNvSpPr txBox="1"/>
              <p:nvPr/>
            </p:nvSpPr>
            <p:spPr>
              <a:xfrm>
                <a:off x="1716959" y="2253286"/>
                <a:ext cx="1786954" cy="664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 smtClean="0">
                    <a:latin typeface="NikoshBAN" pitchFamily="2" charset="0"/>
                    <a:cs typeface="NikoshBAN" pitchFamily="2" charset="0"/>
                  </a:rPr>
                  <a:t>দাম</a:t>
                </a:r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6423830" y="5646594"/>
                <a:ext cx="2262728" cy="12247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latin typeface="Times New Roman" pitchFamily="18" charset="0"/>
                    <a:cs typeface="Times New Roman" pitchFamily="18" charset="0"/>
                  </a:rPr>
                  <a:t>X </a:t>
                </a:r>
                <a:endParaRPr lang="en-US" sz="32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পরিমান</a:t>
                </a:r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2894012" y="5648980"/>
                <a:ext cx="371475" cy="567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800">
                    <a:latin typeface="Times New Roman" pitchFamily="18" charset="0"/>
                    <a:cs typeface="Times New Roman" pitchFamily="18" charset="0"/>
                  </a:defRPr>
                </a:lvl1pPr>
              </a:lstStyle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</p:grpSp>
        <p:cxnSp>
          <p:nvCxnSpPr>
            <p:cNvPr id="70" name="Straight Connector 69"/>
            <p:cNvCxnSpPr/>
            <p:nvPr/>
          </p:nvCxnSpPr>
          <p:spPr>
            <a:xfrm>
              <a:off x="7286351" y="4072684"/>
              <a:ext cx="809029" cy="0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H="1" flipV="1">
              <a:off x="8059414" y="4039737"/>
              <a:ext cx="44636" cy="2018095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7299999" y="5369244"/>
              <a:ext cx="2144252" cy="0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H="1" flipV="1">
              <a:off x="9413133" y="5389914"/>
              <a:ext cx="14773" cy="667918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/>
            <p:cNvSpPr txBox="1"/>
            <p:nvPr/>
          </p:nvSpPr>
          <p:spPr>
            <a:xfrm>
              <a:off x="8210786" y="3693090"/>
              <a:ext cx="288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8788678" y="4311846"/>
              <a:ext cx="3766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9457298" y="4994194"/>
              <a:ext cx="288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661127" y="4398242"/>
              <a:ext cx="716087" cy="548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১০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661130" y="3802009"/>
              <a:ext cx="722516" cy="548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১5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699485" y="6063298"/>
              <a:ext cx="511301" cy="548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৫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8372125" y="6065570"/>
              <a:ext cx="687110" cy="548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১০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9162093" y="6051922"/>
              <a:ext cx="718887" cy="548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১৫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4506471" y="1396500"/>
            <a:ext cx="3002506" cy="52322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600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en-US" sz="2800" dirty="0" err="1"/>
              <a:t>ব্যক্তিগত</a:t>
            </a:r>
            <a:r>
              <a:rPr lang="en-US" sz="2800" dirty="0"/>
              <a:t> </a:t>
            </a:r>
            <a:r>
              <a:rPr lang="en-US" sz="2800" dirty="0" err="1"/>
              <a:t>চাহিদা</a:t>
            </a:r>
            <a:r>
              <a:rPr lang="en-US" sz="2800" dirty="0"/>
              <a:t> </a:t>
            </a:r>
            <a:r>
              <a:rPr lang="en-US" sz="2800" dirty="0" smtClean="0"/>
              <a:t>রেখা-২</a:t>
            </a:r>
            <a:endParaRPr lang="en-US" sz="2800" dirty="0"/>
          </a:p>
        </p:txBody>
      </p:sp>
      <p:grpSp>
        <p:nvGrpSpPr>
          <p:cNvPr id="96" name="Group 95"/>
          <p:cNvGrpSpPr/>
          <p:nvPr/>
        </p:nvGrpSpPr>
        <p:grpSpPr>
          <a:xfrm>
            <a:off x="7315201" y="2069085"/>
            <a:ext cx="4476465" cy="4495829"/>
            <a:chOff x="5889272" y="2505056"/>
            <a:chExt cx="5483633" cy="4716227"/>
          </a:xfrm>
        </p:grpSpPr>
        <p:grpSp>
          <p:nvGrpSpPr>
            <p:cNvPr id="97" name="Group 96"/>
            <p:cNvGrpSpPr/>
            <p:nvPr/>
          </p:nvGrpSpPr>
          <p:grpSpPr>
            <a:xfrm>
              <a:off x="5889272" y="2505056"/>
              <a:ext cx="5483633" cy="4716227"/>
              <a:chOff x="1540798" y="1759803"/>
              <a:chExt cx="7071206" cy="5111534"/>
            </a:xfrm>
          </p:grpSpPr>
          <p:grpSp>
            <p:nvGrpSpPr>
              <p:cNvPr id="110" name="Group 109"/>
              <p:cNvGrpSpPr/>
              <p:nvPr/>
            </p:nvGrpSpPr>
            <p:grpSpPr>
              <a:xfrm>
                <a:off x="2624908" y="1759803"/>
                <a:ext cx="5755504" cy="3886201"/>
                <a:chOff x="2929708" y="1764268"/>
                <a:chExt cx="5755504" cy="3886201"/>
              </a:xfrm>
            </p:grpSpPr>
            <p:grpSp>
              <p:nvGrpSpPr>
                <p:cNvPr id="114" name="Group 113"/>
                <p:cNvGrpSpPr/>
                <p:nvPr/>
              </p:nvGrpSpPr>
              <p:grpSpPr>
                <a:xfrm>
                  <a:off x="3691390" y="1764268"/>
                  <a:ext cx="4993822" cy="3886201"/>
                  <a:chOff x="3691390" y="1764268"/>
                  <a:chExt cx="4993822" cy="3886201"/>
                </a:xfrm>
              </p:grpSpPr>
              <p:cxnSp>
                <p:nvCxnSpPr>
                  <p:cNvPr id="116" name="Straight Arrow Connector 115"/>
                  <p:cNvCxnSpPr/>
                  <p:nvPr/>
                </p:nvCxnSpPr>
                <p:spPr>
                  <a:xfrm flipV="1">
                    <a:off x="3732212" y="5563573"/>
                    <a:ext cx="4953000" cy="86896"/>
                  </a:xfrm>
                  <a:prstGeom prst="straightConnector1">
                    <a:avLst/>
                  </a:prstGeom>
                  <a:ln w="57150">
                    <a:solidFill>
                      <a:schemeClr val="tx1">
                        <a:alpha val="6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Straight Arrow Connector 116"/>
                  <p:cNvCxnSpPr/>
                  <p:nvPr/>
                </p:nvCxnSpPr>
                <p:spPr>
                  <a:xfrm flipH="1" flipV="1">
                    <a:off x="3691390" y="1764268"/>
                    <a:ext cx="40824" cy="3886200"/>
                  </a:xfrm>
                  <a:prstGeom prst="straightConnector1">
                    <a:avLst/>
                  </a:prstGeom>
                  <a:ln w="57150">
                    <a:solidFill>
                      <a:schemeClr val="tx1">
                        <a:alpha val="6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8" name="Straight Connector 117"/>
                  <p:cNvCxnSpPr/>
                  <p:nvPr/>
                </p:nvCxnSpPr>
                <p:spPr>
                  <a:xfrm>
                    <a:off x="3732212" y="2678668"/>
                    <a:ext cx="3429000" cy="281940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" name="Straight Connector 118"/>
                  <p:cNvCxnSpPr/>
                  <p:nvPr/>
                </p:nvCxnSpPr>
                <p:spPr>
                  <a:xfrm>
                    <a:off x="3732212" y="4126468"/>
                    <a:ext cx="1790700" cy="0"/>
                  </a:xfrm>
                  <a:prstGeom prst="line">
                    <a:avLst/>
                  </a:prstGeom>
                  <a:ln w="28575">
                    <a:solidFill>
                      <a:schemeClr val="tx1">
                        <a:alpha val="60000"/>
                      </a:schemeClr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0" name="Straight Connector 119"/>
                  <p:cNvCxnSpPr/>
                  <p:nvPr/>
                </p:nvCxnSpPr>
                <p:spPr>
                  <a:xfrm flipH="1" flipV="1">
                    <a:off x="5522912" y="4164568"/>
                    <a:ext cx="38100" cy="1447800"/>
                  </a:xfrm>
                  <a:prstGeom prst="line">
                    <a:avLst/>
                  </a:prstGeom>
                  <a:ln w="28575">
                    <a:solidFill>
                      <a:schemeClr val="tx1">
                        <a:alpha val="60000"/>
                      </a:schemeClr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1" name="TextBox 120"/>
                  <p:cNvSpPr txBox="1"/>
                  <p:nvPr/>
                </p:nvSpPr>
                <p:spPr>
                  <a:xfrm>
                    <a:off x="3808412" y="2385536"/>
                    <a:ext cx="371475" cy="5670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>
                      <a:defRPr sz="2800">
                        <a:latin typeface="Times New Roman" pitchFamily="18" charset="0"/>
                        <a:cs typeface="Times New Roman" pitchFamily="18" charset="0"/>
                      </a:defRPr>
                    </a:lvl1pPr>
                  </a:lstStyle>
                  <a:p>
                    <a:r>
                      <a:rPr lang="en-US" dirty="0"/>
                      <a:t>D</a:t>
                    </a:r>
                  </a:p>
                </p:txBody>
              </p:sp>
              <p:sp>
                <p:nvSpPr>
                  <p:cNvPr id="122" name="TextBox 121"/>
                  <p:cNvSpPr txBox="1"/>
                  <p:nvPr/>
                </p:nvSpPr>
                <p:spPr>
                  <a:xfrm>
                    <a:off x="7182342" y="5061024"/>
                    <a:ext cx="371475" cy="5670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>
                      <a:defRPr sz="2800">
                        <a:latin typeface="Times New Roman" pitchFamily="18" charset="0"/>
                        <a:cs typeface="Times New Roman" pitchFamily="18" charset="0"/>
                      </a:defRPr>
                    </a:lvl1pPr>
                  </a:lstStyle>
                  <a:p>
                    <a:r>
                      <a:rPr lang="en-US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rPr>
                      <a:t>D</a:t>
                    </a:r>
                  </a:p>
                </p:txBody>
              </p:sp>
            </p:grpSp>
            <p:sp>
              <p:nvSpPr>
                <p:cNvPr id="115" name="TextBox 114"/>
                <p:cNvSpPr txBox="1"/>
                <p:nvPr/>
              </p:nvSpPr>
              <p:spPr>
                <a:xfrm>
                  <a:off x="2929708" y="4597649"/>
                  <a:ext cx="371475" cy="567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5</a:t>
                  </a:r>
                  <a:endParaRPr lang="en-US" sz="28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</p:txBody>
            </p:sp>
          </p:grpSp>
          <p:sp>
            <p:nvSpPr>
              <p:cNvPr id="111" name="TextBox 110"/>
              <p:cNvSpPr txBox="1"/>
              <p:nvPr/>
            </p:nvSpPr>
            <p:spPr>
              <a:xfrm>
                <a:off x="1540798" y="2253286"/>
                <a:ext cx="1963117" cy="664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 smtClean="0">
                    <a:latin typeface="NikoshBAN" pitchFamily="2" charset="0"/>
                    <a:cs typeface="NikoshBAN" pitchFamily="2" charset="0"/>
                  </a:rPr>
                  <a:t>দাম</a:t>
                </a:r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TextBox 111"/>
              <p:cNvSpPr txBox="1"/>
              <p:nvPr/>
            </p:nvSpPr>
            <p:spPr>
              <a:xfrm>
                <a:off x="6639418" y="5646594"/>
                <a:ext cx="1972586" cy="12247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latin typeface="Times New Roman" pitchFamily="18" charset="0"/>
                    <a:cs typeface="Times New Roman" pitchFamily="18" charset="0"/>
                  </a:rPr>
                  <a:t>X </a:t>
                </a:r>
                <a:endParaRPr lang="en-US" sz="32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পরিমান</a:t>
                </a:r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2894012" y="5648980"/>
                <a:ext cx="371475" cy="567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800">
                    <a:latin typeface="Times New Roman" pitchFamily="18" charset="0"/>
                    <a:cs typeface="Times New Roman" pitchFamily="18" charset="0"/>
                  </a:defRPr>
                </a:lvl1pPr>
              </a:lstStyle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</p:grpSp>
        <p:cxnSp>
          <p:nvCxnSpPr>
            <p:cNvPr id="98" name="Straight Connector 97"/>
            <p:cNvCxnSpPr/>
            <p:nvPr/>
          </p:nvCxnSpPr>
          <p:spPr>
            <a:xfrm>
              <a:off x="7286351" y="4072684"/>
              <a:ext cx="809029" cy="0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flipH="1" flipV="1">
              <a:off x="8059414" y="4039737"/>
              <a:ext cx="44636" cy="2018095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7299999" y="5369244"/>
              <a:ext cx="2144252" cy="0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flipH="1" flipV="1">
              <a:off x="9413133" y="5389914"/>
              <a:ext cx="14773" cy="667918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TextBox 101"/>
            <p:cNvSpPr txBox="1"/>
            <p:nvPr/>
          </p:nvSpPr>
          <p:spPr>
            <a:xfrm>
              <a:off x="8210786" y="3693090"/>
              <a:ext cx="288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8788678" y="4311846"/>
              <a:ext cx="3766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9457298" y="4994194"/>
              <a:ext cx="288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661127" y="4398242"/>
              <a:ext cx="716087" cy="548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১০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6661130" y="3802009"/>
              <a:ext cx="722516" cy="548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১5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7555448" y="6063298"/>
              <a:ext cx="655339" cy="548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1৫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8372125" y="6065570"/>
              <a:ext cx="687110" cy="548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3০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9162093" y="6051922"/>
              <a:ext cx="718887" cy="548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4৫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23" name="TextBox 122"/>
          <p:cNvSpPr txBox="1"/>
          <p:nvPr/>
        </p:nvSpPr>
        <p:spPr>
          <a:xfrm>
            <a:off x="8535106" y="1351169"/>
            <a:ext cx="2999451" cy="58477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600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en-US" sz="3200" dirty="0"/>
              <a:t>বাজার </a:t>
            </a:r>
            <a:r>
              <a:rPr lang="en-US" sz="3200" dirty="0" err="1"/>
              <a:t>চাহিদা</a:t>
            </a:r>
            <a:r>
              <a:rPr lang="en-US" sz="3200" dirty="0"/>
              <a:t> </a:t>
            </a:r>
            <a:r>
              <a:rPr lang="en-US" sz="3200" dirty="0" err="1"/>
              <a:t>রেখা</a:t>
            </a:r>
            <a:endParaRPr lang="en-US" sz="3200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239918" y="4439629"/>
            <a:ext cx="371191" cy="3165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endCxn id="87" idx="1"/>
          </p:cNvCxnSpPr>
          <p:nvPr/>
        </p:nvCxnSpPr>
        <p:spPr>
          <a:xfrm flipV="1">
            <a:off x="3133674" y="4808286"/>
            <a:ext cx="1030469" cy="8676"/>
          </a:xfrm>
          <a:prstGeom prst="line">
            <a:avLst/>
          </a:prstGeom>
          <a:ln w="38100">
            <a:solidFill>
              <a:srgbClr val="C00000">
                <a:alpha val="6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>
            <a:endCxn id="77" idx="1"/>
          </p:cNvCxnSpPr>
          <p:nvPr/>
        </p:nvCxnSpPr>
        <p:spPr>
          <a:xfrm flipV="1">
            <a:off x="2548343" y="4133137"/>
            <a:ext cx="1559588" cy="22317"/>
          </a:xfrm>
          <a:prstGeom prst="line">
            <a:avLst/>
          </a:prstGeom>
          <a:ln w="38100">
            <a:solidFill>
              <a:srgbClr val="C00000">
                <a:alpha val="6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2107715" y="3542697"/>
            <a:ext cx="2000216" cy="0"/>
          </a:xfrm>
          <a:prstGeom prst="line">
            <a:avLst/>
          </a:prstGeom>
          <a:ln w="38100">
            <a:solidFill>
              <a:srgbClr val="C00000">
                <a:alpha val="6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5811358" y="3532048"/>
            <a:ext cx="2092991" cy="34991"/>
          </a:xfrm>
          <a:prstGeom prst="line">
            <a:avLst/>
          </a:prstGeom>
          <a:ln w="38100">
            <a:solidFill>
              <a:srgbClr val="C00000">
                <a:alpha val="6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6207360" y="4159948"/>
            <a:ext cx="1768200" cy="0"/>
          </a:xfrm>
          <a:prstGeom prst="line">
            <a:avLst/>
          </a:prstGeom>
          <a:ln w="38100">
            <a:solidFill>
              <a:srgbClr val="C00000">
                <a:alpha val="6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endCxn id="115" idx="1"/>
          </p:cNvCxnSpPr>
          <p:nvPr/>
        </p:nvCxnSpPr>
        <p:spPr>
          <a:xfrm>
            <a:off x="6699190" y="4796704"/>
            <a:ext cx="1302313" cy="13854"/>
          </a:xfrm>
          <a:prstGeom prst="line">
            <a:avLst/>
          </a:prstGeom>
          <a:ln w="38100">
            <a:solidFill>
              <a:srgbClr val="C00000">
                <a:alpha val="6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171289" y="51138"/>
            <a:ext cx="11101761" cy="83099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বাজার </a:t>
            </a:r>
            <a:r>
              <a:rPr lang="en-US" sz="4800" dirty="0" err="1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8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48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তৈরি</a:t>
            </a:r>
            <a:endParaRPr lang="en-US" sz="4800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95" grpId="0" animBg="1"/>
      <p:bldP spid="1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</p:spPr>
        <p:txBody>
          <a:bodyPr/>
          <a:lstStyle/>
          <a:p>
            <a:fld id="{D97FB442-C89E-47CF-9F6E-10B82442DD95}" type="datetime1">
              <a:rPr lang="en-US" smtClean="0"/>
              <a:t>21-Aug-19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7546" y="1676403"/>
            <a:ext cx="10890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কাল্পনিক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অঙ্কন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Ribbon 6"/>
          <p:cNvSpPr/>
          <p:nvPr/>
        </p:nvSpPr>
        <p:spPr>
          <a:xfrm>
            <a:off x="3345996" y="228600"/>
            <a:ext cx="5347229" cy="990600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29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43895" y="1800376"/>
            <a:ext cx="6749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+mj-lt"/>
              <a:buAutoNum type="arabicParenR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বাজার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</p:spPr>
        <p:txBody>
          <a:bodyPr/>
          <a:lstStyle/>
          <a:p>
            <a:fld id="{59CFC26D-40C0-428C-9A1D-0D1344F0CEB1}" type="datetime1">
              <a:rPr lang="en-US" smtClean="0"/>
              <a:t>21-Aug-19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Up Ribbon 7"/>
          <p:cNvSpPr/>
          <p:nvPr/>
        </p:nvSpPr>
        <p:spPr>
          <a:xfrm>
            <a:off x="3343696" y="54591"/>
            <a:ext cx="5718412" cy="1064525"/>
          </a:xfrm>
          <a:prstGeom prst="ribbon2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3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</p:spPr>
        <p:txBody>
          <a:bodyPr/>
          <a:lstStyle/>
          <a:p>
            <a:fld id="{639DF680-C51F-4661-B795-3164E8948592}" type="datetime1">
              <a:rPr lang="en-US" smtClean="0"/>
              <a:t>21-Aug-19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4801" y="1981202"/>
            <a:ext cx="1127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চাহিদার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নির্ধারক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চাহিদার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নির্ধারক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সমূহ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কি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Up Ribbon 7"/>
          <p:cNvSpPr/>
          <p:nvPr/>
        </p:nvSpPr>
        <p:spPr>
          <a:xfrm>
            <a:off x="2437447" y="228600"/>
            <a:ext cx="7469545" cy="1143000"/>
          </a:xfrm>
          <a:prstGeom prst="ribbon2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u="sng" dirty="0" err="1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5400" u="sng" dirty="0">
                <a:latin typeface="NikoshBAN" pitchFamily="2" charset="0"/>
                <a:cs typeface="NikoshBAN" pitchFamily="2" charset="0"/>
              </a:rPr>
              <a:t> কাজ</a:t>
            </a:r>
            <a:r>
              <a:rPr lang="en-US" sz="5400" u="sng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54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4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</p:spPr>
        <p:txBody>
          <a:bodyPr/>
          <a:lstStyle/>
          <a:p>
            <a:fld id="{9ACB1500-0C43-4FBC-8E0F-CC19FA421846}" type="datetime1">
              <a:rPr lang="en-US" smtClean="0"/>
              <a:t>21-Aug-19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</p:spPr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035780" y="2401939"/>
            <a:ext cx="8796338" cy="3770263"/>
          </a:xfrm>
          <a:prstGeom prst="rect">
            <a:avLst/>
          </a:prstGeom>
          <a:noFill/>
          <a:ln w="34925">
            <a:noFill/>
          </a:ln>
          <a:effectLst>
            <a:softEdge rad="63500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prstTxWarp prst="textDeflate">
              <a:avLst/>
            </a:prstTxWarp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39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239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3900" b="1" dirty="0">
              <a:ln/>
              <a:solidFill>
                <a:schemeClr val="accent5">
                  <a:tint val="50000"/>
                  <a:satMod val="1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23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272" y="3593121"/>
            <a:ext cx="58588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মোঃ আবুদাউদ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সুমন</a:t>
            </a:r>
            <a:endParaRPr lang="bn-IN" sz="36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প্রভাষক ( অর্থনীতি)</a:t>
            </a:r>
          </a:p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টাপুরচর স্কুল এন্ড কলেজ</a:t>
            </a:r>
          </a:p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রৌমারী, কুড়িগ্রাম।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sumonict16@gmail.com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</p:spPr>
        <p:txBody>
          <a:bodyPr/>
          <a:lstStyle/>
          <a:p>
            <a:fld id="{41FDAB97-B15B-4379-B9D4-55E5E0E528DF}" type="datetime1">
              <a:rPr lang="en-US" smtClean="0"/>
              <a:t>21-Aug-19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803973" y="6400803"/>
            <a:ext cx="7079732" cy="365125"/>
          </a:xfrm>
        </p:spPr>
        <p:txBody>
          <a:bodyPr/>
          <a:lstStyle/>
          <a:p>
            <a:pPr algn="ctr"/>
            <a:r>
              <a:rPr lang="as-IN" dirty="0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6200"/>
            <a:ext cx="2657097" cy="274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625"/>
                    </a14:imgEffect>
                    <a14:imgEffect>
                      <a14:saturation sat="27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226" y="110319"/>
            <a:ext cx="3513893" cy="33948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6930280" y="3332329"/>
            <a:ext cx="51180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অর্থনীতি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পত্র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শ্রেণী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একাদশ-দ্বাদশ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দ্বিতীয়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৪৫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পিরিয়ড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: ১ম 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১৯/০৮/২০১৯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ইং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2233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A6943-C73D-4A3C-883B-F2479B5D5A9C}" type="datetime1">
              <a:rPr lang="en-US" smtClean="0"/>
              <a:t>21-Aug-19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FCD98-74A7-432B-BA70-BDDC8CB409A7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8" y="107778"/>
            <a:ext cx="12037324" cy="68539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76" y="107778"/>
            <a:ext cx="5577385" cy="67502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68" y="107778"/>
            <a:ext cx="6346209" cy="67502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8" y="31578"/>
            <a:ext cx="12421735" cy="68539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68" y="107778"/>
            <a:ext cx="12191999" cy="68539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068" y="94630"/>
            <a:ext cx="6714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effectLst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effectLst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effectLst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000" dirty="0">
                <a:effectLst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effectLst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4000" dirty="0">
                <a:effectLst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effectLst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dirty="0">
                <a:effectLst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</p:spPr>
        <p:txBody>
          <a:bodyPr/>
          <a:lstStyle/>
          <a:p>
            <a:fld id="{0A48FE9B-3874-4C17-A75D-6D90013147E5}" type="datetime1">
              <a:rPr lang="en-US" smtClean="0"/>
              <a:t>21-Aug-19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22484" y="6172200"/>
            <a:ext cx="5361746" cy="365125"/>
          </a:xfrm>
        </p:spPr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Up Ribbon 6"/>
          <p:cNvSpPr/>
          <p:nvPr/>
        </p:nvSpPr>
        <p:spPr>
          <a:xfrm>
            <a:off x="1520968" y="21608"/>
            <a:ext cx="9347200" cy="1066800"/>
          </a:xfrm>
          <a:prstGeom prst="ribbon2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পাঠ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25" y="1216926"/>
            <a:ext cx="10317708" cy="552506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0969" y="2248759"/>
            <a:ext cx="9347200" cy="1754326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u="sng" dirty="0" err="1" smtClean="0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5400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u="sng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5400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u="sng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u="sng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5400" u="sng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5400" u="sng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5400" u="sng" dirty="0" err="1" smtClean="0">
                <a:latin typeface="NikoshBAN" pitchFamily="2" charset="0"/>
                <a:cs typeface="NikoshBAN" pitchFamily="2" charset="0"/>
              </a:rPr>
              <a:t>ভোক্তা</a:t>
            </a:r>
            <a:r>
              <a:rPr lang="en-US" sz="5400" u="sng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u="sng" dirty="0" err="1" smtClean="0">
                <a:latin typeface="NikoshBAN" pitchFamily="2" charset="0"/>
                <a:cs typeface="NikoshBAN" pitchFamily="2" charset="0"/>
              </a:rPr>
              <a:t>উৎপাদকের</a:t>
            </a:r>
            <a:r>
              <a:rPr lang="en-US" sz="5400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u="sng" dirty="0" err="1" smtClean="0">
                <a:latin typeface="NikoshBAN" pitchFamily="2" charset="0"/>
                <a:cs typeface="NikoshBAN" pitchFamily="2" charset="0"/>
              </a:rPr>
              <a:t>আচরণ</a:t>
            </a:r>
            <a:r>
              <a:rPr lang="en-US" sz="5400" u="sng" dirty="0" smtClean="0">
                <a:latin typeface="NikoshBAN" pitchFamily="2" charset="0"/>
                <a:cs typeface="NikoshBAN" pitchFamily="2" charset="0"/>
              </a:rPr>
              <a:t>)।</a:t>
            </a:r>
            <a:endParaRPr lang="en-US" sz="5400" u="sng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57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</p:spPr>
        <p:txBody>
          <a:bodyPr/>
          <a:lstStyle/>
          <a:p>
            <a:fld id="{82AAE203-4A1D-4A6E-AF9B-DC9014BCC409}" type="datetime1">
              <a:rPr lang="en-US" smtClean="0"/>
              <a:t>21-Aug-19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</p:spPr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12800" y="3406914"/>
            <a:ext cx="1137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সূচি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বাজার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সূচি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0501" y="4092714"/>
            <a:ext cx="11382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8772" y="2057400"/>
            <a:ext cx="955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কি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lowchart: Terminator 6"/>
          <p:cNvSpPr/>
          <p:nvPr/>
        </p:nvSpPr>
        <p:spPr>
          <a:xfrm>
            <a:off x="3727942" y="228600"/>
            <a:ext cx="4736117" cy="1143000"/>
          </a:xfrm>
          <a:prstGeom prst="flowChartTerminator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800" u="sng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8772" y="2743200"/>
            <a:ext cx="955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>
                <a:latin typeface="NikoshBAN" pitchFamily="2" charset="0"/>
                <a:cs typeface="NikoshBAN" pitchFamily="2" charset="0"/>
              </a:rPr>
              <a:t>বাজার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কি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6920" y="2067637"/>
            <a:ext cx="955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কি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।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6920" y="2734579"/>
            <a:ext cx="955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বাজার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কি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1279" y="3405286"/>
            <a:ext cx="11281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সূচি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সূচি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504" y="4092714"/>
            <a:ext cx="11492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বাজার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7997" y="1401885"/>
            <a:ext cx="46441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 dirty="0" err="1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b="1" u="sng" dirty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u="sng" dirty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b="1" u="sng" dirty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000" b="1" u="sng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endParaRPr lang="en-US" sz="4000" u="sng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9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211871" y="6416676"/>
            <a:ext cx="1055327" cy="365125"/>
          </a:xfrm>
        </p:spPr>
        <p:txBody>
          <a:bodyPr/>
          <a:lstStyle/>
          <a:p>
            <a:fld id="{86A66DEC-F0CD-4C3A-90FC-A7F062987F4B}" type="datetime1">
              <a:rPr lang="en-US" smtClean="0"/>
              <a:t>21-Aug-19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08787" y="6400801"/>
            <a:ext cx="6250028" cy="365125"/>
          </a:xfrm>
        </p:spPr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419163" y="51138"/>
            <a:ext cx="4192092" cy="9233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lvl="0" algn="ctr"/>
            <a:r>
              <a:rPr lang="en-US" sz="5400" dirty="0" err="1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54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চাহিদা</a:t>
            </a:r>
            <a:endParaRPr lang="en-US" sz="5400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851" y="1066801"/>
            <a:ext cx="118140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কোন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সময়ে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একজন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ক্রেতা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কোনো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দ্রব্যের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দামে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পরিমান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ক্রয়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ইচ্ছুক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নিম্নে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সূচি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অঙ্কন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6733993" y="2436816"/>
            <a:ext cx="5357936" cy="4170975"/>
            <a:chOff x="6242665" y="2505056"/>
            <a:chExt cx="5357936" cy="4170975"/>
          </a:xfrm>
        </p:grpSpPr>
        <p:grpSp>
          <p:nvGrpSpPr>
            <p:cNvPr id="8" name="Group 7"/>
            <p:cNvGrpSpPr/>
            <p:nvPr/>
          </p:nvGrpSpPr>
          <p:grpSpPr>
            <a:xfrm>
              <a:off x="6242665" y="2505056"/>
              <a:ext cx="5357936" cy="4170975"/>
              <a:chOff x="1996502" y="1759803"/>
              <a:chExt cx="6909118" cy="4520580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2624908" y="1759803"/>
                <a:ext cx="5755504" cy="3886201"/>
                <a:chOff x="2929708" y="1764268"/>
                <a:chExt cx="5755504" cy="3886201"/>
              </a:xfrm>
            </p:grpSpPr>
            <p:grpSp>
              <p:nvGrpSpPr>
                <p:cNvPr id="15" name="Group 14"/>
                <p:cNvGrpSpPr/>
                <p:nvPr/>
              </p:nvGrpSpPr>
              <p:grpSpPr>
                <a:xfrm>
                  <a:off x="3691390" y="1764268"/>
                  <a:ext cx="4993822" cy="3886201"/>
                  <a:chOff x="3691390" y="1764268"/>
                  <a:chExt cx="4993822" cy="3886201"/>
                </a:xfrm>
              </p:grpSpPr>
              <p:cxnSp>
                <p:nvCxnSpPr>
                  <p:cNvPr id="17" name="Straight Arrow Connector 16"/>
                  <p:cNvCxnSpPr/>
                  <p:nvPr/>
                </p:nvCxnSpPr>
                <p:spPr>
                  <a:xfrm flipV="1">
                    <a:off x="3732212" y="5563573"/>
                    <a:ext cx="4953000" cy="86896"/>
                  </a:xfrm>
                  <a:prstGeom prst="straightConnector1">
                    <a:avLst/>
                  </a:prstGeom>
                  <a:ln w="57150">
                    <a:solidFill>
                      <a:schemeClr val="tx1">
                        <a:alpha val="6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Arrow Connector 17"/>
                  <p:cNvCxnSpPr/>
                  <p:nvPr/>
                </p:nvCxnSpPr>
                <p:spPr>
                  <a:xfrm flipH="1" flipV="1">
                    <a:off x="3691390" y="1764268"/>
                    <a:ext cx="40824" cy="3886200"/>
                  </a:xfrm>
                  <a:prstGeom prst="straightConnector1">
                    <a:avLst/>
                  </a:prstGeom>
                  <a:ln w="57150">
                    <a:solidFill>
                      <a:schemeClr val="tx1">
                        <a:alpha val="6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Connector 18"/>
                  <p:cNvCxnSpPr/>
                  <p:nvPr/>
                </p:nvCxnSpPr>
                <p:spPr>
                  <a:xfrm>
                    <a:off x="3732212" y="2678668"/>
                    <a:ext cx="3429000" cy="281940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/>
                  <p:cNvCxnSpPr/>
                  <p:nvPr/>
                </p:nvCxnSpPr>
                <p:spPr>
                  <a:xfrm>
                    <a:off x="3732212" y="4126468"/>
                    <a:ext cx="1790700" cy="0"/>
                  </a:xfrm>
                  <a:prstGeom prst="line">
                    <a:avLst/>
                  </a:prstGeom>
                  <a:ln w="28575">
                    <a:solidFill>
                      <a:schemeClr val="tx1">
                        <a:alpha val="60000"/>
                      </a:schemeClr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/>
                  <p:cNvCxnSpPr/>
                  <p:nvPr/>
                </p:nvCxnSpPr>
                <p:spPr>
                  <a:xfrm flipH="1" flipV="1">
                    <a:off x="5522912" y="4164568"/>
                    <a:ext cx="38100" cy="1447800"/>
                  </a:xfrm>
                  <a:prstGeom prst="line">
                    <a:avLst/>
                  </a:prstGeom>
                  <a:ln w="28575">
                    <a:solidFill>
                      <a:schemeClr val="tx1">
                        <a:alpha val="60000"/>
                      </a:schemeClr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" name="TextBox 25"/>
                  <p:cNvSpPr txBox="1"/>
                  <p:nvPr/>
                </p:nvSpPr>
                <p:spPr>
                  <a:xfrm>
                    <a:off x="3808412" y="2385536"/>
                    <a:ext cx="371475" cy="5670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>
                      <a:defRPr sz="2800">
                        <a:latin typeface="Times New Roman" pitchFamily="18" charset="0"/>
                        <a:cs typeface="Times New Roman" pitchFamily="18" charset="0"/>
                      </a:defRPr>
                    </a:lvl1pPr>
                  </a:lstStyle>
                  <a:p>
                    <a:r>
                      <a:rPr lang="en-US" dirty="0"/>
                      <a:t>D</a:t>
                    </a:r>
                  </a:p>
                </p:txBody>
              </p:sp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7182342" y="5061024"/>
                    <a:ext cx="371475" cy="5670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>
                      <a:defRPr sz="2800">
                        <a:latin typeface="Times New Roman" pitchFamily="18" charset="0"/>
                        <a:cs typeface="Times New Roman" pitchFamily="18" charset="0"/>
                      </a:defRPr>
                    </a:lvl1pPr>
                  </a:lstStyle>
                  <a:p>
                    <a:r>
                      <a:rPr lang="en-US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rPr>
                      <a:t>D</a:t>
                    </a:r>
                  </a:p>
                </p:txBody>
              </p:sp>
            </p:grpSp>
            <p:sp>
              <p:nvSpPr>
                <p:cNvPr id="16" name="TextBox 15"/>
                <p:cNvSpPr txBox="1"/>
                <p:nvPr/>
              </p:nvSpPr>
              <p:spPr>
                <a:xfrm>
                  <a:off x="2929708" y="4597649"/>
                  <a:ext cx="371475" cy="567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5</a:t>
                  </a:r>
                  <a:endParaRPr lang="en-US" sz="28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</p:txBody>
            </p:sp>
          </p:grpSp>
          <p:sp>
            <p:nvSpPr>
              <p:cNvPr id="10" name="TextBox 9"/>
              <p:cNvSpPr txBox="1"/>
              <p:nvPr/>
            </p:nvSpPr>
            <p:spPr>
              <a:xfrm>
                <a:off x="1996502" y="2253286"/>
                <a:ext cx="1507412" cy="633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 smtClean="0">
                    <a:latin typeface="NikoshBAN" pitchFamily="2" charset="0"/>
                    <a:cs typeface="NikoshBAN" pitchFamily="2" charset="0"/>
                  </a:rPr>
                  <a:t>দাম</a:t>
                </a:r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639419" y="5646593"/>
                <a:ext cx="2266201" cy="633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পরিমান  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X</a:t>
                </a:r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894012" y="5648980"/>
                <a:ext cx="371475" cy="567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800">
                    <a:latin typeface="Times New Roman" pitchFamily="18" charset="0"/>
                    <a:cs typeface="Times New Roman" pitchFamily="18" charset="0"/>
                  </a:defRPr>
                </a:lvl1pPr>
              </a:lstStyle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</p:grpSp>
        <p:cxnSp>
          <p:nvCxnSpPr>
            <p:cNvPr id="30" name="Straight Connector 29"/>
            <p:cNvCxnSpPr/>
            <p:nvPr/>
          </p:nvCxnSpPr>
          <p:spPr>
            <a:xfrm>
              <a:off x="7286351" y="4072684"/>
              <a:ext cx="809029" cy="0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 flipV="1">
              <a:off x="8059414" y="4039737"/>
              <a:ext cx="44636" cy="2018095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7299999" y="5369244"/>
              <a:ext cx="2144252" cy="0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 flipV="1">
              <a:off x="9413133" y="5389914"/>
              <a:ext cx="14773" cy="667918"/>
            </a:xfrm>
            <a:prstGeom prst="line">
              <a:avLst/>
            </a:prstGeom>
            <a:ln w="28575">
              <a:solidFill>
                <a:schemeClr val="tx1">
                  <a:alpha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8210786" y="3693090"/>
              <a:ext cx="288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788678" y="4311846"/>
              <a:ext cx="3766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9457298" y="4994194"/>
              <a:ext cx="288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706281" y="4398242"/>
              <a:ext cx="6256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১০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719929" y="3759058"/>
              <a:ext cx="5675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১5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699485" y="6063298"/>
              <a:ext cx="5113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১০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547933" y="6065570"/>
              <a:ext cx="5113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২০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9162093" y="6051922"/>
              <a:ext cx="7188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৩০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128624"/>
              </p:ext>
            </p:extLst>
          </p:nvPr>
        </p:nvGraphicFramePr>
        <p:xfrm>
          <a:off x="423811" y="3954700"/>
          <a:ext cx="5907038" cy="251160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38259"/>
                <a:gridCol w="2768779"/>
              </a:tblGrid>
              <a:tr h="77424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দ্রব্যের</a:t>
                      </a:r>
                      <a:r>
                        <a:rPr lang="en-US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দাম</a:t>
                      </a:r>
                      <a:r>
                        <a:rPr lang="en-US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একক </a:t>
                      </a:r>
                      <a:r>
                        <a:rPr lang="en-US" sz="28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প্রতি</a:t>
                      </a:r>
                      <a:r>
                        <a:rPr lang="en-US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(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)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চাহিদার পরিমান (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Qd</a:t>
                      </a:r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)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4857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15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10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4857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10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20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4857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30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1596804" y="3184522"/>
            <a:ext cx="3002506" cy="52322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600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en-US" sz="2800" dirty="0" err="1"/>
              <a:t>ব্যক্তিগত</a:t>
            </a:r>
            <a:r>
              <a:rPr lang="en-US" sz="2800" dirty="0"/>
              <a:t> </a:t>
            </a:r>
            <a:r>
              <a:rPr lang="en-US" sz="2800" dirty="0" err="1"/>
              <a:t>চাহিদা</a:t>
            </a:r>
            <a:r>
              <a:rPr lang="en-US" sz="2800" dirty="0"/>
              <a:t> </a:t>
            </a:r>
            <a:r>
              <a:rPr lang="en-US" sz="2800" dirty="0" err="1"/>
              <a:t>সূচি</a:t>
            </a:r>
            <a:endParaRPr lang="en-US" sz="2800" dirty="0"/>
          </a:p>
        </p:txBody>
      </p:sp>
      <p:sp>
        <p:nvSpPr>
          <p:cNvPr id="49" name="TextBox 48"/>
          <p:cNvSpPr txBox="1"/>
          <p:nvPr/>
        </p:nvSpPr>
        <p:spPr>
          <a:xfrm>
            <a:off x="8893117" y="3164736"/>
            <a:ext cx="3002506" cy="52322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600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en-US" sz="2800" dirty="0" err="1"/>
              <a:t>ব্যক্তিগত</a:t>
            </a:r>
            <a:r>
              <a:rPr lang="en-US" sz="2800" dirty="0"/>
              <a:t> </a:t>
            </a:r>
            <a:r>
              <a:rPr lang="en-US" sz="2800" dirty="0" err="1"/>
              <a:t>চাহিদা</a:t>
            </a:r>
            <a:r>
              <a:rPr lang="en-US" sz="2800" dirty="0"/>
              <a:t> </a:t>
            </a:r>
            <a:r>
              <a:rPr lang="en-US" sz="2800" dirty="0" err="1" smtClean="0"/>
              <a:t>রেখা</a:t>
            </a:r>
            <a:endParaRPr lang="en-US" sz="2800" dirty="0"/>
          </a:p>
        </p:txBody>
      </p:sp>
      <p:sp>
        <p:nvSpPr>
          <p:cNvPr id="39" name="Oval 38">
            <a:hlinkClick r:id="rId2" action="ppaction://hlinksldjump"/>
          </p:cNvPr>
          <p:cNvSpPr/>
          <p:nvPr/>
        </p:nvSpPr>
        <p:spPr>
          <a:xfrm>
            <a:off x="11033265" y="6566090"/>
            <a:ext cx="1067078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লিংক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11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</p:spPr>
        <p:txBody>
          <a:bodyPr/>
          <a:lstStyle/>
          <a:p>
            <a:fld id="{CB7DD44A-BBB6-4CEE-898C-EDE524C08F2B}" type="datetime1">
              <a:rPr lang="en-US" smtClean="0"/>
              <a:t>21-Aug-19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Box 5">
            <a:hlinkClick r:id="rId2" action="ppaction://hlinksldjump"/>
          </p:cNvPr>
          <p:cNvSpPr txBox="1"/>
          <p:nvPr/>
        </p:nvSpPr>
        <p:spPr>
          <a:xfrm>
            <a:off x="1168600" y="2096870"/>
            <a:ext cx="7137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0" name="Flowchart: Terminator 9"/>
          <p:cNvSpPr/>
          <p:nvPr/>
        </p:nvSpPr>
        <p:spPr>
          <a:xfrm>
            <a:off x="3399809" y="68240"/>
            <a:ext cx="5080001" cy="1032048"/>
          </a:xfrm>
          <a:prstGeom prst="flowChartTerminator">
            <a:avLst/>
          </a:prstGeom>
          <a:gradFill>
            <a:gsLst>
              <a:gs pos="17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একক কাজ:</a:t>
            </a:r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245600" y="762000"/>
            <a:ext cx="1930400" cy="40011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 ৪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10275223" y="5819899"/>
            <a:ext cx="1067078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লিংক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6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211871" y="6416676"/>
            <a:ext cx="1055327" cy="365125"/>
          </a:xfrm>
        </p:spPr>
        <p:txBody>
          <a:bodyPr/>
          <a:lstStyle/>
          <a:p>
            <a:fld id="{7ED6DE9B-DFD7-49A4-848E-63705348E285}" type="datetime1">
              <a:rPr lang="en-US" smtClean="0"/>
              <a:t>21-Aug-19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08787" y="6400801"/>
            <a:ext cx="6250028" cy="365125"/>
          </a:xfrm>
        </p:spPr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82427" y="51138"/>
            <a:ext cx="4192092" cy="9233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lvl="0" algn="ctr"/>
            <a:r>
              <a:rPr lang="en-US" sz="54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বাজার </a:t>
            </a:r>
            <a:r>
              <a:rPr lang="en-US" sz="5400" dirty="0" err="1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চাহিদা</a:t>
            </a:r>
            <a:endParaRPr lang="en-US" sz="5400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851" y="1066801"/>
            <a:ext cx="118140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কোন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বাজরের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ক্রেতা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দামে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কোনো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দ্রব্যের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পরিমান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ক্রয়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ইচ্ছুক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ক্রেতাদের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সমষ্টিগত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চাহিদাকে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বাজার 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নিম্নে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সূচি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সূচি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621546"/>
              </p:ext>
            </p:extLst>
          </p:nvPr>
        </p:nvGraphicFramePr>
        <p:xfrm>
          <a:off x="150851" y="3981984"/>
          <a:ext cx="3042720" cy="231372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54864"/>
                <a:gridCol w="1787856"/>
              </a:tblGrid>
              <a:tr h="576368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দ্রব্যের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দাম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চাহিদার পরিমান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4857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15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10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4857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10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20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4857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30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0" y="3100423"/>
            <a:ext cx="3766784" cy="58477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600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en-US" sz="3200" dirty="0" smtClean="0"/>
              <a:t>১ম </a:t>
            </a:r>
            <a:r>
              <a:rPr lang="en-US" sz="3200" dirty="0" err="1" smtClean="0"/>
              <a:t>ক্রেতার</a:t>
            </a:r>
            <a:r>
              <a:rPr lang="en-US" sz="3200" dirty="0" smtClean="0"/>
              <a:t> </a:t>
            </a:r>
            <a:r>
              <a:rPr lang="en-US" sz="3200" dirty="0" err="1"/>
              <a:t>চাহিদা</a:t>
            </a:r>
            <a:r>
              <a:rPr lang="en-US" sz="3200" dirty="0"/>
              <a:t> </a:t>
            </a:r>
            <a:r>
              <a:rPr lang="en-US" sz="3200" dirty="0" err="1" smtClean="0"/>
              <a:t>সূচি</a:t>
            </a:r>
            <a:r>
              <a:rPr lang="en-US" sz="3200" dirty="0" smtClean="0"/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Qd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3200" dirty="0"/>
          </a:p>
        </p:txBody>
      </p:sp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937270"/>
              </p:ext>
            </p:extLst>
          </p:nvPr>
        </p:nvGraphicFramePr>
        <p:xfrm>
          <a:off x="4056451" y="3984256"/>
          <a:ext cx="3042720" cy="228416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54864"/>
                <a:gridCol w="1787856"/>
              </a:tblGrid>
              <a:tr h="546801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দ্রব্যের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দাম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চাহিদার পরিমান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4857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15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4857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10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4857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১৫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2" name="TextBox 51"/>
          <p:cNvSpPr txBox="1"/>
          <p:nvPr/>
        </p:nvSpPr>
        <p:spPr>
          <a:xfrm>
            <a:off x="3919970" y="3143640"/>
            <a:ext cx="3834627" cy="58477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600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en-US" sz="3200" dirty="0" smtClean="0"/>
              <a:t>২য় </a:t>
            </a:r>
            <a:r>
              <a:rPr lang="en-US" sz="3200" dirty="0" err="1" smtClean="0"/>
              <a:t>ক্রেতার</a:t>
            </a:r>
            <a:r>
              <a:rPr lang="en-US" sz="3200" dirty="0" smtClean="0"/>
              <a:t> </a:t>
            </a:r>
            <a:r>
              <a:rPr lang="en-US" sz="3200" dirty="0" err="1"/>
              <a:t>চাহিদা</a:t>
            </a:r>
            <a:r>
              <a:rPr lang="en-US" sz="3200" dirty="0"/>
              <a:t> </a:t>
            </a:r>
            <a:r>
              <a:rPr lang="en-US" sz="3200" dirty="0" err="1" smtClean="0"/>
              <a:t>সূচি</a:t>
            </a:r>
            <a:r>
              <a:rPr lang="en-US" sz="3200" dirty="0" smtClean="0"/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Qd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dirty="0"/>
          </a:p>
        </p:txBody>
      </p:sp>
      <p:graphicFrame>
        <p:nvGraphicFramePr>
          <p:cNvPr id="53" name="Table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606204"/>
              </p:ext>
            </p:extLst>
          </p:nvPr>
        </p:nvGraphicFramePr>
        <p:xfrm>
          <a:off x="8805864" y="3918314"/>
          <a:ext cx="3042720" cy="232280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54864"/>
                <a:gridCol w="1787856"/>
              </a:tblGrid>
              <a:tr h="58544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দ্রব্যের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দাম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চাহিদার পরিমান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0857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15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১৫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0857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10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৩০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0857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৪৫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4" name="TextBox 53"/>
          <p:cNvSpPr txBox="1"/>
          <p:nvPr/>
        </p:nvSpPr>
        <p:spPr>
          <a:xfrm>
            <a:off x="8352430" y="2695554"/>
            <a:ext cx="3739486" cy="113877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600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en-US" sz="3200" dirty="0"/>
              <a:t>বাজার </a:t>
            </a:r>
            <a:r>
              <a:rPr lang="en-US" sz="3200" dirty="0" err="1"/>
              <a:t>চাহিদা</a:t>
            </a:r>
            <a:r>
              <a:rPr lang="en-US" sz="3200" dirty="0"/>
              <a:t> </a:t>
            </a:r>
            <a:r>
              <a:rPr lang="en-US" sz="3200" dirty="0" err="1" smtClean="0"/>
              <a:t>সূচি</a:t>
            </a:r>
            <a:r>
              <a:rPr lang="en-US" sz="3200" dirty="0" smtClean="0"/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=Qd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+Qd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1800" dirty="0"/>
          </a:p>
        </p:txBody>
      </p:sp>
      <p:sp>
        <p:nvSpPr>
          <p:cNvPr id="55" name="TextBox 54"/>
          <p:cNvSpPr txBox="1"/>
          <p:nvPr/>
        </p:nvSpPr>
        <p:spPr>
          <a:xfrm>
            <a:off x="7361481" y="4635817"/>
            <a:ext cx="786232" cy="1015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600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en-US" dirty="0" smtClean="0"/>
              <a:t>=</a:t>
            </a:r>
            <a:endParaRPr lang="en-US" dirty="0"/>
          </a:p>
        </p:txBody>
      </p:sp>
      <p:sp>
        <p:nvSpPr>
          <p:cNvPr id="16" name="Plus 9"/>
          <p:cNvSpPr/>
          <p:nvPr/>
        </p:nvSpPr>
        <p:spPr>
          <a:xfrm>
            <a:off x="3219724" y="4796292"/>
            <a:ext cx="770027" cy="694711"/>
          </a:xfrm>
          <a:prstGeom prst="mathPlus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1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8" grpId="0" animBg="1"/>
      <p:bldP spid="52" grpId="0" animBg="1"/>
      <p:bldP spid="54" grpId="0" animBg="1"/>
      <p:bldP spid="5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</p:spPr>
        <p:txBody>
          <a:bodyPr/>
          <a:lstStyle/>
          <a:p>
            <a:fld id="{F908A2F4-2D75-47DD-AADB-62B6A6A72E9C}" type="datetime1">
              <a:rPr lang="en-US" smtClean="0"/>
              <a:t>21-Aug-19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</p:spPr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কুড়িগ্রাম।ইমেইল:- </a:t>
            </a:r>
            <a:r>
              <a:rPr lang="en-US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36829" y="1676403"/>
            <a:ext cx="10436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>
              <a:buFont typeface="Wingdings" pitchFamily="2" charset="2"/>
              <a:buChar char="Ø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কাল্পনিক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সূচি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সূচি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Ribbon 6"/>
          <p:cNvSpPr/>
          <p:nvPr/>
        </p:nvSpPr>
        <p:spPr>
          <a:xfrm>
            <a:off x="3345996" y="228600"/>
            <a:ext cx="5347229" cy="990600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জোড়ার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9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639</Words>
  <Application>Microsoft Office PowerPoint</Application>
  <PresentationFormat>Custom</PresentationFormat>
  <Paragraphs>191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Rowmari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Demand</dc:title>
  <dc:creator>Abudaud Sumon</dc:creator>
  <cp:keywords>I Love You.</cp:keywords>
  <cp:lastModifiedBy>Abudaud</cp:lastModifiedBy>
  <cp:revision>117</cp:revision>
  <dcterms:created xsi:type="dcterms:W3CDTF">2019-05-09T19:21:45Z</dcterms:created>
  <dcterms:modified xsi:type="dcterms:W3CDTF">2019-08-21T00:43:48Z</dcterms:modified>
</cp:coreProperties>
</file>