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57" r:id="rId3"/>
    <p:sldId id="260" r:id="rId4"/>
    <p:sldId id="259" r:id="rId5"/>
    <p:sldId id="261" r:id="rId6"/>
    <p:sldId id="289" r:id="rId7"/>
    <p:sldId id="283" r:id="rId8"/>
    <p:sldId id="271" r:id="rId9"/>
    <p:sldId id="290" r:id="rId10"/>
    <p:sldId id="284" r:id="rId11"/>
    <p:sldId id="285" r:id="rId12"/>
    <p:sldId id="272" r:id="rId13"/>
    <p:sldId id="286" r:id="rId14"/>
    <p:sldId id="287" r:id="rId15"/>
    <p:sldId id="288" r:id="rId16"/>
    <p:sldId id="282" r:id="rId17"/>
    <p:sldId id="275" r:id="rId18"/>
    <p:sldId id="273" r:id="rId19"/>
    <p:sldId id="274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6" y="-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200">
              <a:latin typeface="NikoshBAN" pitchFamily="2" charset="0"/>
              <a:cs typeface="NikoshBAN" pitchFamily="2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লেখচিত্র:  2017 সালে শ্রেণিভিত্তিক প্রবাসী বাংলাদেশির সংখ্যা।</c:v>
                </c:pt>
              </c:strCache>
            </c:strRef>
          </c:tx>
          <c:dPt>
            <c:idx val="0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Sheet1!$A$3:$A$7</c:f>
              <c:strCache>
                <c:ptCount val="5"/>
                <c:pt idx="0">
                  <c:v>দক্ষ শ্রমশক্তি</c:v>
                </c:pt>
                <c:pt idx="1">
                  <c:v>আধা দক্ষ শ্রমশক্তি</c:v>
                </c:pt>
                <c:pt idx="2">
                  <c:v>স্বল্প দক্ষ শ্রমশক্তি</c:v>
                </c:pt>
                <c:pt idx="3">
                  <c:v>পেশাজীবি শ্রমশক্তি</c:v>
                </c:pt>
                <c:pt idx="4">
                  <c:v>অন্যান্য</c:v>
                </c:pt>
              </c:strCache>
            </c:strRef>
          </c:cat>
          <c:val>
            <c:numRef>
              <c:f>Sheet1!$B$3:$B$7</c:f>
              <c:numCache>
                <c:formatCode>[$-5000445]0</c:formatCode>
                <c:ptCount val="5"/>
                <c:pt idx="0">
                  <c:v>434344</c:v>
                </c:pt>
                <c:pt idx="1">
                  <c:v>155569</c:v>
                </c:pt>
                <c:pt idx="2">
                  <c:v>401796</c:v>
                </c:pt>
                <c:pt idx="3">
                  <c:v>4507</c:v>
                </c:pt>
                <c:pt idx="4">
                  <c:v>12302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3600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0.56582</cdr:x>
      <cdr:y>0.86364</cdr:y>
    </cdr:from>
    <cdr:to>
      <cdr:x>0.99146</cdr:x>
      <cdr:y>0.92045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6719" y="5791200"/>
          <a:ext cx="5090318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s-IN" sz="2400" dirty="0">
              <a:latin typeface="NikoshBAN" pitchFamily="2" charset="0"/>
              <a:cs typeface="NikoshBAN" pitchFamily="2" charset="0"/>
            </a:rPr>
            <a:t>সূত্র: বাংলাদেশ অর্থনৈতিক </a:t>
          </a:r>
          <a:r>
            <a:rPr lang="as-IN" sz="2400" dirty="0" smtClean="0">
              <a:latin typeface="NikoshBAN" pitchFamily="2" charset="0"/>
              <a:cs typeface="NikoshBAN" pitchFamily="2" charset="0"/>
            </a:rPr>
            <a:t>সমীক্ষ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া-</a:t>
          </a:r>
          <a:r>
            <a:rPr lang="as-IN" sz="2400" dirty="0" smtClean="0">
              <a:latin typeface="NikoshBAN" pitchFamily="2" charset="0"/>
              <a:cs typeface="NikoshBAN" pitchFamily="2" charset="0"/>
            </a:rPr>
            <a:t>২০১৮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,পৃষ্ঠা-৩৩</a:t>
          </a:r>
          <a:endParaRPr lang="en-US" sz="2400" dirty="0">
            <a:latin typeface="NikoshBAN" pitchFamily="2" charset="0"/>
            <a:cs typeface="NikoshBAN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B0B2-B514-439C-B9D8-660D24871DD4}" type="datetimeFigureOut">
              <a:rPr lang="en-US" smtClean="0"/>
              <a:t>22-Nov-19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8B0F-AC0C-4C6D-B0BA-46F301EB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সূত্র: বাংলাদেশ অর্থনৈতিক সমীক্ষ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া-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২০১৮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,পৃষ্ঠা-২৬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1712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2138" y="1752602"/>
            <a:ext cx="10337562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2138" y="3611607"/>
            <a:ext cx="10337562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07" y="4953000"/>
            <a:ext cx="12166846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FFA5C4-E5C3-4DCC-BDDD-2E9E2C34D8B4}" type="datetime1">
              <a:rPr lang="en-US" smtClean="0"/>
              <a:t>22-Nov-19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1481330"/>
            <a:ext cx="10945654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BF78E-39AC-44A1-8FE1-EB42BC07EF65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2775" y="274641"/>
            <a:ext cx="2364097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411938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D2850-1E54-405C-A401-98F810DCBFA3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E52C8-F5CA-42E7-8BDC-2294A84385E9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85" y="1059712"/>
            <a:ext cx="10337562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7345" y="2931712"/>
            <a:ext cx="6080919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2CD5A-D9FC-4ACA-889E-AD0F4BB1ED08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36911" y="3005472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88971" y="3005472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481329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481329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EC88C-8115-4807-B809-612E2049D311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3050"/>
            <a:ext cx="1094565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5410200"/>
            <a:ext cx="537359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78047" y="5410200"/>
            <a:ext cx="537570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8092" y="1444295"/>
            <a:ext cx="537359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1444295"/>
            <a:ext cx="537570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A2BF58-5066-4CCF-8CE6-1D06FEB18D38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6C3CC-324B-4AB5-BD2A-FD7A76A790B6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71919" y="6400800"/>
            <a:ext cx="1143001" cy="365760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FFD0C13B-B5BB-458E-B37C-F3A3A5110131}" type="datetime1">
              <a:rPr lang="en-US" smtClean="0"/>
              <a:pPr/>
              <a:t>22-Nov-19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94919" y="6400800"/>
            <a:ext cx="6224017" cy="365125"/>
          </a:xfrm>
        </p:spPr>
        <p:txBody>
          <a:bodyPr/>
          <a:lstStyle>
            <a:lvl1pPr>
              <a:defRPr sz="1200"/>
            </a:lvl1pPr>
            <a:extLst/>
          </a:lstStyle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dirty="0" smtClean="0"/>
              <a:t>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4" y="4876800"/>
            <a:ext cx="9951022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78221" y="5355102"/>
            <a:ext cx="528634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6184" y="274320"/>
            <a:ext cx="994838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7186" y="6407944"/>
            <a:ext cx="2553986" cy="365760"/>
          </a:xfrm>
        </p:spPr>
        <p:txBody>
          <a:bodyPr/>
          <a:lstStyle>
            <a:extLst/>
          </a:lstStyle>
          <a:p>
            <a:fld id="{7D16F43E-567C-4C22-A577-5C03EB8C3462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7878" y="5443402"/>
            <a:ext cx="952677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046" y="189968"/>
            <a:ext cx="11553746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9BD41D-4064-4725-9424-590A628B93C6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25649" y="6407945"/>
            <a:ext cx="31264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6" y="4865122"/>
            <a:ext cx="1074060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4050" y="5944936"/>
            <a:ext cx="657120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6021" y="5939011"/>
            <a:ext cx="490842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36" y="5791253"/>
            <a:ext cx="4525196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285" y="5787739"/>
            <a:ext cx="4529445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23570" y="4988440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275630" y="4988440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4050" y="5944936"/>
            <a:ext cx="657120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6021" y="5939011"/>
            <a:ext cx="490842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36" y="5791253"/>
            <a:ext cx="4525196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285" y="5787739"/>
            <a:ext cx="4529445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8092" y="1481329"/>
            <a:ext cx="10945654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47186" y="6407944"/>
            <a:ext cx="2553986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7C874F-E464-4270-B655-299256F3D5BD}" type="datetime1">
              <a:rPr lang="en-US" smtClean="0"/>
              <a:t>22-Nov-19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25649" y="6407945"/>
            <a:ext cx="31264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01172" y="6407945"/>
            <a:ext cx="48647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086-FC9A-4CFD-B1A7-A9053D77B13C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5" y="381000"/>
            <a:ext cx="1190468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3337719" y="79920"/>
            <a:ext cx="5715000" cy="6820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অভ্যন্তরীন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বাজার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" y="838200"/>
            <a:ext cx="11738291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" y="838201"/>
            <a:ext cx="12042337" cy="5236190"/>
          </a:xfrm>
          <a:prstGeom prst="rect">
            <a:avLst/>
          </a:prstGeom>
        </p:spPr>
      </p:pic>
      <p:graphicFrame>
        <p:nvGraphicFramePr>
          <p:cNvPr id="8" name="Object 7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82467"/>
              </p:ext>
            </p:extLst>
          </p:nvPr>
        </p:nvGraphicFramePr>
        <p:xfrm>
          <a:off x="2270919" y="61080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0919" y="61080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122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6201"/>
            <a:ext cx="11959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অভ্যন্তরীন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৭ম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ঘনবসতির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১৫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লোকদেরকে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১৫+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কাজ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৬.৩৫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force Survey-2015)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২.০০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৪.৩৫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৬.০৮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৬.৩৫-৬. ০৮=০.২৭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0" y="3225687"/>
            <a:ext cx="5127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নিয়োগের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)*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30" y="4114800"/>
            <a:ext cx="4441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বেকারের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বেকারের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)*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21490"/>
              </p:ext>
            </p:extLst>
          </p:nvPr>
        </p:nvGraphicFramePr>
        <p:xfrm>
          <a:off x="8290719" y="2626741"/>
          <a:ext cx="3810000" cy="423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990600"/>
              </a:tblGrid>
              <a:tr h="37322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খাত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শতাংশ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322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বনজ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মৎস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৪০.৬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2033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খনন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০.২০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322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ম্যানুফ্যাকচারিং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১৪.৪৩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4335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বিদ্যু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ৎ,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গ্যাস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০.২০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7492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নির্মাণ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৫.৫৮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9016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বাণিজ্য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হোটেল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রেস্টুরেন্ট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১৪.৩৪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331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সংরক্ষন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যোগাযোগ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১০.৫০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956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অর্থ,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ব্যবসা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সেবাসমূহ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১.৯৭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1085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পন্য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ব্যক্তিগত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সেবাসমূহ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৬.০৮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2609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স্বাস্থ্য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জনপ্রশাসন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প্রতিরক্ষা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৬.০৮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322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১০০.০০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330" y="5105301"/>
            <a:ext cx="8327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খাতওয়ারি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(১৫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উর্ধ্বে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9E42-48C4-4E17-9DF0-DBA811A4048C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204" y="3048000"/>
            <a:ext cx="1195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২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স্বেচ্ছাকৃত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অনিচ্ছাকৃত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743" y="1676401"/>
            <a:ext cx="11452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১: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শ্রমবাজার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কত প্রকার।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37719" y="228600"/>
            <a:ext cx="5334000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830819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" y="990600"/>
            <a:ext cx="10337562" cy="586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4831"/>
            <a:ext cx="10920864" cy="5973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84831"/>
            <a:ext cx="12161836" cy="5973169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1127919" y="79920"/>
            <a:ext cx="9792946" cy="910680"/>
          </a:xfrm>
          <a:prstGeom prst="flowChartTerminator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বাজার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64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349" y="76200"/>
            <a:ext cx="11959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বিশ্বব্যাপী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মধ্যপ্রাচ্য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মধ্যপ্রাচ্যের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রপ্তানির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বেকারত্ব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দারিদ্রতার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মানোন্নয়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দারিদ্রের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রিজার্ভ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অভাবনীয়ভাবে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ত্বরান্বিত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মানবেতর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95767"/>
              </p:ext>
            </p:extLst>
          </p:nvPr>
        </p:nvGraphicFramePr>
        <p:xfrm>
          <a:off x="101349" y="3352800"/>
          <a:ext cx="11857790" cy="205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70"/>
                <a:gridCol w="1524000"/>
                <a:gridCol w="1066800"/>
                <a:gridCol w="1066800"/>
                <a:gridCol w="1320925"/>
                <a:gridCol w="965075"/>
                <a:gridCol w="1517966"/>
                <a:gridCol w="1301434"/>
                <a:gridCol w="1066800"/>
                <a:gridCol w="107762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সৌদি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আরব</a:t>
                      </a:r>
                      <a:endParaRPr lang="en-US" sz="2800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কুয়েত</a:t>
                      </a:r>
                      <a:endParaRPr lang="en-US" sz="2800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ইউএই</a:t>
                      </a:r>
                      <a:endParaRPr lang="en-US" sz="2800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বাহরাইন</a:t>
                      </a:r>
                      <a:endParaRPr lang="en-US" sz="2800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ওমান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মালয়েশিয়া</a:t>
                      </a:r>
                      <a:endParaRPr lang="en-US" sz="2800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সিংগাপুর</a:t>
                      </a:r>
                      <a:endParaRPr lang="en-US" sz="2800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endParaRPr lang="en-US" sz="2800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sz="2800" dirty="0"/>
                    </a:p>
                  </a:txBody>
                  <a:tcPr marL="121618" marR="121618"/>
                </a:tc>
              </a:tr>
              <a:tr h="5303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২০১৫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৫৮২৭০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১৭৪৭২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২৫২৭১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২০৭২০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১২৯৮৫৯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৩০৪৮৩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৫৫৫২৩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২১৮৩০৩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৫৫৫৮৮১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</a:tr>
              <a:tr h="4602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২০১৬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১৪৩৯১৩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৩৯১৮৮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৮১৩১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৭২১৬৭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১৮৮২৪৭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৪০১২৬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৫৪৭৩০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২১১২২৯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৭৫৭৭৩১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</a:tr>
              <a:tr h="5303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২০১৭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৫৫১৩০৮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৪৯৬০৪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৪১৩৫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১৯৩১৮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৮৯০৭৪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৯৯৭৮০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৪০৪০১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১৫৪৮৯৮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১০০৮৫১৮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" y="6248400"/>
            <a:ext cx="5090318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সূত্র: বাংলাদেশ অর্থনৈতিক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সমীক্ষ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া-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২০১৮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,পৃষ্ঠা-৩৪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hart 4" title="সূত্র: বাংলাদেশ অর্থনৈতিক সমীক্ষ২০১৮"/>
          <p:cNvGraphicFramePr/>
          <p:nvPr>
            <p:extLst>
              <p:ext uri="{D42A27DB-BD31-4B8C-83A1-F6EECF244321}">
                <p14:modId xmlns:p14="http://schemas.microsoft.com/office/powerpoint/2010/main" val="704185768"/>
              </p:ext>
            </p:extLst>
          </p:nvPr>
        </p:nvGraphicFramePr>
        <p:xfrm>
          <a:off x="0" y="0"/>
          <a:ext cx="11959141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4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9E42-48C4-4E17-9DF0-DBA811A4048C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743" y="3905071"/>
            <a:ext cx="11452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২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সুপারিশ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0" y="1"/>
            <a:ext cx="11959141" cy="2044986"/>
          </a:xfrm>
          <a:prstGeom prst="irregularSeal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98" y="2152471"/>
            <a:ext cx="11756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১: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7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CD1-67E6-49B2-A536-C8EB0C74CADA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3119" y="838200"/>
            <a:ext cx="45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426727" y="-53476"/>
            <a:ext cx="2366448" cy="1214841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n-IN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521" y="2361603"/>
            <a:ext cx="918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বিবিএস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জরিপে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550" y="2822782"/>
            <a:ext cx="232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549" y="3283961"/>
            <a:ext cx="309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গ. </a:t>
            </a:r>
            <a:r>
              <a:rPr lang="en-US" sz="3200" dirty="0"/>
              <a:t> </a:t>
            </a:r>
            <a:r>
              <a:rPr lang="en-US" sz="3200" dirty="0" smtClean="0"/>
              <a:t>১৫ </a:t>
            </a:r>
            <a:r>
              <a:rPr lang="en-US" sz="3200" dirty="0" err="1" smtClean="0"/>
              <a:t>বছরের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উর্ধ্বে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56225" y="3346002"/>
            <a:ext cx="243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ঘ. </a:t>
            </a:r>
            <a:r>
              <a:rPr lang="en-US" sz="3200" dirty="0" smtClean="0"/>
              <a:t>১৫ </a:t>
            </a:r>
            <a:r>
              <a:rPr lang="en-US" sz="3200" dirty="0" err="1"/>
              <a:t>বছর</a:t>
            </a:r>
            <a:r>
              <a:rPr lang="en-US" sz="32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6127" y="2826176"/>
            <a:ext cx="313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খ. </a:t>
            </a:r>
            <a:r>
              <a:rPr lang="en-US" sz="3200" dirty="0" smtClean="0"/>
              <a:t>১৩ </a:t>
            </a:r>
            <a:r>
              <a:rPr lang="en-US" sz="3200" dirty="0" err="1"/>
              <a:t>বছর</a:t>
            </a:r>
            <a:r>
              <a:rPr lang="en-US" sz="3200" dirty="0"/>
              <a:t> </a:t>
            </a:r>
            <a:endParaRPr lang="bn-IN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949" y="3939577"/>
            <a:ext cx="826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596" y="4615197"/>
            <a:ext cx="232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595" y="5076376"/>
            <a:ext cx="232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4173" y="5083164"/>
            <a:ext cx="271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4173" y="4618591"/>
            <a:ext cx="267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8342" y="2716535"/>
            <a:ext cx="3446577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5919" y="3677967"/>
            <a:ext cx="3429000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919" y="1592759"/>
            <a:ext cx="4876800" cy="70788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6119" y="4615197"/>
            <a:ext cx="3810000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519" y="2872777"/>
            <a:ext cx="3810000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73633" y="3165650"/>
            <a:ext cx="3441286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85919" y="4262742"/>
            <a:ext cx="3429000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0947" y="6106180"/>
            <a:ext cx="3423572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9131" y="6092318"/>
            <a:ext cx="3403188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5C66-5717-43F9-8E6B-784A613944E3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046" y="1981200"/>
            <a:ext cx="1124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নির্ধারকসমুহ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304046" y="228600"/>
            <a:ext cx="11249700" cy="1447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0000"/>
                <a:satMod val="110000"/>
              </a:schemeClr>
              <a:schemeClr val="bg2">
                <a:tint val="9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1C9-6883-4A3B-89CE-00C42ED46267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0743" y="2401937"/>
            <a:ext cx="87745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917" y="152400"/>
            <a:ext cx="32004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9" y="31242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০১৭১৯৩৩০৬৮৮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BF1-44D0-4E11-9FAC-4F48F3C8F4AD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6719" y="6400800"/>
            <a:ext cx="7062217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2650524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110319"/>
            <a:ext cx="3505200" cy="3394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28518" y="3332328"/>
            <a:ext cx="6233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fld id="{3B8C2F1B-826A-4508-9AA5-F8BA00764FE8}" type="datetime8">
              <a:rPr lang="en-US" sz="3600" smtClean="0">
                <a:latin typeface="Times New Roman" pitchFamily="18" charset="0"/>
                <a:cs typeface="Times New Roman" pitchFamily="18" charset="0"/>
              </a:rPr>
              <a:t>22-Nov-19 10:27 PM</a:t>
            </a:fld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E8D0-5A61-4C4B-85BE-DD7EA1DF8615}" type="datetime1">
              <a:rPr lang="en-US" smtClean="0"/>
              <a:t>22-Nov-19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350" y="6088560"/>
            <a:ext cx="12060489" cy="769441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ছবিগুলোতে আমরা কি দেখতে পাচ্ছি?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" y="304801"/>
            <a:ext cx="11452396" cy="5783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" y="239873"/>
            <a:ext cx="11959139" cy="5848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" y="-1"/>
            <a:ext cx="11959139" cy="6088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280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7A9-E786-42B3-9658-C14CE2766399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1517205" y="76200"/>
            <a:ext cx="9324076" cy="1066800"/>
          </a:xfrm>
          <a:prstGeom prst="ribbon2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1189630"/>
            <a:ext cx="876300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2119" y="2286000"/>
            <a:ext cx="365760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বাজার।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58D-9A25-474E-B3EE-0969D565A3D2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789" y="3406914"/>
            <a:ext cx="1114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অভ্যন্তরীন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789" y="4092714"/>
            <a:ext cx="1075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919" y="2057400"/>
            <a:ext cx="952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718719" y="228600"/>
            <a:ext cx="4724400" cy="1143000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919" y="2743200"/>
            <a:ext cx="952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919" y="2057400"/>
            <a:ext cx="952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919" y="2743200"/>
            <a:ext cx="952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967" y="3406914"/>
            <a:ext cx="1114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অভ্যন্তরীন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119" y="4092714"/>
            <a:ext cx="1075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9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pPr/>
              <a:t>22-Nov-19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smtClean="0"/>
              <a:t>।01719330688 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1919" cy="624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8" y="0"/>
            <a:ext cx="5699919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348" y="304800"/>
            <a:ext cx="11959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বাজারের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 কোন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দরকষাকষি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কষাকষি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18317" y="4888469"/>
            <a:ext cx="140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1319" y="2438400"/>
            <a:ext cx="7969316" cy="3962400"/>
            <a:chOff x="1997803" y="2362200"/>
            <a:chExt cx="7969316" cy="3962400"/>
          </a:xfrm>
        </p:grpSpPr>
        <p:grpSp>
          <p:nvGrpSpPr>
            <p:cNvPr id="12" name="Group 11"/>
            <p:cNvGrpSpPr/>
            <p:nvPr/>
          </p:nvGrpSpPr>
          <p:grpSpPr>
            <a:xfrm>
              <a:off x="3851249" y="2362200"/>
              <a:ext cx="5472827" cy="3200400"/>
              <a:chOff x="2895600" y="2362200"/>
              <a:chExt cx="4114800" cy="32004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895600" y="5562600"/>
                <a:ext cx="411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895600" y="2362200"/>
                <a:ext cx="0" cy="3200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1997803" y="2433936"/>
              <a:ext cx="1339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মজুরি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74176" y="5924490"/>
              <a:ext cx="283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শ্রমের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যোগান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256644" y="2514600"/>
              <a:ext cx="3648551" cy="2743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256643" y="2819400"/>
              <a:ext cx="3851249" cy="2209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851249" y="3924300"/>
              <a:ext cx="2331019" cy="38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82268" y="3924300"/>
              <a:ext cx="0" cy="16383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209241" y="2819401"/>
              <a:ext cx="1114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851249" y="3276600"/>
              <a:ext cx="3488965" cy="38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851251" y="4724401"/>
              <a:ext cx="3344504" cy="857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578586" y="3731567"/>
              <a:ext cx="55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70130" y="2773234"/>
              <a:ext cx="50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93057" y="2743201"/>
              <a:ext cx="50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57992" y="4267201"/>
              <a:ext cx="50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93057" y="4191001"/>
              <a:ext cx="50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66659" y="5562601"/>
              <a:ext cx="1200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শ্রমিক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L)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99519" y="2971801"/>
              <a:ext cx="1043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=W2/Po</a:t>
              </a:r>
            </a:p>
            <a:p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34380" y="3657601"/>
              <a:ext cx="1131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0=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W2/Po</a:t>
              </a:r>
            </a:p>
            <a:p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40414" y="4512618"/>
              <a:ext cx="1202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1=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W1/Po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75027" y="5653543"/>
              <a:ext cx="50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28896" y="5635823"/>
              <a:ext cx="928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Lo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10729119" y="5424101"/>
            <a:ext cx="762000" cy="519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Next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00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B18F-B125-4896-8055-3729424F15C0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05396" y="1905001"/>
            <a:ext cx="498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45854" y="0"/>
            <a:ext cx="5067433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22727" y="762000"/>
            <a:ext cx="1925624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FD0C13B-B5BB-458E-B37C-F3A3A5110131}" type="datetime1">
              <a:rPr lang="en-US" smtClean="0"/>
              <a:pPr/>
              <a:t>22-Nov-19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75519" y="1143000"/>
            <a:ext cx="10661099" cy="5054969"/>
            <a:chOff x="137320" y="304800"/>
            <a:chExt cx="11201399" cy="5474072"/>
          </a:xfrm>
        </p:grpSpPr>
        <p:sp>
          <p:nvSpPr>
            <p:cNvPr id="5" name="Rounded Rectangle 4"/>
            <p:cNvSpPr/>
            <p:nvPr/>
          </p:nvSpPr>
          <p:spPr>
            <a:xfrm>
              <a:off x="4633119" y="304800"/>
              <a:ext cx="2667000" cy="533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শ্রম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223919" y="1905000"/>
              <a:ext cx="4114800" cy="61642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আন্তর্জাতিক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শ্রমবাজার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6243" y="3886200"/>
              <a:ext cx="3529676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১.২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শহরে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শ্রমের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4519" y="2860343"/>
              <a:ext cx="35814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১.১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শ্রমের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70719" y="1835624"/>
              <a:ext cx="4114800" cy="6789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1।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অভ্যন্তরীণ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শ্রমবাজার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6243" y="4760754"/>
              <a:ext cx="4291676" cy="10181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১.৩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শিক্ষিত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লোকের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শ্রমবাজার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1432719" y="1021164"/>
              <a:ext cx="9067799" cy="3504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inus 11"/>
            <p:cNvSpPr/>
            <p:nvPr/>
          </p:nvSpPr>
          <p:spPr>
            <a:xfrm rot="18296589">
              <a:off x="23757" y="2660819"/>
              <a:ext cx="1095719" cy="405768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12"/>
            <p:cNvSpPr/>
            <p:nvPr/>
          </p:nvSpPr>
          <p:spPr>
            <a:xfrm rot="16200000">
              <a:off x="-1167198" y="4123918"/>
              <a:ext cx="2959471" cy="3504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inus 13"/>
            <p:cNvSpPr/>
            <p:nvPr/>
          </p:nvSpPr>
          <p:spPr>
            <a:xfrm>
              <a:off x="312538" y="3066125"/>
              <a:ext cx="372488" cy="3504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inus 14"/>
            <p:cNvSpPr/>
            <p:nvPr/>
          </p:nvSpPr>
          <p:spPr>
            <a:xfrm>
              <a:off x="298231" y="4069164"/>
              <a:ext cx="372488" cy="3504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inus 15"/>
            <p:cNvSpPr/>
            <p:nvPr/>
          </p:nvSpPr>
          <p:spPr>
            <a:xfrm>
              <a:off x="289719" y="5181600"/>
              <a:ext cx="372488" cy="3504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 rot="16200000">
              <a:off x="2224346" y="1355590"/>
              <a:ext cx="900782" cy="3504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 rot="16200000">
              <a:off x="8808110" y="1418174"/>
              <a:ext cx="900782" cy="3504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 rot="5400000">
              <a:off x="5719457" y="849226"/>
              <a:ext cx="372488" cy="3504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61519" y="76200"/>
            <a:ext cx="4572000" cy="76944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শ্রমবাজারের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1901</TotalTime>
  <Words>990</Words>
  <Application>Microsoft Office PowerPoint</Application>
  <PresentationFormat>Custom</PresentationFormat>
  <Paragraphs>224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788</cp:revision>
  <dcterms:created xsi:type="dcterms:W3CDTF">2006-08-16T00:00:00Z</dcterms:created>
  <dcterms:modified xsi:type="dcterms:W3CDTF">2019-11-22T16:28:59Z</dcterms:modified>
</cp:coreProperties>
</file>