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6" r:id="rId2"/>
    <p:sldId id="257" r:id="rId3"/>
    <p:sldId id="260" r:id="rId4"/>
    <p:sldId id="259" r:id="rId5"/>
    <p:sldId id="261" r:id="rId6"/>
    <p:sldId id="289" r:id="rId7"/>
    <p:sldId id="283" r:id="rId8"/>
    <p:sldId id="271" r:id="rId9"/>
    <p:sldId id="290" r:id="rId10"/>
    <p:sldId id="284" r:id="rId11"/>
    <p:sldId id="285" r:id="rId12"/>
    <p:sldId id="272" r:id="rId13"/>
    <p:sldId id="286" r:id="rId14"/>
    <p:sldId id="287" r:id="rId15"/>
    <p:sldId id="288" r:id="rId16"/>
    <p:sldId id="282" r:id="rId17"/>
    <p:sldId id="275" r:id="rId18"/>
    <p:sldId id="273" r:id="rId19"/>
    <p:sldId id="274" r:id="rId20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26" y="-66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15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3200">
              <a:latin typeface="NikoshBAN" pitchFamily="2" charset="0"/>
              <a:cs typeface="NikoshBAN" pitchFamily="2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লেখচিত্র:  2017 সালে শ্রেণিভিত্তিক প্রবাসী বাংলাদেশির সংখ্যা।</c:v>
                </c:pt>
              </c:strCache>
            </c:strRef>
          </c:tx>
          <c:dPt>
            <c:idx val="0"/>
            <c:bubble3D val="0"/>
            <c:spPr>
              <a:pattFill prst="pct90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dPt>
            <c:idx val="3"/>
            <c:bubble3D val="0"/>
            <c:spPr>
              <a:solidFill>
                <a:schemeClr val="accent2"/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Sheet1!$A$3:$A$7</c:f>
              <c:strCache>
                <c:ptCount val="5"/>
                <c:pt idx="0">
                  <c:v>দক্ষ শ্রমশক্তি</c:v>
                </c:pt>
                <c:pt idx="1">
                  <c:v>আধা দক্ষ শ্রমশক্তি</c:v>
                </c:pt>
                <c:pt idx="2">
                  <c:v>স্বল্প দক্ষ শ্রমশক্তি</c:v>
                </c:pt>
                <c:pt idx="3">
                  <c:v>পেশাজীবি শ্রমশক্তি</c:v>
                </c:pt>
                <c:pt idx="4">
                  <c:v>অন্যান্য</c:v>
                </c:pt>
              </c:strCache>
            </c:strRef>
          </c:cat>
          <c:val>
            <c:numRef>
              <c:f>Sheet1!$B$3:$B$7</c:f>
              <c:numCache>
                <c:formatCode>[$-5000445]0</c:formatCode>
                <c:ptCount val="5"/>
                <c:pt idx="0">
                  <c:v>434344</c:v>
                </c:pt>
                <c:pt idx="1">
                  <c:v>155569</c:v>
                </c:pt>
                <c:pt idx="2">
                  <c:v>401796</c:v>
                </c:pt>
                <c:pt idx="3">
                  <c:v>4507</c:v>
                </c:pt>
                <c:pt idx="4">
                  <c:v>12302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3600">
              <a:latin typeface="NikoshBAN" pitchFamily="2" charset="0"/>
              <a:cs typeface="NikoshBAN" pitchFamily="2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0.56582</cdr:x>
      <cdr:y>0.86364</cdr:y>
    </cdr:from>
    <cdr:to>
      <cdr:x>0.99146</cdr:x>
      <cdr:y>0.92045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766719" y="5791200"/>
          <a:ext cx="5090318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as-IN" sz="2400" dirty="0">
              <a:latin typeface="NikoshBAN" pitchFamily="2" charset="0"/>
              <a:cs typeface="NikoshBAN" pitchFamily="2" charset="0"/>
            </a:rPr>
            <a:t>সূত্র: বাংলাদেশ অর্থনৈতিক </a:t>
          </a:r>
          <a:r>
            <a:rPr lang="as-IN" sz="2400" dirty="0" smtClean="0">
              <a:latin typeface="NikoshBAN" pitchFamily="2" charset="0"/>
              <a:cs typeface="NikoshBAN" pitchFamily="2" charset="0"/>
            </a:rPr>
            <a:t>সমীক্ষ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া-</a:t>
          </a:r>
          <a:r>
            <a:rPr lang="as-IN" sz="2400" dirty="0" smtClean="0">
              <a:latin typeface="NikoshBAN" pitchFamily="2" charset="0"/>
              <a:cs typeface="NikoshBAN" pitchFamily="2" charset="0"/>
            </a:rPr>
            <a:t>২০১৮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,পৃষ্ঠা-৩৩</a:t>
          </a:r>
          <a:endParaRPr lang="en-US" sz="2400" dirty="0">
            <a:latin typeface="NikoshBAN" pitchFamily="2" charset="0"/>
            <a:cs typeface="NikoshBAN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6B0B2-B514-439C-B9D8-660D24871DD4}" type="datetimeFigureOut">
              <a:rPr lang="en-US" smtClean="0"/>
              <a:t>22-Nov-19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18B0F-AC0C-4C6D-B0BA-46F301EBA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5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‍‍‍‍‍‍‍‍‍”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ধ্বংস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দিনটি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গতকালের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”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আল-হাদিস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3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sz="1200" dirty="0" smtClean="0">
                <a:latin typeface="NikoshBAN" pitchFamily="2" charset="0"/>
                <a:cs typeface="NikoshBAN" pitchFamily="2" charset="0"/>
              </a:rPr>
              <a:t>সূত্র: বাংলাদেশ অর্থনৈতিক সমীক্ষ</a:t>
            </a:r>
            <a:r>
              <a:rPr lang="en-US" sz="1200" dirty="0" smtClean="0">
                <a:latin typeface="NikoshBAN" pitchFamily="2" charset="0"/>
                <a:cs typeface="NikoshBAN" pitchFamily="2" charset="0"/>
              </a:rPr>
              <a:t>া-</a:t>
            </a:r>
            <a:r>
              <a:rPr lang="as-IN" sz="1200" dirty="0" smtClean="0">
                <a:latin typeface="NikoshBAN" pitchFamily="2" charset="0"/>
                <a:cs typeface="NikoshBAN" pitchFamily="2" charset="0"/>
              </a:rPr>
              <a:t>২০১৮</a:t>
            </a:r>
            <a:r>
              <a:rPr lang="en-US" sz="1200" dirty="0" smtClean="0">
                <a:latin typeface="NikoshBAN" pitchFamily="2" charset="0"/>
                <a:cs typeface="NikoshBAN" pitchFamily="2" charset="0"/>
              </a:rPr>
              <a:t>,পৃষ্ঠা-২৬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7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9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1712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2138" y="1752602"/>
            <a:ext cx="10337562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2138" y="3611607"/>
            <a:ext cx="10337562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07" y="4953000"/>
            <a:ext cx="12166846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FFA5C4-E5C3-4DCC-BDDD-2E9E2C34D8B4}" type="datetime1">
              <a:rPr lang="en-US" smtClean="0"/>
              <a:t>22-Nov-19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1481330"/>
            <a:ext cx="10945654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2BF78E-39AC-44A1-8FE1-EB42BC07EF65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02775" y="274641"/>
            <a:ext cx="2364097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1"/>
            <a:ext cx="8411938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0D2850-1E54-405C-A401-98F810DCBFA3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6E52C8-F5CA-42E7-8BDC-2294A84385E9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85" y="1059712"/>
            <a:ext cx="10337562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7345" y="2931712"/>
            <a:ext cx="6080919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02CD5A-D9FC-4ACA-889E-AD0F4BB1ED08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36911" y="3005472"/>
            <a:ext cx="24323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588971" y="3005472"/>
            <a:ext cx="24323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481329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481329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6EC88C-8115-4807-B809-612E2049D311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3050"/>
            <a:ext cx="1094565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5410200"/>
            <a:ext cx="5373591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78047" y="5410200"/>
            <a:ext cx="5375701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8092" y="1444295"/>
            <a:ext cx="5373591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1444295"/>
            <a:ext cx="5375701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2BF58-5066-4CCF-8CE6-1D06FEB18D38}" type="datetime1">
              <a:rPr lang="en-US" smtClean="0"/>
              <a:t>22-Nov-19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46C3CC-324B-4AB5-BD2A-FD7A76A790B6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271919" y="6400800"/>
            <a:ext cx="1143001" cy="365760"/>
          </a:xfrm>
        </p:spPr>
        <p:txBody>
          <a:bodyPr/>
          <a:lstStyle>
            <a:lvl1pPr algn="ctr">
              <a:defRPr>
                <a:latin typeface="Times New Roman" pitchFamily="18" charset="0"/>
                <a:cs typeface="Times New Roman" pitchFamily="18" charset="0"/>
              </a:defRPr>
            </a:lvl1pPr>
            <a:extLst/>
          </a:lstStyle>
          <a:p>
            <a:fld id="{FFD0C13B-B5BB-458E-B37C-F3A3A5110131}" type="datetime1">
              <a:rPr lang="en-US" smtClean="0"/>
              <a:pPr/>
              <a:t>22-Nov-19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794919" y="6400800"/>
            <a:ext cx="6224017" cy="365125"/>
          </a:xfrm>
        </p:spPr>
        <p:txBody>
          <a:bodyPr/>
          <a:lstStyle>
            <a:lvl1pPr>
              <a:defRPr sz="1200"/>
            </a:lvl1pPr>
            <a:extLst/>
          </a:lstStyle>
          <a:p>
            <a:r>
              <a:rPr lang="as-IN" dirty="0" smtClean="0">
                <a:latin typeface="NikoshBAN" pitchFamily="2" charset="0"/>
                <a:cs typeface="NikoshBAN" pitchFamily="2" charset="0"/>
              </a:rPr>
              <a:t>মো: আবুদাউদ, টাপুরচর স্কুল এন্ড কলেজ,রেৌমারী, কুড়িগ্রাম</a:t>
            </a:r>
            <a:r>
              <a:rPr lang="as-IN" dirty="0" smtClean="0"/>
              <a:t>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84" y="4876800"/>
            <a:ext cx="9951022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78221" y="5355102"/>
            <a:ext cx="528634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6184" y="274320"/>
            <a:ext cx="9948383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47186" y="6407944"/>
            <a:ext cx="2553986" cy="365760"/>
          </a:xfrm>
        </p:spPr>
        <p:txBody>
          <a:bodyPr/>
          <a:lstStyle>
            <a:extLst/>
          </a:lstStyle>
          <a:p>
            <a:fld id="{7D16F43E-567C-4C22-A577-5C03EB8C3462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7878" y="5443402"/>
            <a:ext cx="9526773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046" y="189968"/>
            <a:ext cx="11553746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9BD41D-4064-4725-9424-590A628B93C6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25649" y="6407945"/>
            <a:ext cx="31264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6" y="4865122"/>
            <a:ext cx="10740605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4050" y="5944936"/>
            <a:ext cx="6571202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6021" y="5939011"/>
            <a:ext cx="490842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36" y="5791253"/>
            <a:ext cx="4525196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285" y="5787739"/>
            <a:ext cx="4529445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23570" y="4988440"/>
            <a:ext cx="24323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275630" y="4988440"/>
            <a:ext cx="24323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4050" y="5944936"/>
            <a:ext cx="6571202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6021" y="5939011"/>
            <a:ext cx="490842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36" y="5791253"/>
            <a:ext cx="4525196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285" y="5787739"/>
            <a:ext cx="4529445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8092" y="1481329"/>
            <a:ext cx="10945654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47186" y="6407944"/>
            <a:ext cx="2553986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7C874F-E464-4270-B655-299256F3D5BD}" type="datetime1">
              <a:rPr lang="en-US" smtClean="0"/>
              <a:t>22-Nov-19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25649" y="6407945"/>
            <a:ext cx="31264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01172" y="6407945"/>
            <a:ext cx="486474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5086-FC9A-4CFD-B1A7-A9053D77B13C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18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55" y="381000"/>
            <a:ext cx="11904685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 </a:t>
            </a:r>
            <a:endParaRPr lang="en-US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lowchart: Terminator 4"/>
          <p:cNvSpPr/>
          <p:nvPr/>
        </p:nvSpPr>
        <p:spPr>
          <a:xfrm>
            <a:off x="3337719" y="79920"/>
            <a:ext cx="5715000" cy="682080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অভ্যন্তরীন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বাজার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2" y="838200"/>
            <a:ext cx="11738291" cy="510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2" y="838201"/>
            <a:ext cx="12042337" cy="5236190"/>
          </a:xfrm>
          <a:prstGeom prst="rect">
            <a:avLst/>
          </a:prstGeom>
        </p:spPr>
      </p:pic>
      <p:graphicFrame>
        <p:nvGraphicFramePr>
          <p:cNvPr id="8" name="Object 7">
            <a:hlinkClick r:id="" action="ppaction://ole?verb=0"/>
            <a:hlinkHover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982467"/>
              </p:ext>
            </p:extLst>
          </p:nvPr>
        </p:nvGraphicFramePr>
        <p:xfrm>
          <a:off x="2270919" y="610808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Packager Shell Object" showAsIcon="1" r:id="rId6" imgW="914400" imgH="771480" progId="Package">
                  <p:embed/>
                </p:oleObj>
              </mc:Choice>
              <mc:Fallback>
                <p:oleObj name="Packager Shell Object" showAsIcon="1" r:id="rId6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70919" y="610808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122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76201"/>
            <a:ext cx="119591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অভ্যন্তরীন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বাজার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৭ম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ঘনবসতির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লোক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১৬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১৫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বছরের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বয়সের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লোকদেরকে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কর্মক্ষম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স্বীকার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১৫+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বয়সের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সুস্থ্য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এবং কাজ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আমরা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কর্মক্ষম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নেব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এধরনের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শ্রমশক্তির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৬.৩৫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force Survey-2015)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২.০০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পুরুষ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৪.৩৫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পেশায়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কাজ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তথা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৬.০৮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কর্মে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নিয়োজিত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বাকী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৬.৩৫-৬. ০৮=০.২৭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বেকার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বেকারের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মজুরীর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খুবই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30" y="3225687"/>
            <a:ext cx="5127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নিয়োগের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হার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= 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কর্মে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নিয়োজিত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)*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১০০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30" y="4114800"/>
            <a:ext cx="44413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বেকারের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হার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= 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বেকারের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)*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১০০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821490"/>
              </p:ext>
            </p:extLst>
          </p:nvPr>
        </p:nvGraphicFramePr>
        <p:xfrm>
          <a:off x="8290719" y="2626741"/>
          <a:ext cx="3810000" cy="4231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990600"/>
              </a:tblGrid>
              <a:tr h="37322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খাত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শতাংশ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322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কৃষি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বনজ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মৎস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৪০.৬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2033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খনিজ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খনন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০.২০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322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ম্যানুফ্যাকচারিং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১৪.৪৩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4335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বিদ্যু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ৎ, </a:t>
                      </a:r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গ্যাস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পানি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০.২০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27492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নির্মাণ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৫.৫৮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29016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বাণিজ্য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হোটেল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রেস্টুরেন্ট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১৪.৩৪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83317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পরিবহন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,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সংরক্ষন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যোগাযোগ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১০.৫০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29561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অর্থ,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ব্যবসা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সেবাসমূহ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১.৯৭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10857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পন্য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ব্যক্তিগত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সেবাসমূহ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৬.০৮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26097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স্বাস্থ্য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শিক্ষা</a:t>
                      </a:r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জনপ্রশাসন</a:t>
                      </a:r>
                      <a:r>
                        <a:rPr lang="en-US" sz="160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sz="1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প্রতিরক্ষা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৬.০৮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322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NikoshBAN" pitchFamily="2" charset="0"/>
                          <a:cs typeface="NikoshBAN" pitchFamily="2" charset="0"/>
                        </a:rPr>
                        <a:t>মোট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NikoshBAN" pitchFamily="2" charset="0"/>
                          <a:cs typeface="NikoshBAN" pitchFamily="2" charset="0"/>
                        </a:rPr>
                        <a:t>১০০.০০</a:t>
                      </a:r>
                      <a:endParaRPr lang="en-US" sz="1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9330" y="5105301"/>
            <a:ext cx="8327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সারণি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ভিত্তিক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খাতওয়ারি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শ্রমিকের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(১৫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বয়সের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 smtClean="0">
                <a:latin typeface="NikoshBAN" pitchFamily="2" charset="0"/>
                <a:cs typeface="NikoshBAN" pitchFamily="2" charset="0"/>
              </a:rPr>
              <a:t>উর্ধ্বে</a:t>
            </a:r>
            <a:r>
              <a:rPr lang="en-US" sz="3000" b="1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9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9E42-48C4-4E17-9DF0-DBA811A4048C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4204" y="3048000"/>
            <a:ext cx="11959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: ২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বেকার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স্বেচ্ছাকৃত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অনিচ্ছাকৃত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বেকার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743" y="1676401"/>
            <a:ext cx="11452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১: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শ্রমবাজার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প্রধানত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কত প্রকার।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Ribbon 6"/>
          <p:cNvSpPr/>
          <p:nvPr/>
        </p:nvSpPr>
        <p:spPr>
          <a:xfrm>
            <a:off x="3337719" y="228600"/>
            <a:ext cx="5334000" cy="990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জোড়ার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55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830819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9" y="990600"/>
            <a:ext cx="10337562" cy="586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84831"/>
            <a:ext cx="10920864" cy="59731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84831"/>
            <a:ext cx="12161836" cy="5973169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127919" y="79920"/>
            <a:ext cx="9792946" cy="910680"/>
          </a:xfrm>
          <a:prstGeom prst="flowChartTerminator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বাজার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3648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1349" y="76200"/>
            <a:ext cx="119591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বাজার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শ্রমিকের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বিশ্বব্যাপী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সাড়া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বিশ্বে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কাজ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এর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মধ্যপ্রাচ্য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কাজ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মধ্যপ্রাচ্যের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সৌদি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আরব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রপ্তানির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বেকারত্ব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দারিদ্রতার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জীবনযাত্রার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মানোন্নয়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ধনী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দারিদ্রের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বৈষম্য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জমির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দাম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বেড়েছে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বৈদেশিক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মুদ্রার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রিজার্ভ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অভাবনীয়ভাবে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বেড়েছে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অর্থনৈতিক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উন্নয়ন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ত্বরান্বিত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এক্ষেত্রে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বাজারে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দক্ষ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ঘাটতি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শ্রমিক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বিদেশে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মানবেতর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যাপন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নিম্নে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বিগত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কয়েক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বছরের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তুলে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295767"/>
              </p:ext>
            </p:extLst>
          </p:nvPr>
        </p:nvGraphicFramePr>
        <p:xfrm>
          <a:off x="101349" y="3352800"/>
          <a:ext cx="11857790" cy="2054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370"/>
                <a:gridCol w="1524000"/>
                <a:gridCol w="1066800"/>
                <a:gridCol w="1066800"/>
                <a:gridCol w="1320925"/>
                <a:gridCol w="965075"/>
                <a:gridCol w="1517966"/>
                <a:gridCol w="1301434"/>
                <a:gridCol w="1066800"/>
                <a:gridCol w="107762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সাল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সৌদি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আরব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কুয়েত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ইউএই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বাহরাইন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ওমান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মালয়েশিয়া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সিংগাপুর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অন্যান্য</a:t>
                      </a:r>
                      <a:endParaRPr lang="en-US" sz="2800" dirty="0"/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মোট</a:t>
                      </a:r>
                      <a:endParaRPr lang="en-US" sz="2800" dirty="0"/>
                    </a:p>
                  </a:txBody>
                  <a:tcPr marL="121618" marR="121618"/>
                </a:tc>
              </a:tr>
              <a:tr h="5303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২০১৫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৫৮২৭০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১৭৪৭২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২৫২৭১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২০৭২০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১২৯৮৫৯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৩০৪৮৩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৫৫৫২৩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২১৮৩০৩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৫৫৫৮৮১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</a:tr>
              <a:tr h="46023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২০১৬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১৪৩৯১৩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৩৯১৮৮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৮১৩১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৭২১৬৭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১৮৮২৪৭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৪০১২৬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৫৪৭৩০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২১১২২৯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৭৫৭৭৩১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</a:tr>
              <a:tr h="53036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২০১৭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৫৫১৩০৮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৪৯৬০৪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৪১৩৫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১৯৩১৮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৮৯০৭৪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৯৯৭৮০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৪০৪০১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১৫৪৮৯৮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BAN" pitchFamily="2" charset="0"/>
                          <a:cs typeface="NikoshBAN" pitchFamily="2" charset="0"/>
                        </a:rPr>
                        <a:t>১০০৮৫১৮</a:t>
                      </a:r>
                      <a:endParaRPr lang="en-US" sz="2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121618" marR="121618"/>
                </a:tc>
              </a:tr>
            </a:tbl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1" y="6248400"/>
            <a:ext cx="5090318" cy="3810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as-IN" sz="2400" dirty="0">
                <a:latin typeface="NikoshBAN" pitchFamily="2" charset="0"/>
                <a:cs typeface="NikoshBAN" pitchFamily="2" charset="0"/>
              </a:rPr>
              <a:t>সূত্র: বাংলাদেশ অর্থনৈতিক 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সমীক্ষ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া-</a:t>
            </a:r>
            <a:r>
              <a:rPr lang="as-IN" sz="2400" dirty="0" smtClean="0">
                <a:latin typeface="NikoshBAN" pitchFamily="2" charset="0"/>
                <a:cs typeface="NikoshBAN" pitchFamily="2" charset="0"/>
              </a:rPr>
              <a:t>২০১৮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,পৃষ্ঠা-৩৪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5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Chart 4" title="সূত্র: বাংলাদেশ অর্থনৈতিক সমীক্ষ২০১৮"/>
          <p:cNvGraphicFramePr/>
          <p:nvPr>
            <p:extLst>
              <p:ext uri="{D42A27DB-BD31-4B8C-83A1-F6EECF244321}">
                <p14:modId xmlns:p14="http://schemas.microsoft.com/office/powerpoint/2010/main" val="704185768"/>
              </p:ext>
            </p:extLst>
          </p:nvPr>
        </p:nvGraphicFramePr>
        <p:xfrm>
          <a:off x="0" y="0"/>
          <a:ext cx="11959141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04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B9E42-48C4-4E17-9DF0-DBA811A4048C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6743" y="3905071"/>
            <a:ext cx="11452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: ২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শ্রমিকদের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দক্ষতা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বৃদ্ধির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সুপারিশ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500" dirty="0" smtClean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2" name="Explosion 1 11"/>
          <p:cNvSpPr/>
          <p:nvPr/>
        </p:nvSpPr>
        <p:spPr>
          <a:xfrm>
            <a:off x="0" y="1"/>
            <a:ext cx="11959141" cy="2044986"/>
          </a:xfrm>
          <a:prstGeom prst="irregularSeal1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698" y="2152471"/>
            <a:ext cx="11756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১: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বাংলাদশের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শ্রমিকদের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দক্ষতা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কারণসমূহ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760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47CD1-67E6-49B2-A536-C8EB0C74CADA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23119" y="838200"/>
            <a:ext cx="4552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Cloud 10"/>
          <p:cNvSpPr/>
          <p:nvPr/>
        </p:nvSpPr>
        <p:spPr>
          <a:xfrm>
            <a:off x="5426727" y="-53476"/>
            <a:ext cx="2366448" cy="1214841"/>
          </a:xfrm>
          <a:prstGeom prst="cloud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bn-IN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521" y="2361603"/>
            <a:ext cx="9182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বিবিএস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জরিপে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কত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বয়স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কর্মক্ষম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শ্রমিক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7550" y="2822782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১৪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7549" y="3283961"/>
            <a:ext cx="3091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গ. </a:t>
            </a:r>
            <a:r>
              <a:rPr lang="en-US" sz="3200" dirty="0"/>
              <a:t> </a:t>
            </a:r>
            <a:r>
              <a:rPr lang="en-US" sz="3200" dirty="0" smtClean="0"/>
              <a:t>১৫ </a:t>
            </a:r>
            <a:r>
              <a:rPr lang="en-US" sz="3200" dirty="0" err="1" smtClean="0"/>
              <a:t>বছরের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উর্ধ্বে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356225" y="3346002"/>
            <a:ext cx="2436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ঘ. </a:t>
            </a:r>
            <a:r>
              <a:rPr lang="en-US" sz="3200" dirty="0" smtClean="0"/>
              <a:t>১৫ </a:t>
            </a:r>
            <a:r>
              <a:rPr lang="en-US" sz="3200" dirty="0" err="1"/>
              <a:t>বছর</a:t>
            </a:r>
            <a:r>
              <a:rPr lang="en-US" sz="3200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26127" y="2826176"/>
            <a:ext cx="3137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খ. </a:t>
            </a:r>
            <a:r>
              <a:rPr lang="en-US" sz="3200" dirty="0" smtClean="0"/>
              <a:t>১৩ </a:t>
            </a:r>
            <a:r>
              <a:rPr lang="en-US" sz="3200" dirty="0" err="1"/>
              <a:t>বছর</a:t>
            </a:r>
            <a:r>
              <a:rPr lang="en-US" sz="3200" dirty="0"/>
              <a:t> </a:t>
            </a:r>
            <a:endParaRPr lang="bn-IN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81949" y="3939577"/>
            <a:ext cx="8265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অভ্যন্তরীণ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শ্রম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বাজারে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শ্রমিক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নিয়োজিত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32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5596" y="4615197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5595" y="5076376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নির্মাণ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14173" y="5083164"/>
            <a:ext cx="2714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14173" y="4618591"/>
            <a:ext cx="2679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68342" y="2716535"/>
            <a:ext cx="3446577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85919" y="3677967"/>
            <a:ext cx="3429000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6919" y="1592759"/>
            <a:ext cx="4876800" cy="707886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en-US" sz="40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ক্লিক কর।</a:t>
            </a:r>
            <a:endParaRPr lang="en-US" sz="40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66119" y="4615197"/>
            <a:ext cx="3810000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18519" y="2872777"/>
            <a:ext cx="3810000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73633" y="3165650"/>
            <a:ext cx="3441286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85919" y="4262742"/>
            <a:ext cx="3429000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80947" y="6106180"/>
            <a:ext cx="3423572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59131" y="6092318"/>
            <a:ext cx="3403188" cy="584775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32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32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84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05C66-5717-43F9-8E6B-784A613944E3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046" y="1981200"/>
            <a:ext cx="112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শ্রমের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দক্ষতার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নির্ধারকসমুহ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লিখে আনবে।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304046" y="228600"/>
            <a:ext cx="11249700" cy="144780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u="sng" dirty="0"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29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duotone>
              <a:schemeClr val="bg2">
                <a:shade val="60000"/>
                <a:satMod val="110000"/>
              </a:schemeClr>
              <a:schemeClr val="bg2">
                <a:tint val="9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61C9-6883-4A3B-89CE-00C42ED46267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1838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30743" y="2401937"/>
            <a:ext cx="877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39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5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917" y="152400"/>
            <a:ext cx="3200400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19" y="3124200"/>
            <a:ext cx="5486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সুমন</a:t>
            </a:r>
            <a:endParaRPr lang="bn-IN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০১৭১৯৩৩০৬৮৮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5BF1-44D0-4E11-9FAC-4F48F3C8F4AD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56719" y="6400800"/>
            <a:ext cx="7062217" cy="365125"/>
          </a:xfrm>
        </p:spPr>
        <p:txBody>
          <a:bodyPr/>
          <a:lstStyle/>
          <a:p>
            <a:pPr algn="ctr"/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2650524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625"/>
                    </a14:imgEffect>
                    <a14:imgEffect>
                      <a14:saturation sat="27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719" y="110319"/>
            <a:ext cx="3505200" cy="3394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928518" y="3332328"/>
            <a:ext cx="62333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একাদশ-দ্বাদশ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৪০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fld id="{3B8C2F1B-826A-4508-9AA5-F8BA00764FE8}" type="datetime8">
              <a:rPr lang="en-US" sz="3600" smtClean="0">
                <a:latin typeface="Times New Roman" pitchFamily="18" charset="0"/>
                <a:cs typeface="Times New Roman" pitchFamily="18" charset="0"/>
              </a:rPr>
              <a:t>22-Nov-19 10:27 PM</a:t>
            </a:fld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E8D0-5A61-4C4B-85BE-DD7EA1DF8615}" type="datetime1">
              <a:rPr lang="en-US" smtClean="0"/>
              <a:t>22-Nov-19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350" y="6088560"/>
            <a:ext cx="12060489" cy="769441"/>
          </a:xfrm>
          <a:prstGeom prst="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ছবিগুলোতে আমরা কি দেখতে পাচ্ছি?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3" y="304801"/>
            <a:ext cx="11452396" cy="57837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0" y="239873"/>
            <a:ext cx="11959139" cy="58486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0" y="-1"/>
            <a:ext cx="11959139" cy="6088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02807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397A9-E786-42B3-9658-C14CE2766399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Up Ribbon 6"/>
          <p:cNvSpPr/>
          <p:nvPr/>
        </p:nvSpPr>
        <p:spPr>
          <a:xfrm>
            <a:off x="1517205" y="76200"/>
            <a:ext cx="9324076" cy="1066800"/>
          </a:xfrm>
          <a:prstGeom prst="ribbon2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519" y="1189630"/>
            <a:ext cx="8763000" cy="5638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52119" y="2286000"/>
            <a:ext cx="3657600" cy="10156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u="sng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6000" u="sng" dirty="0" smtClean="0">
                <a:latin typeface="NikoshBAN" pitchFamily="2" charset="0"/>
                <a:cs typeface="NikoshBAN" pitchFamily="2" charset="0"/>
              </a:rPr>
              <a:t> বাজার।</a:t>
            </a:r>
            <a:endParaRPr lang="en-US" sz="60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458D-9A25-474E-B3EE-0969D565A3D2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10789" y="3406914"/>
            <a:ext cx="1114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অভ্যন্তরীন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789" y="4092714"/>
            <a:ext cx="10756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6919" y="2057400"/>
            <a:ext cx="9526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3718719" y="228600"/>
            <a:ext cx="4724400" cy="1143000"/>
          </a:xfrm>
          <a:prstGeom prst="flowChartTerminator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u="sng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919" y="2743200"/>
            <a:ext cx="9526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919" y="2057400"/>
            <a:ext cx="9526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6919" y="2743200"/>
            <a:ext cx="9526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9967" y="3406914"/>
            <a:ext cx="1114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অভ্যন্তরীন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119" y="4092714"/>
            <a:ext cx="10756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শক্তির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31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9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pPr/>
              <a:t>22-Nov-19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>
                <a:latin typeface="NikoshBAN" pitchFamily="2" charset="0"/>
                <a:cs typeface="NikoshBAN" pitchFamily="2" charset="0"/>
              </a:rPr>
              <a:t>মো: আবুদাউদ, টাপুরচর স্কুল এন্ড কলেজ,রেৌমারী, কুড়িগ্রাম</a:t>
            </a:r>
            <a:r>
              <a:rPr lang="as-IN" smtClean="0"/>
              <a:t>।01719330688  </a:t>
            </a:r>
            <a:r>
              <a:rPr lang="en-US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61919" cy="624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918" y="0"/>
            <a:ext cx="5699919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C13B-B5BB-458E-B37C-F3A3A511013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1348" y="304800"/>
            <a:ext cx="119591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200" b="1" u="sng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200" b="1" u="sng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বাজারের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হাতিয়ার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যোগান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কোন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বা কোন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ক্রয়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বিক্রয়ে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নিয়োজিত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ক্রেতা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বিক্রেতার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দরকষাকষি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নির্ধারণ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ক্রয়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বিক্রয়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এ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অর্থে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শ্রমিক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মালিকগণ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কষাকষি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মজুরি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নির্ধারণ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নিয়োগ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18317" y="4888469"/>
            <a:ext cx="1409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661319" y="2438400"/>
            <a:ext cx="7969316" cy="3962400"/>
            <a:chOff x="1997803" y="2362200"/>
            <a:chExt cx="7969316" cy="3962400"/>
          </a:xfrm>
        </p:grpSpPr>
        <p:grpSp>
          <p:nvGrpSpPr>
            <p:cNvPr id="12" name="Group 11"/>
            <p:cNvGrpSpPr/>
            <p:nvPr/>
          </p:nvGrpSpPr>
          <p:grpSpPr>
            <a:xfrm>
              <a:off x="3851249" y="2362200"/>
              <a:ext cx="5472827" cy="3200400"/>
              <a:chOff x="2895600" y="2362200"/>
              <a:chExt cx="4114800" cy="3200400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2895600" y="5562600"/>
                <a:ext cx="41148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V="1">
                <a:off x="2895600" y="2362200"/>
                <a:ext cx="0" cy="32004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/>
            <p:cNvSpPr txBox="1"/>
            <p:nvPr/>
          </p:nvSpPr>
          <p:spPr>
            <a:xfrm>
              <a:off x="1997803" y="2433936"/>
              <a:ext cx="13399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মজুরি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)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74176" y="5924490"/>
              <a:ext cx="28377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শ্রমের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চাহিদা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000" b="1" dirty="0" err="1" smtClean="0">
                  <a:latin typeface="NikoshBAN" pitchFamily="2" charset="0"/>
                  <a:cs typeface="NikoshBAN" pitchFamily="2" charset="0"/>
                </a:rPr>
                <a:t>যোগান</a:t>
              </a:r>
              <a:r>
                <a:rPr lang="en-US" sz="20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256644" y="2514600"/>
              <a:ext cx="3648551" cy="27432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256643" y="2819400"/>
              <a:ext cx="3851249" cy="2209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3851249" y="3924300"/>
              <a:ext cx="2331019" cy="381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182268" y="3924300"/>
              <a:ext cx="0" cy="16383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8209241" y="2819401"/>
              <a:ext cx="1114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3851249" y="3276600"/>
              <a:ext cx="3488965" cy="381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3851251" y="4724401"/>
              <a:ext cx="3344504" cy="8572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6578586" y="3731567"/>
              <a:ext cx="5574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270130" y="2773234"/>
              <a:ext cx="506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993057" y="2743201"/>
              <a:ext cx="506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357992" y="4267201"/>
              <a:ext cx="506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993057" y="4191001"/>
              <a:ext cx="506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766659" y="5562601"/>
              <a:ext cx="1200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শ্রমিক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L)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499519" y="2971801"/>
              <a:ext cx="10436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=W2/Po</a:t>
              </a:r>
            </a:p>
            <a:p>
              <a:endParaRPr 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434380" y="3657601"/>
              <a:ext cx="1131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0=</a:t>
              </a:r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W2/Po</a:t>
              </a:r>
            </a:p>
            <a:p>
              <a:endParaRPr 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440414" y="4512618"/>
              <a:ext cx="12021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1= 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W1/Po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75027" y="5653543"/>
              <a:ext cx="5067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928896" y="5635823"/>
              <a:ext cx="9283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Times New Roman" pitchFamily="18" charset="0"/>
                  <a:cs typeface="Times New Roman" pitchFamily="18" charset="0"/>
                </a:rPr>
                <a:t>Lo</a:t>
              </a:r>
              <a:endParaRPr 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val 8">
            <a:hlinkClick r:id="rId2" action="ppaction://hlinksldjump"/>
          </p:cNvPr>
          <p:cNvSpPr/>
          <p:nvPr/>
        </p:nvSpPr>
        <p:spPr>
          <a:xfrm>
            <a:off x="10729119" y="5424101"/>
            <a:ext cx="762000" cy="519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Next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5005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B18F-B125-4896-8055-3729424F15C0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405396" y="1905001"/>
            <a:ext cx="498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3445854" y="0"/>
            <a:ext cx="5067433" cy="1032048"/>
          </a:xfrm>
          <a:prstGeom prst="flowChartTerminator">
            <a:avLst/>
          </a:prstGeom>
          <a:gradFill>
            <a:gsLst>
              <a:gs pos="17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কাজ: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22727" y="762000"/>
            <a:ext cx="1925624" cy="40011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৪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FFD0C13B-B5BB-458E-B37C-F3A3A5110131}" type="datetime1">
              <a:rPr lang="en-US" smtClean="0"/>
              <a:pPr/>
              <a:t>22-Nov-19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as-IN" dirty="0" smtClean="0">
                <a:latin typeface="NikoshBAN" pitchFamily="2" charset="0"/>
                <a:cs typeface="NikoshBAN" pitchFamily="2" charset="0"/>
              </a:rPr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975519" y="1143000"/>
            <a:ext cx="10661099" cy="5054969"/>
            <a:chOff x="137320" y="304800"/>
            <a:chExt cx="11201399" cy="5474072"/>
          </a:xfrm>
        </p:grpSpPr>
        <p:sp>
          <p:nvSpPr>
            <p:cNvPr id="5" name="Rounded Rectangle 4"/>
            <p:cNvSpPr/>
            <p:nvPr/>
          </p:nvSpPr>
          <p:spPr>
            <a:xfrm>
              <a:off x="4633119" y="304800"/>
              <a:ext cx="2667000" cy="53340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</a:t>
              </a:r>
              <a:r>
                <a: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বাজার</a:t>
              </a:r>
              <a:endPara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7223919" y="1905000"/>
              <a:ext cx="4114800" cy="61642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২।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আন্তর্জাতিক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শ্রমবাজার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46243" y="3886200"/>
              <a:ext cx="3529676" cy="762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১.২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শহরে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শ্রমের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বাজার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94519" y="2860343"/>
              <a:ext cx="3581400" cy="762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১.১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কৃষি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শ্রমের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বাজার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70719" y="1835624"/>
              <a:ext cx="4114800" cy="67897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1।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অভ্যন্তরীণ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শ্রমবাজার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46243" y="4760754"/>
              <a:ext cx="4291676" cy="101811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১.৩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শিক্ষিত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লোকের</a:t>
              </a:r>
              <a:r>
                <a: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শ্রমবাজার</a:t>
              </a:r>
              <a:endPara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Minus 10"/>
            <p:cNvSpPr/>
            <p:nvPr/>
          </p:nvSpPr>
          <p:spPr>
            <a:xfrm>
              <a:off x="1432719" y="1021164"/>
              <a:ext cx="9067799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Minus 11"/>
            <p:cNvSpPr/>
            <p:nvPr/>
          </p:nvSpPr>
          <p:spPr>
            <a:xfrm rot="18296589">
              <a:off x="23757" y="2660819"/>
              <a:ext cx="1095719" cy="40576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Minus 12"/>
            <p:cNvSpPr/>
            <p:nvPr/>
          </p:nvSpPr>
          <p:spPr>
            <a:xfrm rot="16200000">
              <a:off x="-1167198" y="4123918"/>
              <a:ext cx="2959471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Minus 13"/>
            <p:cNvSpPr/>
            <p:nvPr/>
          </p:nvSpPr>
          <p:spPr>
            <a:xfrm>
              <a:off x="312538" y="3066125"/>
              <a:ext cx="372488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Minus 14"/>
            <p:cNvSpPr/>
            <p:nvPr/>
          </p:nvSpPr>
          <p:spPr>
            <a:xfrm>
              <a:off x="298231" y="4069164"/>
              <a:ext cx="372488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Minus 15"/>
            <p:cNvSpPr/>
            <p:nvPr/>
          </p:nvSpPr>
          <p:spPr>
            <a:xfrm>
              <a:off x="289719" y="5181600"/>
              <a:ext cx="372488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Minus 16"/>
            <p:cNvSpPr/>
            <p:nvPr/>
          </p:nvSpPr>
          <p:spPr>
            <a:xfrm rot="16200000">
              <a:off x="2224346" y="1355590"/>
              <a:ext cx="900782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Minus 17"/>
            <p:cNvSpPr/>
            <p:nvPr/>
          </p:nvSpPr>
          <p:spPr>
            <a:xfrm rot="16200000">
              <a:off x="8808110" y="1418174"/>
              <a:ext cx="900782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Minus 18"/>
            <p:cNvSpPr/>
            <p:nvPr/>
          </p:nvSpPr>
          <p:spPr>
            <a:xfrm rot="5400000">
              <a:off x="5719457" y="849226"/>
              <a:ext cx="372488" cy="350436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261519" y="76200"/>
            <a:ext cx="4572000" cy="769441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শ্রমবাজারের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50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1901</TotalTime>
  <Words>990</Words>
  <Application>Microsoft Office PowerPoint</Application>
  <PresentationFormat>Custom</PresentationFormat>
  <Paragraphs>224</Paragraphs>
  <Slides>19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Concourse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Abudaud</dc:creator>
  <cp:lastModifiedBy>Abudaud</cp:lastModifiedBy>
  <cp:revision>788</cp:revision>
  <dcterms:created xsi:type="dcterms:W3CDTF">2006-08-16T00:00:00Z</dcterms:created>
  <dcterms:modified xsi:type="dcterms:W3CDTF">2019-11-22T16:28:59Z</dcterms:modified>
</cp:coreProperties>
</file>