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1" y="177800"/>
            <a:ext cx="9577389" cy="1320800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13" y="1498600"/>
            <a:ext cx="9577388" cy="48720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3264612">
            <a:off x="251460" y="5251084"/>
            <a:ext cx="1645920" cy="11854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90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3.33333E-6 C -8.33333E-7 -0.01041 -0.00495 -0.0287 -0.00052 -0.03912 C 0.00195 -0.04537 0.0082 -0.04676 0.01276 -0.05069 C 0.02774 -0.06458 0.0194 -0.05972 0.02943 -0.06458 C 0.03503 -0.07245 0.03815 -0.07569 0.04609 -0.07801 C 0.06185 -0.09305 0.06927 -0.08426 0.09414 -0.08264 C 0.11966 -0.08495 0.12227 -0.07662 0.13255 -0.09884 C 0.13659 -0.11689 0.13099 -0.09398 0.1375 -0.1125 C 0.13984 -0.11898 0.13997 -0.12685 0.14258 -0.13333 C 0.14987 -0.15393 0.14258 -0.12685 0.1474 -0.14722 C 0.14883 -0.15879 0.14948 -0.16713 0.15417 -0.17685 C 0.15899 -0.19791 0.15899 -0.19676 0.17253 -0.19953 C 0.18112 -0.20555 0.18555 -0.20694 0.1957 -0.20879 C 0.20677 -0.21435 0.21888 -0.20902 0.23047 -0.20671 C 0.24284 -0.20092 0.25234 -0.19143 0.2655 -0.18819 C 0.27318 -0.18125 0.28177 -0.17639 0.2905 -0.17222 C 0.29388 -0.1706 0.30039 -0.16759 0.30039 -0.16736 C 0.31367 -0.16852 0.32708 -0.16689 0.34024 -0.1699 C 0.34805 -0.17176 0.35859 -0.18889 0.36537 -0.19514 C 0.36849 -0.20787 0.37357 -0.21921 0.37695 -0.23194 C 0.37813 -0.26713 0.3793 -0.30069 0.39024 -0.33287 C 0.39102 -0.33842 0.39427 -0.35324 0.39675 -0.3581 C 0.39961 -0.3625 0.40417 -0.36481 0.4069 -0.36944 C 0.41263 -0.37916 0.41354 -0.38912 0.42188 -0.39699 C 0.42656 -0.41504 0.44076 -0.41458 0.45169 -0.4199 C 0.46224 -0.41481 0.46953 -0.40532 0.47852 -0.39699 C 0.48164 -0.39027 0.48646 -0.38426 0.48841 -0.37639 C 0.48893 -0.37407 0.48919 -0.37152 0.49037 -0.36944 C 0.49375 -0.36203 0.49909 -0.35555 0.50339 -0.34884 C 0.50807 -0.3412 0.51042 -0.33379 0.51667 -0.32824 C 0.51771 -0.32523 0.5181 -0.32129 0.51992 -0.31898 C 0.52279 -0.31597 0.53008 -0.31435 0.53008 -0.31412 C 0.53281 -0.31527 0.53581 -0.31458 0.53815 -0.31666 C 0.54219 -0.3199 0.54649 -0.34444 0.54779 -0.35092 C 0.55052 -0.3743 0.55508 -0.39676 0.55794 -0.4199 C 0.56107 -0.44051 0.55794 -0.42685 0.56276 -0.44745 C 0.56367 -0.44977 0.56458 -0.45439 0.56458 -0.45416 C 0.56641 -0.46852 0.56849 -0.48495 0.57305 -0.49791 C 0.578 -0.51134 0.57578 -0.49814 0.57813 -0.51157 C 0.5793 -0.5162 0.58268 -0.53125 0.58516 -0.53449 C 0.59362 -0.54676 0.60703 -0.55208 0.61823 -0.5574 C 0.63229 -0.55671 0.64675 -0.55833 0.66133 -0.55509 C 0.66524 -0.55416 0.6681 -0.54884 0.67149 -0.54583 C 0.67279 -0.54421 0.67617 -0.5412 0.67617 -0.54097 C 0.68555 -0.52291 0.69766 -0.50787 0.70781 -0.49097 C 0.71172 -0.48472 0.71263 -0.47708 0.71628 -0.47037 C 0.71888 -0.45787 0.7168 -0.46574 0.72448 -0.44977 C 0.73073 -0.43703 0.73555 -0.43819 0.74609 -0.43819 " pathEditMode="relative" rAng="0" ptsTypes="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70" y="-2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BenzeneRi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1300" y="825500"/>
            <a:ext cx="8509000" cy="37465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866900" y="4927600"/>
            <a:ext cx="78486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বেনজিনের স্থূল সংকেত 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CH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এবং আণবিক সংকেত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C</a:t>
            </a:r>
            <a:r>
              <a:rPr lang="en-US" sz="32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6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H</a:t>
            </a:r>
            <a:r>
              <a:rPr lang="en-US" sz="32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6</a:t>
            </a:r>
            <a:r>
              <a:rPr lang="bn-IN" sz="32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3200" b="1" baseline="-2500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16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209800" y="685800"/>
            <a:ext cx="3733800" cy="990600"/>
          </a:xfrm>
          <a:prstGeom prst="round2Diag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একক কাজ   </a:t>
            </a:r>
            <a:endParaRPr lang="en-US" sz="44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00800" y="914400"/>
            <a:ext cx="200086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3 মিনিট </a:t>
            </a:r>
            <a:endParaRPr lang="en-US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549400" y="2400300"/>
            <a:ext cx="8001000" cy="2590800"/>
          </a:xfrm>
          <a:prstGeom prst="round2Diag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bn-IN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bn-IN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স্থূল সংকেত ও আণবিক সংকেত বলতে কী বুঝায়? </a:t>
            </a:r>
            <a:endParaRPr lang="en-US" sz="48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15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9700" y="0"/>
            <a:ext cx="48514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মোল ও আণবিক সংকেতঃ</a:t>
            </a:r>
            <a:r>
              <a:rPr lang="en-US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7690" y="914708"/>
            <a:ext cx="10248900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lvl="0" indent="-4572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আণবিক সংকেত থেকে একটি মৌলের নির্দিষ্ট সংখ্যক পরমাণু অপর মৌলের কতটি পরমাণু </a:t>
            </a:r>
            <a:r>
              <a:rPr lang="bn-BD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 যুক্ত হয় তা জানা যায়। যেমন- 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CO</a:t>
            </a:r>
            <a:r>
              <a:rPr lang="en-US" sz="28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2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অণু কার্বন ও অক্সিজেন মৌলের পরমাণুর সমন্বয়ে গঠিত। কার্বনের একটি পরমাণু অক্সিজেনের দুইটি পরমাণুর সাথে যুক্ত হয়ে 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CO</a:t>
            </a:r>
            <a:r>
              <a:rPr lang="en-US" sz="28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2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অণু  গঠিত হয়। মোলের হিসাবে, এক মোল কার্বন দুই মোল অক্সিজেনের সাথে যুক্ত হয়ে এক মোল 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CO</a:t>
            </a:r>
            <a:r>
              <a:rPr lang="en-US" sz="28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2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অণু  গঠন করে। কোন পদার্থে যুক্ত মৌলের ভর থেকে  মোলসংখ্যা হিসাব করে আণবিক  সংকেত নির্ণয় করা যায়। </a:t>
            </a:r>
            <a:endParaRPr lang="en-US" sz="2800" b="1" baseline="-2500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64092"/>
              </p:ext>
            </p:extLst>
          </p:nvPr>
        </p:nvGraphicFramePr>
        <p:xfrm>
          <a:off x="596900" y="3737631"/>
          <a:ext cx="10248900" cy="29580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7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9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9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248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বিষয়ের</a:t>
                      </a:r>
                      <a:r>
                        <a:rPr lang="bn-IN" sz="24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নাম 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কার্বন</a:t>
                      </a:r>
                      <a:r>
                        <a:rPr lang="bn-IN" sz="24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অক্সিজেন 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আণবিক সংকেত</a:t>
                      </a:r>
                      <a:r>
                        <a:rPr lang="bn-IN" sz="20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248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মৌলের</a:t>
                      </a:r>
                      <a:r>
                        <a:rPr lang="bn-IN" sz="24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পরমাণুর ভর 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bn-IN" sz="24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গ্রাম 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8 </a:t>
                      </a:r>
                      <a:r>
                        <a:rPr lang="bn-IN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গ্রাম 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32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মোল সংখ্যা=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পরমাণুর ভর/ গ্রাম পারমাণবিক ভর  </a:t>
                      </a:r>
                      <a:endParaRPr lang="en-US" sz="2400" dirty="0" smtClean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IN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4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3/12=.25 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8/16=.50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CO</a:t>
                      </a:r>
                      <a:r>
                        <a:rPr lang="en-US" sz="2000" baseline="-250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2000" baseline="-25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248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মোল সংখ্যার</a:t>
                      </a:r>
                      <a:r>
                        <a:rPr lang="bn-IN" sz="24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অনুপাত(পূর্ণ সংখ্যায়) 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99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 descr="meeting-hi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65C36"/>
              </a:clrFrom>
              <a:clrTo>
                <a:srgbClr val="965C36">
                  <a:alpha val="0"/>
                </a:srgbClr>
              </a:clrTo>
            </a:clrChange>
          </a:blip>
          <a:srcRect l="53899" b="57453"/>
          <a:stretch>
            <a:fillRect/>
          </a:stretch>
        </p:blipFill>
        <p:spPr>
          <a:xfrm rot="21184441">
            <a:off x="364020" y="551925"/>
            <a:ext cx="2625491" cy="1977842"/>
          </a:xfrm>
          <a:prstGeom prst="rect">
            <a:avLst/>
          </a:prstGeom>
        </p:spPr>
      </p:pic>
      <p:sp>
        <p:nvSpPr>
          <p:cNvPr id="3" name="Round Diagonal Corner Rectangle 2"/>
          <p:cNvSpPr/>
          <p:nvPr/>
        </p:nvSpPr>
        <p:spPr>
          <a:xfrm>
            <a:off x="3285893" y="762000"/>
            <a:ext cx="3733800" cy="990600"/>
          </a:xfrm>
          <a:prstGeom prst="round2Diag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কাজ   </a:t>
            </a:r>
            <a:endParaRPr lang="en-US" sz="44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59557" y="762000"/>
            <a:ext cx="196720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 </a:t>
            </a:r>
            <a:r>
              <a:rPr lang="bn-BD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 </a:t>
            </a:r>
            <a:endParaRPr lang="en-US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1549400" y="2530759"/>
            <a:ext cx="7848600" cy="2590800"/>
          </a:xfrm>
          <a:prstGeom prst="round2Diag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685800" lvl="0" indent="-685800" algn="ctr">
              <a:spcBef>
                <a:spcPts val="2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মোল এবং আনবিক সংকেতের মধ্যে সম্পর্ক</a:t>
            </a:r>
            <a:r>
              <a:rPr lang="bn-IN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ব্যাখ্যা কর।  </a:t>
            </a:r>
            <a:endParaRPr lang="en-US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83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73860" y="50800"/>
            <a:ext cx="8183880" cy="762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1" i="0" u="none" strike="noStrike" kern="1200" normalizeH="0" baseline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শতকরা সংযুতি থেকে যৌগের স্থূল সংকেত নির্ণয়ঃ  </a:t>
            </a:r>
            <a:endParaRPr kumimoji="0" lang="en-US" sz="4000" b="1" i="0" u="none" strike="noStrike" kern="1200" normalizeH="0" baseline="0" noProof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81000" y="977900"/>
            <a:ext cx="10769600" cy="541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bn-BD" sz="2800" b="1" i="0" u="none" strike="noStrike" kern="1200" normalizeH="0" baseline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কোনো যৌগে কার্বনের সংযুতি </a:t>
            </a:r>
            <a:r>
              <a:rPr kumimoji="0" lang="en-US" sz="2800" b="1" i="0" u="none" strike="noStrike" kern="1200" normalizeH="0" baseline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n-ea"/>
                <a:cs typeface="NikoshBAN" pitchFamily="2" charset="0"/>
              </a:rPr>
              <a:t>92.31% </a:t>
            </a:r>
            <a:r>
              <a:rPr kumimoji="0" lang="bn-BD" sz="2800" b="1" i="0" u="none" strike="noStrike" kern="1200" normalizeH="0" baseline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n-ea"/>
                <a:cs typeface="NikoshBAN" pitchFamily="2" charset="0"/>
              </a:rPr>
              <a:t>এবং হাইড্রোজেনের সংযুতি </a:t>
            </a:r>
            <a:r>
              <a:rPr kumimoji="0" lang="en-US" sz="2800" b="1" i="0" u="none" strike="noStrike" kern="1200" normalizeH="0" baseline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n-ea"/>
                <a:cs typeface="NikoshBAN" pitchFamily="2" charset="0"/>
              </a:rPr>
              <a:t>7.67% </a:t>
            </a:r>
            <a:r>
              <a:rPr kumimoji="0" lang="bn-BD" sz="2800" b="1" i="0" u="none" strike="noStrike" kern="1200" normalizeH="0" baseline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n-ea"/>
                <a:cs typeface="NikoshBAN" pitchFamily="2" charset="0"/>
              </a:rPr>
              <a:t>। </a:t>
            </a:r>
            <a:r>
              <a:rPr kumimoji="0" lang="bn-BD" sz="2800" b="1" i="0" u="none" strike="noStrike" kern="1200" normalizeH="0" baseline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যৌগের স্থূল সংকেত নির্ণয় কর। </a:t>
            </a:r>
            <a:endParaRPr kumimoji="0" lang="bn-IN" sz="2800" b="1" i="0" u="none" strike="noStrike" kern="1200" normalizeH="0" baseline="0" noProof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65176" lvl="0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bn-IN" sz="2800" b="1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সমাধানঃ দেওয়া আছে, </a:t>
            </a:r>
            <a:r>
              <a:rPr lang="bn-BD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কার্বনের সংযুতি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</a:t>
            </a:r>
            <a:r>
              <a:rPr lang="bn-BD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92.31% 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</a:t>
            </a:r>
          </a:p>
          <a:p>
            <a:pPr marL="265176" lvl="0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kumimoji="0" lang="bn-IN" sz="2800" b="1" i="0" u="none" strike="noStrike" kern="1200" normalizeH="0" baseline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NikoshBAN" pitchFamily="2" charset="0"/>
              </a:rPr>
              <a:t>                      এবং</a:t>
            </a:r>
            <a:r>
              <a:rPr kumimoji="0" lang="bn-IN" sz="2800" b="1" i="0" u="none" strike="noStrike" kern="1200" normalizeH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NikoshBAN" pitchFamily="2" charset="0"/>
              </a:rPr>
              <a:t> </a:t>
            </a:r>
            <a:r>
              <a:rPr lang="bn-BD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হাইড্রোজেনের সংযুতি 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= 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7.67% </a:t>
            </a:r>
            <a:endParaRPr lang="bn-IN" sz="28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NikoshBAN" pitchFamily="2" charset="0"/>
            </a:endParaRPr>
          </a:p>
          <a:p>
            <a:pPr marL="265176" lvl="0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kumimoji="0" lang="bn-IN" sz="2800" b="1" i="0" u="none" strike="noStrike" kern="1200" normalizeH="0" baseline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NikoshBAN" pitchFamily="2" charset="0"/>
              </a:rPr>
              <a:t>প্রত্যেক মৌলের</a:t>
            </a:r>
            <a:r>
              <a:rPr kumimoji="0" lang="bn-IN" sz="2800" b="1" i="0" u="none" strike="noStrike" kern="1200" normalizeH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NikoshBAN" pitchFamily="2" charset="0"/>
              </a:rPr>
              <a:t> শতকরা পরিমাণকে উহাদের নিজ নিজ পারমাণবিক ভর দ্বারা ভাগ করে পাই- </a:t>
            </a:r>
            <a:r>
              <a:rPr kumimoji="0" lang="en-US" sz="2800" b="1" i="0" u="none" strike="noStrike" kern="1200" normalizeH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NikoshBAN" pitchFamily="2" charset="0"/>
              </a:rPr>
              <a:t>C=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92.31/12 =7.69</a:t>
            </a:r>
          </a:p>
          <a:p>
            <a:pPr marL="265176" lvl="0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			      H= 7.67/1  = 7.69 </a:t>
            </a:r>
          </a:p>
          <a:p>
            <a:pPr marL="265176" lvl="0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প্রাপ্ত ভাগফল সমূহকে উহাদের মধ্যে ক্ষুদ্রতম সংখ্যা দ্বারা ভাগ করে পাই- </a:t>
            </a:r>
          </a:p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C =7.69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/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7.69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=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1 </a:t>
            </a:r>
          </a:p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H= 7.69/ 7.69=1</a:t>
            </a:r>
            <a:r>
              <a:rPr lang="bn-BD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28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bn-BD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যৌগ</a:t>
            </a:r>
            <a:r>
              <a:rPr lang="bn-IN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টির </a:t>
            </a:r>
            <a:r>
              <a:rPr lang="bn-BD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স্থূল সংকেত</a:t>
            </a:r>
            <a:r>
              <a:rPr lang="bn-IN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 </a:t>
            </a:r>
            <a:r>
              <a:rPr lang="en-US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CH </a:t>
            </a:r>
            <a:r>
              <a:rPr lang="en-US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</a:t>
            </a:r>
            <a:endParaRPr lang="bn-IN" sz="36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NikoshBAN" pitchFamily="2" charset="0"/>
            </a:endParaRPr>
          </a:p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</a:t>
            </a:r>
          </a:p>
          <a:p>
            <a:pPr marL="265176" lvl="0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</a:t>
            </a:r>
          </a:p>
          <a:p>
            <a:pPr marL="265176" lvl="0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kumimoji="0" lang="en-US" sz="28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NikoshBAN" pitchFamily="2" charset="0"/>
              </a:rPr>
              <a:t>			</a:t>
            </a:r>
            <a:r>
              <a:rPr kumimoji="0" lang="en-US" sz="2800" b="1" i="0" u="none" strike="noStrike" kern="120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NikoshBAN" pitchFamily="2" charset="0"/>
              </a:rPr>
              <a:t>      </a:t>
            </a:r>
            <a:endParaRPr kumimoji="0" lang="en-US" sz="2800" b="1" i="0" u="none" strike="noStrike" kern="120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7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 descr="meeting-hi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65C36"/>
              </a:clrFrom>
              <a:clrTo>
                <a:srgbClr val="965C36">
                  <a:alpha val="0"/>
                </a:srgbClr>
              </a:clrTo>
            </a:clrChange>
          </a:blip>
          <a:srcRect l="53899" b="57453"/>
          <a:stretch>
            <a:fillRect/>
          </a:stretch>
        </p:blipFill>
        <p:spPr>
          <a:xfrm rot="21184441">
            <a:off x="465060" y="528245"/>
            <a:ext cx="2825861" cy="1912743"/>
          </a:xfrm>
          <a:prstGeom prst="rect">
            <a:avLst/>
          </a:prstGeom>
        </p:spPr>
      </p:pic>
      <p:sp>
        <p:nvSpPr>
          <p:cNvPr id="3" name="Round Diagonal Corner Rectangle 2"/>
          <p:cNvSpPr/>
          <p:nvPr/>
        </p:nvSpPr>
        <p:spPr>
          <a:xfrm>
            <a:off x="3625850" y="762000"/>
            <a:ext cx="3733800" cy="990600"/>
          </a:xfrm>
          <a:prstGeom prst="round2Diag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কাজ   </a:t>
            </a:r>
            <a:endParaRPr lang="en-US" sz="44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34869" y="762000"/>
            <a:ext cx="198323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৮</a:t>
            </a:r>
            <a:r>
              <a:rPr lang="bn-BD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মিনিট </a:t>
            </a:r>
            <a:endParaRPr lang="en-US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2514600"/>
            <a:ext cx="10071100" cy="2590800"/>
          </a:xfrm>
          <a:prstGeom prst="round2Diag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685800" lvl="0" indent="-685800" algn="ctr">
              <a:spcBef>
                <a:spcPts val="2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bn-BD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যৌগে মৌলের শতকরা সংযুতি নির্ণয় কর</a:t>
            </a:r>
            <a:r>
              <a:rPr lang="en-US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BD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</a:p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en-US" sz="44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O,  H</a:t>
            </a:r>
            <a:r>
              <a:rPr lang="en-US" sz="44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</a:t>
            </a:r>
            <a:r>
              <a:rPr lang="en-US" sz="44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 </a:t>
            </a:r>
            <a:r>
              <a:rPr lang="en-US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Na</a:t>
            </a:r>
            <a:r>
              <a:rPr lang="en-US" sz="44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</a:t>
            </a:r>
            <a:r>
              <a:rPr lang="en-US" sz="44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</a:t>
            </a:r>
            <a:r>
              <a:rPr lang="en-US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en-US" sz="44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NaOH</a:t>
            </a:r>
            <a:r>
              <a:rPr lang="en-US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endParaRPr lang="en-US" sz="44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285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71600" y="0"/>
            <a:ext cx="8183880" cy="762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bn-BD" sz="4000" b="1" i="0" u="none" strike="noStrike" kern="1200" normalizeH="0" baseline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শতকরা সংযুতি থেকে যৌগের স্থূল সংকেত নির্ণয়ঃ  </a:t>
            </a:r>
            <a:endParaRPr kumimoji="0" lang="en-US" sz="4000" b="1" i="0" u="none" strike="noStrike" kern="1200" normalizeH="0" baseline="0" noProof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84200" y="1028700"/>
            <a:ext cx="10579100" cy="541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bn-BD" sz="2800" b="1" i="0" u="none" strike="noStrike" kern="1200" normalizeH="0" baseline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কোনো যৌগে কার্বনের সংযুতি </a:t>
            </a:r>
            <a:r>
              <a:rPr kumimoji="0" lang="en-US" sz="2800" b="1" i="0" u="none" strike="noStrike" kern="1200" normalizeH="0" baseline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n-ea"/>
                <a:cs typeface="NikoshBAN" pitchFamily="2" charset="0"/>
              </a:rPr>
              <a:t>92.31% </a:t>
            </a:r>
            <a:r>
              <a:rPr kumimoji="0" lang="bn-BD" sz="2800" b="1" i="0" u="none" strike="noStrike" kern="1200" normalizeH="0" baseline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n-ea"/>
                <a:cs typeface="NikoshBAN" pitchFamily="2" charset="0"/>
              </a:rPr>
              <a:t>এবং হাইড্রোজেনের সংযুতি </a:t>
            </a:r>
            <a:r>
              <a:rPr kumimoji="0" lang="en-US" sz="2800" b="1" i="0" u="none" strike="noStrike" kern="1200" normalizeH="0" baseline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n-ea"/>
                <a:cs typeface="NikoshBAN" pitchFamily="2" charset="0"/>
              </a:rPr>
              <a:t>7.67% </a:t>
            </a:r>
            <a:r>
              <a:rPr kumimoji="0" lang="bn-BD" sz="2800" b="1" i="0" u="none" strike="noStrike" kern="1200" normalizeH="0" baseline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n-ea"/>
                <a:cs typeface="NikoshBAN" pitchFamily="2" charset="0"/>
              </a:rPr>
              <a:t>। </a:t>
            </a:r>
            <a:r>
              <a:rPr kumimoji="0" lang="bn-BD" sz="2800" b="1" i="0" u="none" strike="noStrike" kern="1200" normalizeH="0" baseline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যৌগের স্থূল সংকেত নির্ণয় কর। </a:t>
            </a:r>
            <a:endParaRPr kumimoji="0" lang="bn-IN" sz="2800" b="1" i="0" u="none" strike="noStrike" kern="1200" normalizeH="0" baseline="0" noProof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65176" lvl="0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bn-IN" sz="2800" b="1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সমাধানঃ দেওয়া আছে, </a:t>
            </a:r>
            <a:r>
              <a:rPr lang="bn-BD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কার্বনের সংযুতি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</a:t>
            </a:r>
            <a:r>
              <a:rPr lang="bn-BD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92.31% 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</a:t>
            </a:r>
          </a:p>
          <a:p>
            <a:pPr marL="265176" lvl="0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kumimoji="0" lang="bn-IN" sz="2800" b="1" i="0" u="none" strike="noStrike" kern="1200" normalizeH="0" baseline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NikoshBAN" pitchFamily="2" charset="0"/>
              </a:rPr>
              <a:t>                      এবং</a:t>
            </a:r>
            <a:r>
              <a:rPr kumimoji="0" lang="bn-IN" sz="2800" b="1" i="0" u="none" strike="noStrike" kern="1200" normalizeH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NikoshBAN" pitchFamily="2" charset="0"/>
              </a:rPr>
              <a:t> </a:t>
            </a:r>
            <a:r>
              <a:rPr lang="bn-BD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হাইড্রোজেনের সংযুতি 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= 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7.67% </a:t>
            </a:r>
            <a:endParaRPr lang="bn-IN" sz="28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NikoshBAN" pitchFamily="2" charset="0"/>
            </a:endParaRPr>
          </a:p>
          <a:p>
            <a:pPr marL="265176" lvl="0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kumimoji="0" lang="bn-IN" sz="2800" b="1" i="0" u="none" strike="noStrike" kern="1200" normalizeH="0" baseline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NikoshBAN" pitchFamily="2" charset="0"/>
              </a:rPr>
              <a:t>প্রত্যেক মৌলের</a:t>
            </a:r>
            <a:r>
              <a:rPr kumimoji="0" lang="bn-IN" sz="2800" b="1" i="0" u="none" strike="noStrike" kern="1200" normalizeH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NikoshBAN" pitchFamily="2" charset="0"/>
              </a:rPr>
              <a:t> শতকরা পরিমাণকে উহাদের নিজ নিজ পারমাণবিক ভর দ্বারা ভাগ করে পাই- </a:t>
            </a:r>
            <a:r>
              <a:rPr kumimoji="0" lang="en-US" sz="2800" b="1" i="0" u="none" strike="noStrike" kern="1200" normalizeH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NikoshBAN" pitchFamily="2" charset="0"/>
              </a:rPr>
              <a:t>C=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92.31/12 =7.69</a:t>
            </a:r>
          </a:p>
          <a:p>
            <a:pPr marL="265176" lvl="0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			      H= 7.67/1  = 7.69 </a:t>
            </a:r>
          </a:p>
          <a:p>
            <a:pPr marL="265176" lvl="0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প্রাপ্ত ভাগফল সমূহকে উহাদের মধ্যে ক্ষুদ্রতম সংখ্যা দ্বারা ভাগ করে পাই- </a:t>
            </a:r>
          </a:p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C =7.69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/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7.69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=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1 </a:t>
            </a:r>
          </a:p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H= 7.69/ 7.69=1</a:t>
            </a:r>
            <a:r>
              <a:rPr lang="bn-BD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28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bn-BD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যৌগ</a:t>
            </a:r>
            <a:r>
              <a:rPr lang="bn-IN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টির </a:t>
            </a:r>
            <a:r>
              <a:rPr lang="bn-BD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স্থূল সংকেত</a:t>
            </a:r>
            <a:r>
              <a:rPr lang="bn-IN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 </a:t>
            </a:r>
            <a:r>
              <a:rPr lang="en-US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CH </a:t>
            </a:r>
            <a:r>
              <a:rPr lang="en-US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</a:t>
            </a:r>
            <a:endParaRPr lang="bn-IN" sz="36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NikoshBAN" pitchFamily="2" charset="0"/>
            </a:endParaRPr>
          </a:p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</a:t>
            </a:r>
          </a:p>
          <a:p>
            <a:pPr marL="265176" lvl="0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</a:t>
            </a:r>
          </a:p>
          <a:p>
            <a:pPr marL="265176" lvl="0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kumimoji="0" lang="en-US" sz="28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NikoshBAN" pitchFamily="2" charset="0"/>
              </a:rPr>
              <a:t>			</a:t>
            </a:r>
            <a:r>
              <a:rPr kumimoji="0" lang="en-US" sz="2800" b="1" i="0" u="none" strike="noStrike" kern="120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NikoshBAN" pitchFamily="2" charset="0"/>
              </a:rPr>
              <a:t>      </a:t>
            </a:r>
            <a:endParaRPr kumimoji="0" lang="en-US" sz="2800" b="1" i="0" u="none" strike="noStrike" kern="120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29179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685800"/>
            <a:ext cx="7772400" cy="762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71500" lvl="0" indent="-5715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bn-BD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স্থূল সংকেত </a:t>
            </a:r>
            <a:r>
              <a:rPr kumimoji="0" lang="bn-BD" sz="3600" b="1" i="0" u="none" strike="noStrike" kern="1200" normalizeH="0" baseline="0" noProof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থেকে যৌগের আণবিক সংকেত নির্ণয়ঃ </a:t>
            </a:r>
            <a:endParaRPr kumimoji="0" lang="en-US" sz="3600" b="1" i="0" u="none" strike="noStrike" kern="1200" normalizeH="0" baseline="0" noProof="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828800"/>
            <a:ext cx="10096500" cy="30623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lvl="0" indent="-457200" algn="just">
              <a:spcBef>
                <a:spcPts val="2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যৌগের আণবিক সংকেত তার স্থূল সংকেতের যে কোনো সরল গুণিতক। কোনো কোনো যৌগের ক্ষেত্রে স্থূল সংকেত এবং আণবিক সংকেত অভিন্ন হয়। যৌগের স্থূল সংকেত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CH</a:t>
            </a: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হলে  আণবিক সংকেত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(CH)</a:t>
            </a:r>
            <a:r>
              <a:rPr lang="en-US" sz="32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r>
              <a:rPr lang="bn-BD" sz="32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</a:p>
          <a:p>
            <a:pPr marL="457200" lvl="0" indent="-457200" algn="just">
              <a:spcBef>
                <a:spcPts val="2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যৌগের আণবিক ভর জানা থাকলে 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n </a:t>
            </a: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এর মান নির্ণয় করে </a:t>
            </a: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আণবিক সংকেত নির্ণয় করা যায়।  </a:t>
            </a: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</a:t>
            </a:r>
            <a:endParaRPr lang="en-US" sz="32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bn-BD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2741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10909300" cy="57169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  <a:defRPr/>
            </a:pPr>
            <a:r>
              <a:rPr lang="bn-BD" sz="40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যৌগ</a:t>
            </a:r>
            <a:r>
              <a:rPr lang="bn-IN" sz="40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টির </a:t>
            </a:r>
            <a:r>
              <a:rPr lang="bn-BD" sz="40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আণবিক</a:t>
            </a:r>
            <a:r>
              <a:rPr lang="bn-IN" sz="40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ভর</a:t>
            </a:r>
            <a:r>
              <a:rPr lang="en-US" sz="40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78 </a:t>
            </a:r>
            <a:r>
              <a:rPr lang="bn-IN" sz="40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হলে </a:t>
            </a:r>
            <a:r>
              <a:rPr lang="bn-BD" sz="40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আণবিক সংকেত</a:t>
            </a:r>
            <a:r>
              <a:rPr lang="en-US" sz="40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 কর। </a:t>
            </a:r>
            <a:endParaRPr lang="en-US" sz="4000" b="1" u="sng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NikoshBAN" pitchFamily="2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bn-BD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যৌগ</a:t>
            </a: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টির </a:t>
            </a:r>
            <a:r>
              <a:rPr lang="bn-BD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স্থূল সংকেত</a:t>
            </a: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 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CH</a:t>
            </a: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ধরি, </a:t>
            </a:r>
            <a:r>
              <a:rPr lang="bn-BD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যৌগ</a:t>
            </a: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টির </a:t>
            </a:r>
            <a:r>
              <a:rPr lang="bn-BD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আণবিক সংকেত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(CH)</a:t>
            </a:r>
            <a:r>
              <a:rPr lang="en-US" sz="4000" b="1" baseline="-250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bn-IN" sz="4000" b="1" baseline="-25000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অতএব, </a:t>
            </a:r>
            <a:r>
              <a:rPr lang="bn-BD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যৌগ</a:t>
            </a: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টির </a:t>
            </a:r>
            <a:r>
              <a:rPr lang="bn-BD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আণবিক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ভর = 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12+1)n =13n </a:t>
            </a:r>
            <a:r>
              <a:rPr lang="en-US" sz="4000" b="1" baseline="-250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</a:t>
            </a: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 আছে, </a:t>
            </a:r>
            <a:r>
              <a:rPr lang="bn-BD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যৌগ</a:t>
            </a: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টির </a:t>
            </a:r>
            <a:r>
              <a:rPr lang="bn-BD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আণবিক</a:t>
            </a: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ভর= 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78</a:t>
            </a:r>
            <a:endParaRPr lang="bn-IN" sz="4000" b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NikoshBAN" pitchFamily="2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প্রশ্নমতে, 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13n</a:t>
            </a: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= 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78</a:t>
            </a:r>
            <a:endParaRPr lang="bn-IN" sz="4000" b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NikoshBAN" pitchFamily="2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		বা, 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n=78/13=6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অতএব, </a:t>
            </a:r>
            <a:r>
              <a:rPr lang="bn-BD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যৌগ</a:t>
            </a: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টির </a:t>
            </a:r>
            <a:r>
              <a:rPr lang="bn-BD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আণবিক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(CH)</a:t>
            </a:r>
            <a:r>
              <a:rPr lang="en-US" sz="4000" b="1" baseline="-250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C</a:t>
            </a:r>
            <a:r>
              <a:rPr lang="en-US" sz="4000" b="1" baseline="-250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en-US" sz="4000" b="1" baseline="-250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r>
              <a:rPr lang="en-US" sz="4000" b="1" baseline="-250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 </a:t>
            </a:r>
            <a:endParaRPr lang="bn-IN" sz="4000" b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NikoshBAN" pitchFamily="2" charset="0"/>
            </a:endParaRPr>
          </a:p>
          <a:p>
            <a:endParaRPr lang="en-US" sz="28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699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1" y="561320"/>
            <a:ext cx="3733800" cy="2105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Diagonal Corner Rectangle 2"/>
          <p:cNvSpPr/>
          <p:nvPr/>
        </p:nvSpPr>
        <p:spPr>
          <a:xfrm>
            <a:off x="4283927" y="685800"/>
            <a:ext cx="3276600" cy="990600"/>
          </a:xfrm>
          <a:prstGeom prst="round2Diag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4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58253" y="685800"/>
            <a:ext cx="210666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১০ মিনিট </a:t>
            </a:r>
            <a:endParaRPr lang="en-US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667000"/>
            <a:ext cx="11239500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কোনো যৌগে কার্বন 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40%,</a:t>
            </a:r>
            <a:r>
              <a:rPr lang="bn-IN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</a:t>
            </a: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হাইড্রোজেন 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6.67%</a:t>
            </a:r>
            <a:r>
              <a:rPr lang="en-US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</a:t>
            </a: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 অবশিষ্ট অংশ অক্সিজেন। যৌগটির স্থূল সংকেত নির্ণয় কর। যৌগটির আণবিক ভর 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180 </a:t>
            </a: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 আণবিক সংকেত নির্ণয় কর। </a:t>
            </a:r>
            <a:endParaRPr lang="bn-IN" sz="4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40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112" y="0"/>
            <a:ext cx="4789488" cy="1507067"/>
          </a:xfrm>
        </p:spPr>
        <p:txBody>
          <a:bodyPr>
            <a:noAutofit/>
          </a:bodyPr>
          <a:lstStyle/>
          <a:p>
            <a:r>
              <a:rPr lang="bn-BD" sz="66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IN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5000" y="1143000"/>
            <a:ext cx="9524999" cy="5499100"/>
          </a:xfrm>
          <a:prstGeom prst="round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sz="72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7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ফজলুল</a:t>
            </a:r>
            <a:r>
              <a:rPr lang="en-US" sz="7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7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bn-BD" sz="4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4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4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endParaRPr lang="bn-BD" sz="44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আলা</a:t>
            </a:r>
            <a:r>
              <a:rPr lang="en-US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উদ্দিন</a:t>
            </a:r>
            <a:r>
              <a:rPr lang="en-US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বিদ্যালয়,</a:t>
            </a:r>
            <a:endParaRPr lang="en-US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মির্জাপুর,পাকুন্দিয়া,কিশোরগঞ্জ</a:t>
            </a:r>
            <a:r>
              <a:rPr lang="en-US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bn-BD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মোবাইল- </a:t>
            </a:r>
            <a:r>
              <a:rPr lang="en-US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NikoshBAN" pitchFamily="2" charset="0"/>
              </a:rPr>
              <a:t>01715261296</a:t>
            </a:r>
            <a:endParaRPr lang="en-US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36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মেইলঃ</a:t>
            </a:r>
            <a:r>
              <a:rPr lang="en-US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haquefazlul</a:t>
            </a:r>
            <a:r>
              <a:rPr lang="en-US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261296@gmail.com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18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7" t="24532" r="38657" b="1"/>
          <a:stretch/>
        </p:blipFill>
        <p:spPr>
          <a:xfrm>
            <a:off x="6400800" y="1973766"/>
            <a:ext cx="2810108" cy="32715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76002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819400" y="609600"/>
            <a:ext cx="3581400" cy="838200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838200" y="1905000"/>
            <a:ext cx="7543800" cy="3733800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bn-IN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IN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স্থূল সংকেত  কী? </a:t>
            </a:r>
          </a:p>
          <a:p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আণবিক সংকেত কী বুঝায়? </a:t>
            </a:r>
          </a:p>
          <a:p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মোল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কী? </a:t>
            </a:r>
          </a:p>
          <a:p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৪। শতকরা সংযুক্তি কাকে বলে?</a:t>
            </a:r>
          </a:p>
          <a:p>
            <a:pPr lvl="0"/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৫। </a:t>
            </a: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স্থূল সংকেত থেকে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কিভাবে</a:t>
            </a: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যৌগের আণবিক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সংকেত নির্ণয় 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 হয়? </a:t>
            </a:r>
            <a:endParaRPr lang="en-US" sz="32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bn-IN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489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211552" y="101910"/>
            <a:ext cx="4102100" cy="990600"/>
          </a:xfrm>
          <a:prstGeom prst="round2Diag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   </a:t>
            </a:r>
            <a:endParaRPr lang="en-US" sz="44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5163015" y="1493644"/>
            <a:ext cx="6177775" cy="3624147"/>
          </a:xfrm>
          <a:prstGeom prst="round2Diag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bn-IN" sz="32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তুঁতে</a:t>
            </a:r>
            <a:r>
              <a:rPr lang="bn-IN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CuSO</a:t>
            </a:r>
            <a:r>
              <a:rPr lang="en-US" sz="28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.5H</a:t>
            </a:r>
            <a:r>
              <a:rPr lang="en-US" sz="28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যৌগে মৌলের শতকরা সংযুতি নির্ণয়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। </a:t>
            </a:r>
          </a:p>
          <a:p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কোনো যৌগে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হাইড্রোজেন 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5.88%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  অক্সিজেন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94.12%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যৌগটির স্থূল সংকেত নির্ণয় কর। যৌগটির আণবিক ভর 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34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 আণবিক সংকেত নির্ণয় কর। </a:t>
            </a:r>
            <a:endParaRPr lang="bn-IN" sz="28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IN" sz="32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28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25" y="1493643"/>
            <a:ext cx="4036741" cy="362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11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67468" y="5382710"/>
            <a:ext cx="6636224" cy="13135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9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9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BenzeneRi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080" y="1535151"/>
            <a:ext cx="8509000" cy="37465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495085" y="256478"/>
            <a:ext cx="5180990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n w="57150">
                  <a:solidFill>
                    <a:schemeClr val="tx1"/>
                  </a:solidFill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ln w="57150">
                  <a:noFill/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en-US" sz="4000" b="1" dirty="0" err="1" smtClean="0">
                <a:ln w="5715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ক্লাশ</a:t>
            </a:r>
            <a:r>
              <a:rPr lang="en-US" sz="4000" b="1" dirty="0" smtClean="0">
                <a:ln w="57150">
                  <a:noFill/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57150">
                  <a:noFill/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এখানেই</a:t>
            </a:r>
            <a:r>
              <a:rPr lang="en-US" sz="4000" b="1" dirty="0" smtClean="0">
                <a:ln w="57150">
                  <a:noFill/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57150">
                  <a:noFill/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সমাপ্ত</a:t>
            </a:r>
            <a:r>
              <a:rPr lang="en-US" sz="4000" b="1" dirty="0" smtClean="0">
                <a:ln w="57150">
                  <a:noFill/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n w="57150">
                <a:noFill/>
              </a:ln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78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066800" y="533400"/>
            <a:ext cx="8128000" cy="1143000"/>
          </a:xfrm>
          <a:prstGeom prst="rect">
            <a:avLst/>
          </a:prstGeo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       </a:t>
            </a:r>
            <a:r>
              <a:rPr kumimoji="0" lang="en-US" sz="7200" b="1" i="0" u="none" strike="noStrike" kern="120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পাঠ</a:t>
            </a:r>
            <a:r>
              <a:rPr kumimoji="0" lang="en-US" sz="7200" b="1" i="0" u="none" strike="noStrike" kern="120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7200" b="1" i="0" u="none" strike="noStrike" kern="120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endParaRPr kumimoji="0" lang="en-US" sz="7200" b="1" i="0" u="none" strike="noStrike" kern="1200" normalizeH="0" baseline="0" noProof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1066800" y="1676400"/>
            <a:ext cx="8128000" cy="457334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685800" marR="0" lvl="0" indent="-68580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4800" b="1" i="0" u="none" strike="noStrike" kern="120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 </a:t>
            </a:r>
            <a:r>
              <a:rPr kumimoji="0" lang="en-US" sz="4800" b="1" i="0" u="none" strike="noStrike" kern="120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শ্রেণীঃ</a:t>
            </a:r>
            <a:r>
              <a:rPr kumimoji="0" lang="bn-IN" sz="4800" b="1" i="0" u="none" strike="noStrike" kern="120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800" b="1" i="0" u="none" strike="noStrike" kern="120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</a:t>
            </a:r>
            <a:r>
              <a:rPr kumimoji="0" lang="en-US" sz="4800" b="1" i="0" u="none" strike="noStrike" kern="120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নবম</a:t>
            </a:r>
            <a:r>
              <a:rPr kumimoji="0" lang="en-US" sz="4800" b="1" i="0" u="none" strike="noStrike" kern="120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685800" marR="0" lvl="0" indent="-68580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4800" b="1" i="0" u="none" strike="noStrike" kern="120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 </a:t>
            </a:r>
            <a:r>
              <a:rPr kumimoji="0" lang="en-US" sz="4800" b="1" i="0" u="none" strike="noStrike" kern="120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বিষয়ঃ</a:t>
            </a:r>
            <a:r>
              <a:rPr kumimoji="0" lang="en-US" sz="4800" b="1" i="0" u="none" strike="noStrike" kern="1200" normalizeH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</a:t>
            </a:r>
            <a:r>
              <a:rPr kumimoji="0" lang="en-US" sz="4800" b="1" i="0" u="none" strike="noStrike" kern="1200" normalizeH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রসায়ন</a:t>
            </a:r>
            <a:endParaRPr lang="en-US" sz="4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marR="0" lvl="0" indent="-68580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bn-IN" sz="4800" b="1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800" b="1" i="0" u="none" strike="noStrike" kern="120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অধ্যায়ঃ</a:t>
            </a:r>
            <a:r>
              <a:rPr kumimoji="0" lang="en-US" sz="4800" b="1" i="0" u="none" strike="noStrike" kern="120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ষষ্ঠ</a:t>
            </a:r>
            <a:endParaRPr lang="en-US" sz="48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marR="0" lvl="0" indent="-68580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bn-IN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800" b="1" i="0" u="none" strike="noStrike" kern="120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800" b="1" i="0" u="none" strike="noStrike" kern="120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সময়ঃ</a:t>
            </a:r>
            <a:r>
              <a:rPr kumimoji="0" lang="bn-IN" sz="4800" b="1" i="0" u="none" strike="noStrike" kern="120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800" b="1" i="0" u="none" strike="noStrike" kern="120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৫0 </a:t>
            </a:r>
            <a:r>
              <a:rPr kumimoji="0" lang="en-US" sz="4800" b="1" i="0" u="none" strike="noStrike" kern="120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মিনিট</a:t>
            </a:r>
            <a:endParaRPr kumimoji="0" lang="bn-IN" sz="4800" b="1" i="0" u="none" strike="noStrike" kern="1200" normalizeH="0" baseline="0" noProof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685800" marR="0" lvl="0" indent="-68580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bn-IN" sz="4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kumimoji="0" lang="en-US" sz="4800" b="1" i="0" u="none" strike="noStrike" kern="120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kumimoji="0" lang="en-US" sz="4800" b="1" i="0" u="none" strike="noStrike" kern="120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800" b="1" i="0" u="none" strike="noStrike" kern="120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সংখ্যাঃ</a:t>
            </a:r>
            <a:r>
              <a:rPr kumimoji="0" lang="bn-IN" sz="4800" b="1" i="0" u="none" strike="noStrike" kern="120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৬০</a:t>
            </a:r>
            <a:r>
              <a:rPr kumimoji="0" lang="en-US" sz="4800" b="1" i="0" u="none" strike="noStrike" kern="120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800" b="1" i="0" u="none" strike="noStrike" kern="120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জন</a:t>
            </a:r>
            <a:r>
              <a:rPr kumimoji="0" lang="bn-IN" sz="4800" b="1" i="0" u="none" strike="noStrike" kern="120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en-US" sz="4800" b="1" i="0" u="none" strike="noStrike" kern="1200" normalizeH="0" baseline="0" noProof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056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_24302.jpg"/>
          <p:cNvPicPr>
            <a:picLocks noChangeAspect="1"/>
          </p:cNvPicPr>
          <p:nvPr/>
        </p:nvPicPr>
        <p:blipFill>
          <a:blip r:embed="rId2" cstate="print"/>
          <a:srcRect l="21875" t="25478" r="18750"/>
          <a:stretch>
            <a:fillRect/>
          </a:stretch>
        </p:blipFill>
        <p:spPr>
          <a:xfrm>
            <a:off x="533401" y="1317197"/>
            <a:ext cx="1981200" cy="30500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533401" y="4805690"/>
            <a:ext cx="1981199" cy="523220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en-US" b="1" baseline="-25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O)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52928" y="1820077"/>
            <a:ext cx="4211471" cy="584775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32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পানিতে কী কী মৌল আছে? </a:t>
            </a:r>
            <a:endParaRPr lang="en-US" sz="32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2928" y="2549811"/>
            <a:ext cx="5736209" cy="584775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32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পানিতে হাইড্রোজেন ও অক্সিজেন আছে।  </a:t>
            </a:r>
            <a:endParaRPr lang="en-US" sz="32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2928" y="3637468"/>
            <a:ext cx="9100972" cy="584775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32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পানিতে হাইড্রোজেন ও অক্সিজেন মৌলের  শতকরা পরিমাণকে কী বলে?   </a:t>
            </a:r>
            <a:endParaRPr lang="en-US" sz="32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52928" y="4367202"/>
            <a:ext cx="3093872" cy="584775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32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শতকরা সংযুক্তি। </a:t>
            </a:r>
            <a:endParaRPr lang="en-US" sz="32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52928" y="197366"/>
            <a:ext cx="3995572" cy="57150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 দেখি </a:t>
            </a:r>
            <a:endParaRPr lang="en-US" sz="4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81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thane-3D-bal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00" y="740154"/>
            <a:ext cx="1752600" cy="198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7900" y="2879801"/>
            <a:ext cx="2438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মিথেন </a:t>
            </a:r>
            <a:r>
              <a:rPr lang="en-US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</a:t>
            </a:r>
            <a:r>
              <a:rPr lang="en-US" sz="2400" b="1" baseline="-250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sz="2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</a:t>
            </a:r>
            <a:endParaRPr lang="en-US" sz="2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 descr="imagesvn v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7900" y="4243908"/>
            <a:ext cx="1905000" cy="1638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7900" y="5978386"/>
            <a:ext cx="28956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ইথিন </a:t>
            </a:r>
            <a:r>
              <a:rPr lang="en-US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n-US" sz="2400" b="1" baseline="-250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2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en-US" sz="2400" b="1" baseline="-250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sz="2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</a:t>
            </a:r>
            <a:endParaRPr lang="en-US" sz="2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2111284"/>
            <a:ext cx="48768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</a:t>
            </a:r>
            <a:r>
              <a:rPr lang="en-US" sz="3200" b="1" baseline="-250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bn-IN" sz="3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 ? 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974561"/>
            <a:ext cx="4953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4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মিথেনের আণবিক সংকেত।  </a:t>
            </a:r>
            <a:r>
              <a:rPr lang="en-US" sz="4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200" y="5207442"/>
            <a:ext cx="3582076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n-US" sz="32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en-US" sz="32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কী ? </a:t>
            </a:r>
            <a:endParaRPr lang="en-US" sz="32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5947608"/>
            <a:ext cx="4953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3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bn-IN" sz="4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ইথিনের আণবিক সংকেত।  </a:t>
            </a:r>
            <a:r>
              <a:rPr lang="en-US" sz="4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0500" y="73604"/>
            <a:ext cx="5372100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IN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546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6999" y="279400"/>
            <a:ext cx="6356445" cy="1878049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143000" indent="-1143000">
              <a:buFont typeface="Wingdings" panose="05000000000000000000" pitchFamily="2" charset="2"/>
              <a:buChar char="q"/>
            </a:pPr>
            <a:r>
              <a:rPr lang="en-US" sz="115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bn-BD" sz="88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66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u="sng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8971" y="3090996"/>
            <a:ext cx="8692499" cy="17543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যৌগের শতকরা সংযুক্তি ও আণবিক সংকেত ।</a:t>
            </a:r>
            <a:endParaRPr lang="en-US" sz="5400" b="1" i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0282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441700" y="88900"/>
            <a:ext cx="3810000" cy="12446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bn-BD" sz="6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6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5100" y="1524000"/>
            <a:ext cx="10363200" cy="40318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পাঠ শেষে শিক্ষার্থীরা......</a:t>
            </a:r>
          </a:p>
          <a:p>
            <a:r>
              <a:rPr lang="bn-BD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স্থূল সংকেত ও আণবিক সংকেতের ধারণা সংজ্ঞায়িত করতে পারবে।</a:t>
            </a:r>
          </a:p>
          <a:p>
            <a:r>
              <a:rPr lang="bn-IN" sz="3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মোল এবং আনবিক সংকেতের মধ্যে সম্পর্ক ব্যাখ্যা করতে পারবে।</a:t>
            </a:r>
          </a:p>
          <a:p>
            <a:r>
              <a:rPr lang="bn-IN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যৌগে মৌলের শতকরা সংযুক্তি নির্ণয় করতে </a:t>
            </a:r>
            <a:r>
              <a:rPr lang="bn-BD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পারবে।</a:t>
            </a:r>
            <a:r>
              <a:rPr lang="bn-IN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3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BD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শতকরা সংযুক্তি</a:t>
            </a:r>
            <a:r>
              <a:rPr lang="bn-BD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ব্যবহার করে</a:t>
            </a:r>
            <a:r>
              <a:rPr lang="bn-IN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স্থূল সংকেত ও আণবিক সংকেত নির্ণয় করতে </a:t>
            </a:r>
            <a:r>
              <a:rPr lang="bn-BD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পারবে।</a:t>
            </a:r>
            <a:r>
              <a:rPr lang="bn-IN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2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17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368490"/>
            <a:ext cx="7286008" cy="8507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1" i="0" u="none" strike="noStrike" kern="1200" normalizeH="0" baseline="0" noProof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কতিপয়</a:t>
            </a:r>
            <a:r>
              <a:rPr kumimoji="0" lang="en-US" sz="3600" b="1" i="0" u="none" strike="noStrike" kern="1200" normalizeH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BD" sz="3600" b="1" i="0" u="none" strike="noStrike" kern="1200" normalizeH="0" baseline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যৌগের </a:t>
            </a:r>
            <a:r>
              <a:rPr lang="en-US" sz="3600" b="1" noProof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নাম</a:t>
            </a:r>
            <a:r>
              <a:rPr lang="en-US" sz="3600" b="1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, </a:t>
            </a:r>
            <a:r>
              <a:rPr kumimoji="0" lang="bn-BD" sz="3600" b="1" i="0" u="none" strike="noStrike" kern="1200" normalizeH="0" baseline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সংকেত </a:t>
            </a:r>
            <a:r>
              <a:rPr kumimoji="0" lang="en-US" sz="3600" b="1" i="0" u="none" strike="noStrike" kern="1200" normalizeH="0" baseline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ও </a:t>
            </a:r>
            <a:r>
              <a:rPr kumimoji="0" lang="en-US" sz="3600" b="1" i="0" u="none" strike="noStrike" kern="1200" normalizeH="0" baseline="0" noProof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অনুর</a:t>
            </a:r>
            <a:r>
              <a:rPr kumimoji="0" lang="en-US" sz="3600" b="1" i="0" u="none" strike="noStrike" kern="1200" normalizeH="0" baseline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600" b="1" i="0" u="none" strike="noStrike" kern="1200" normalizeH="0" baseline="0" noProof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আকৃতি</a:t>
            </a:r>
            <a:r>
              <a:rPr kumimoji="0" lang="en-US" sz="3600" b="1" i="0" u="none" strike="noStrike" kern="1200" normalizeH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3600" b="1" i="0" u="none" strike="noStrike" kern="1200" normalizeH="0" baseline="0" noProof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3" name="Picture 2" descr="120px-Water-3D-bal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219200"/>
            <a:ext cx="1693133" cy="1371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0488" y="2551265"/>
            <a:ext cx="192660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3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en-US" sz="2400" b="1" baseline="-250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2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O) </a:t>
            </a:r>
            <a:endParaRPr lang="en-US" sz="2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3D_dioxyde_de_carbo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458938">
            <a:off x="952387" y="4387092"/>
            <a:ext cx="1931778" cy="11074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0488" y="5901262"/>
            <a:ext cx="2286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2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কার্বন </a:t>
            </a:r>
            <a:r>
              <a:rPr lang="en-US" sz="28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</a:t>
            </a:r>
            <a:r>
              <a:rPr lang="bn-IN" sz="2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 অক্সাইড </a:t>
            </a:r>
            <a:r>
              <a:rPr lang="bn-IN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</a:t>
            </a:r>
            <a:r>
              <a:rPr lang="en-US" sz="2000" b="1" baseline="-250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</a:t>
            </a:r>
            <a:endParaRPr lang="en-US" sz="2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6" descr="f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8432800" y="1962097"/>
            <a:ext cx="2371725" cy="19335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51875" y="4212964"/>
            <a:ext cx="28194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2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সালফিউরিক এসিড</a:t>
            </a:r>
            <a:r>
              <a:rPr lang="en-US" sz="2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en-US" b="1" baseline="-250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</a:t>
            </a:r>
            <a:r>
              <a:rPr lang="en-US" b="1" baseline="-250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</a:t>
            </a:r>
            <a:endParaRPr lang="en-US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Picture 8" descr="imagesxzcx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14208" y="1743022"/>
            <a:ext cx="2581275" cy="17716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14208" y="3759198"/>
            <a:ext cx="3352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3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ইথানল </a:t>
            </a:r>
            <a:r>
              <a:rPr lang="en-US" sz="3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n-US" sz="2400" b="1" baseline="-250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2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en-US" sz="2400" b="1" baseline="-250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en-US" sz="2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OH) </a:t>
            </a:r>
            <a:endParaRPr lang="en-US" sz="2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065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8000" y="92070"/>
            <a:ext cx="218842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স্থূল সংকেত</a:t>
            </a:r>
            <a:r>
              <a:rPr lang="bn-IN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endParaRPr lang="en-US" sz="36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8000" y="846796"/>
            <a:ext cx="9169400" cy="24929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lvl="0" indent="-457200">
              <a:spcBef>
                <a:spcPts val="2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স্থূল সংকেতঃ যে  সংকেত দ্বারা অণুতে বিদ্যমান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পরমাণুসমূহের অনুপাত প্রকাশ করে তাকে স্থূল সংকেত বলে। 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যেমন- হাইড্রোজেন পারঅক্সাইড 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H</a:t>
            </a:r>
            <a:r>
              <a:rPr lang="en-US" sz="28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2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O</a:t>
            </a:r>
            <a:r>
              <a:rPr lang="en-US" sz="28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2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অণুতে হাইড্রোজেন ও অক্সিজেন পরমাণু সংখ্যার অনুপাত 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2:2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বা 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1:1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অর্থাৎ হাইড্রোজেন পারঅক্সাইডের স্থূল সংকেত 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HO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। 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 </a:t>
            </a:r>
            <a:endParaRPr lang="bn-BD" sz="32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8000" y="3708400"/>
            <a:ext cx="284725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আণবিক</a:t>
            </a:r>
            <a:r>
              <a:rPr lang="bn-BD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সংকেত</a:t>
            </a:r>
            <a:r>
              <a:rPr lang="bn-IN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endParaRPr lang="en-US" sz="36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8000" y="4469921"/>
            <a:ext cx="91694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indent="-457200">
              <a:spcBef>
                <a:spcPts val="2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আণবিক</a:t>
            </a: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সংকেত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সংকেত দ্বারা অণুতে বিদ্যমান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পরমাণুসমূহের 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প্রকৃত সংখ্যা প্রকাশ করা করা হয়  তাকে  </a:t>
            </a:r>
            <a:r>
              <a:rPr lang="bn-BD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আণবিক সংকেত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বলে। যেমন- হাইড্রোজেন পারঅক্সাইডের  আণবিক সংকেত 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H</a:t>
            </a:r>
            <a:r>
              <a:rPr lang="en-US" sz="28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2</a:t>
            </a:r>
            <a:r>
              <a:rPr lang="en-US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O</a:t>
            </a:r>
            <a:r>
              <a:rPr lang="en-US" sz="2800" b="1" baseline="-250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2</a:t>
            </a:r>
            <a:r>
              <a:rPr lang="bn-IN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32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21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233</TotalTime>
  <Words>805</Words>
  <Application>Microsoft Office PowerPoint</Application>
  <PresentationFormat>Widescreen</PresentationFormat>
  <Paragraphs>130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Century Gothic</vt:lpstr>
      <vt:lpstr>NikoshBAN</vt:lpstr>
      <vt:lpstr>Times New Roman</vt:lpstr>
      <vt:lpstr>Vrinda</vt:lpstr>
      <vt:lpstr>Wingdings</vt:lpstr>
      <vt:lpstr>Wingdings 3</vt:lpstr>
      <vt:lpstr>Slice</vt:lpstr>
      <vt:lpstr>আজকের ক্লাশে সবাইকে স্বাগতম 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ক্লাশে সবাইকে স্বাগতম </dc:title>
  <dc:creator>FAZLUL HAQUE</dc:creator>
  <cp:lastModifiedBy>1CTDN72</cp:lastModifiedBy>
  <cp:revision>84</cp:revision>
  <dcterms:created xsi:type="dcterms:W3CDTF">2019-11-18T12:11:48Z</dcterms:created>
  <dcterms:modified xsi:type="dcterms:W3CDTF">2019-11-21T00:22:11Z</dcterms:modified>
</cp:coreProperties>
</file>