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76" r:id="rId7"/>
    <p:sldId id="264" r:id="rId8"/>
    <p:sldId id="277" r:id="rId9"/>
    <p:sldId id="278" r:id="rId10"/>
    <p:sldId id="279" r:id="rId11"/>
    <p:sldId id="265" r:id="rId12"/>
    <p:sldId id="267" r:id="rId13"/>
    <p:sldId id="269" r:id="rId14"/>
    <p:sldId id="281" r:id="rId15"/>
    <p:sldId id="272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7D"/>
    <a:srgbClr val="3333FF"/>
    <a:srgbClr val="A6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9964-E710-44B3-9FB7-4DFF7E3BF2C2}" type="datetime2">
              <a:rPr lang="en-US" smtClean="0"/>
              <a:t>Friday, November 22,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7510D-7F80-4F20-B954-E81D4C445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18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7878-0D9B-4958-B1F9-D7A7582D1B58}" type="datetime2">
              <a:rPr lang="en-US" smtClean="0"/>
              <a:t>Friday, November 22,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B37B-3E4A-47C5-A3C9-667829599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7707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8CA6A04-3EDD-4EFB-97C2-349E5368ED06}" type="datetime2">
              <a:rPr lang="en-US" smtClean="0"/>
              <a:t>Friday, November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37B-3E4A-47C5-A3C9-667829599B00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F4A9B5-9F9C-405C-B512-5E44DAE86178}" type="datetime2">
              <a:rPr lang="en-US" smtClean="0"/>
              <a:t>Friday, November 22,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EAFA-83F7-48A4-BF40-8E45D2B0190C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0817-6789-4B33-9880-EBC23614469E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E6C8-8D71-4D4C-A8D2-F6F4B027F865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C223-A69E-41DC-A6A9-90EE8425F35C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79-B4B0-492C-9F03-B016D2C22C6E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4C5B-A76F-4A18-A77F-133B1F5624A4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5489-596D-4AE2-9EF9-9548D8FCFA93}" type="datetime1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80EA-6B25-4F26-B898-7478ED120630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09F8-8F6D-4CDD-8411-ECC5BED5CAB2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933B-AFCE-422D-BA32-7B06CE51FDF8}" type="datetime1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4AE0B-BD53-4006-87E5-13F60263E63B}" type="datetime1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gif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Predefined Process 27"/>
          <p:cNvSpPr/>
          <p:nvPr/>
        </p:nvSpPr>
        <p:spPr>
          <a:xfrm>
            <a:off x="1914163" y="5670834"/>
            <a:ext cx="2103120" cy="228600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Predefined Process 30"/>
          <p:cNvSpPr/>
          <p:nvPr/>
        </p:nvSpPr>
        <p:spPr>
          <a:xfrm>
            <a:off x="8494902" y="5654804"/>
            <a:ext cx="2103120" cy="228600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4347095" y="1992758"/>
            <a:ext cx="3266845" cy="12152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952" y="2601037"/>
            <a:ext cx="2327910" cy="3351167"/>
          </a:xfrm>
          <a:prstGeom prst="rect">
            <a:avLst/>
          </a:prstGeom>
        </p:spPr>
      </p:pic>
      <p:pic>
        <p:nvPicPr>
          <p:cNvPr id="38" name="Picture 37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180482" y="2832297"/>
            <a:ext cx="4319815" cy="484021"/>
          </a:xfrm>
          <a:prstGeom prst="rect">
            <a:avLst/>
          </a:prstGeom>
        </p:spPr>
      </p:pic>
      <p:pic>
        <p:nvPicPr>
          <p:cNvPr id="39" name="Picture 38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743" y="315571"/>
            <a:ext cx="6477000" cy="484021"/>
          </a:xfrm>
          <a:prstGeom prst="rect">
            <a:avLst/>
          </a:prstGeom>
        </p:spPr>
      </p:pic>
      <p:pic>
        <p:nvPicPr>
          <p:cNvPr id="40" name="Picture 39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896" y="6156412"/>
            <a:ext cx="6503670" cy="484021"/>
          </a:xfrm>
          <a:prstGeom prst="rect">
            <a:avLst/>
          </a:prstGeom>
        </p:spPr>
      </p:pic>
      <p:pic>
        <p:nvPicPr>
          <p:cNvPr id="44" name="Picture 43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513950" y="2982493"/>
            <a:ext cx="4269190" cy="484021"/>
          </a:xfrm>
          <a:prstGeom prst="rect">
            <a:avLst/>
          </a:prstGeom>
        </p:spPr>
      </p:pic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>
          <a:xfrm>
            <a:off x="120923" y="6189749"/>
            <a:ext cx="1250677" cy="365125"/>
          </a:xfrm>
        </p:spPr>
        <p:txBody>
          <a:bodyPr/>
          <a:lstStyle/>
          <a:p>
            <a:fld id="{35A294E2-93C7-4CAD-A7C6-001E0AB95392}" type="datetime1">
              <a:rPr lang="en-US" smtClean="0"/>
              <a:t>11/22/2019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10" y="3925926"/>
            <a:ext cx="1128576" cy="19317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89" y="3950467"/>
            <a:ext cx="1128576" cy="1931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2" y="1967929"/>
            <a:ext cx="2327910" cy="3984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98" y="4609659"/>
            <a:ext cx="519132" cy="10711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53" y="2606497"/>
            <a:ext cx="2327910" cy="3351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12" descr="aids_patient_54421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212" y="1049453"/>
            <a:ext cx="3299388" cy="1529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Documents and Settings\ggg\Desktop\hi\DSC01497.JPG"/>
          <p:cNvPicPr>
            <a:picLocks noChangeAspect="1" noChangeArrowheads="1"/>
          </p:cNvPicPr>
          <p:nvPr/>
        </p:nvPicPr>
        <p:blipFill>
          <a:blip r:embed="rId3" cstate="print"/>
          <a:srcRect l="10958" t="13955" r="63701" b="33569"/>
          <a:stretch>
            <a:fillRect/>
          </a:stretch>
        </p:blipFill>
        <p:spPr bwMode="auto">
          <a:xfrm flipH="1">
            <a:off x="6927343" y="1022846"/>
            <a:ext cx="2854809" cy="148168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ql-winner-sex-work_1723093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629" y="3707974"/>
            <a:ext cx="2489200" cy="1883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l_fi" descr="http://static.guim.co.uk/sys-images/Guardian/Pix/pictures/2010/11/30/1291129110701/MDG-World-Aids-Day-2010-00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670043" y="3633795"/>
            <a:ext cx="2514600" cy="188360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1" descr="65605049-bangladesh-sex.jpg"/>
          <p:cNvPicPr>
            <a:picLocks noChangeAspect="1"/>
          </p:cNvPicPr>
          <p:nvPr/>
        </p:nvPicPr>
        <p:blipFill>
          <a:blip r:embed="rId6"/>
          <a:srcRect l="8824" r="20588"/>
          <a:stretch>
            <a:fillRect/>
          </a:stretch>
        </p:blipFill>
        <p:spPr bwMode="auto">
          <a:xfrm>
            <a:off x="1736150" y="3633795"/>
            <a:ext cx="3064450" cy="1957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eeform 8"/>
          <p:cNvSpPr/>
          <p:nvPr/>
        </p:nvSpPr>
        <p:spPr>
          <a:xfrm>
            <a:off x="4380345" y="1906271"/>
            <a:ext cx="4765964" cy="558800"/>
          </a:xfrm>
          <a:custGeom>
            <a:avLst/>
            <a:gdLst>
              <a:gd name="connsiteX0" fmla="*/ 0 w 4765964"/>
              <a:gd name="connsiteY0" fmla="*/ 41563 h 558800"/>
              <a:gd name="connsiteX1" fmla="*/ 1731819 w 4765964"/>
              <a:gd name="connsiteY1" fmla="*/ 332509 h 558800"/>
              <a:gd name="connsiteX2" fmla="*/ 2840182 w 4765964"/>
              <a:gd name="connsiteY2" fmla="*/ 540327 h 558800"/>
              <a:gd name="connsiteX3" fmla="*/ 3948546 w 4765964"/>
              <a:gd name="connsiteY3" fmla="*/ 443345 h 558800"/>
              <a:gd name="connsiteX4" fmla="*/ 4558146 w 4765964"/>
              <a:gd name="connsiteY4" fmla="*/ 290945 h 558800"/>
              <a:gd name="connsiteX5" fmla="*/ 4765964 w 4765964"/>
              <a:gd name="connsiteY5" fmla="*/ 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5964" h="558800">
                <a:moveTo>
                  <a:pt x="0" y="41563"/>
                </a:moveTo>
                <a:lnTo>
                  <a:pt x="1731819" y="332509"/>
                </a:lnTo>
                <a:cubicBezTo>
                  <a:pt x="2205183" y="415636"/>
                  <a:pt x="2470728" y="521854"/>
                  <a:pt x="2840182" y="540327"/>
                </a:cubicBezTo>
                <a:cubicBezTo>
                  <a:pt x="3209636" y="558800"/>
                  <a:pt x="3662219" y="484909"/>
                  <a:pt x="3948546" y="443345"/>
                </a:cubicBezTo>
                <a:cubicBezTo>
                  <a:pt x="4234873" y="401781"/>
                  <a:pt x="4421910" y="364836"/>
                  <a:pt x="4558146" y="290945"/>
                </a:cubicBezTo>
                <a:cubicBezTo>
                  <a:pt x="4694382" y="217054"/>
                  <a:pt x="4730173" y="108527"/>
                  <a:pt x="4765964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650016" y="3882523"/>
            <a:ext cx="1422399" cy="70592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546600" y="4768425"/>
            <a:ext cx="1397000" cy="643046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9192302" y="4069785"/>
            <a:ext cx="838200" cy="57478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9316803" y="4805981"/>
            <a:ext cx="1427398" cy="497175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4109" y="2794422"/>
            <a:ext cx="915338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মায়ের দুধ পানের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5949525"/>
            <a:ext cx="929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অনিরাপদ শারীরিক/যৌন মিলনের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2850" y="135901"/>
            <a:ext cx="4381500" cy="609600"/>
          </a:xfrm>
          <a:prstGeom prst="rect">
            <a:avLst/>
          </a:prstGeom>
          <a:ln w="381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এইডস ছড়ানোর কারণ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4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2284618" y="737963"/>
            <a:ext cx="75438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জোড়ায় কাজ (৫ মিঃ)</a:t>
            </a:r>
            <a:endParaRPr lang="en-US" sz="72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1371600" y="2590800"/>
            <a:ext cx="9601200" cy="1828800"/>
          </a:xfrm>
          <a:prstGeom prst="verticalScroll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ছড়ানোর কারণসমূহ উল্লেখ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446F-E812-41A0-A98C-A8532010FC73}" type="datetime1">
              <a:rPr lang="en-US" smtClean="0"/>
              <a:t>11/22/2019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763000" y="6356351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90800"/>
            <a:ext cx="3273836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40619" y="3179336"/>
            <a:ext cx="3520505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367" y="66294"/>
            <a:ext cx="5334000" cy="48402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8B80-2E7A-4EB8-AF40-0ADF6E342410}" type="datetime1">
              <a:rPr lang="en-US" smtClean="0"/>
              <a:t>11/22/2019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1" name="Picture 14" descr="AIDS-Epidemic-in-Afric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3876" y="3940601"/>
            <a:ext cx="2858285" cy="1719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29" y="3832549"/>
            <a:ext cx="3326911" cy="19355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26677" y="595366"/>
            <a:ext cx="6917380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b="1" i="1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</a:t>
            </a:r>
            <a:r>
              <a:rPr lang="bn-BD" sz="4800" b="1" i="1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bn-IN" sz="4800" b="1" i="1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dirty="0" smtClean="0">
                <a:solidFill>
                  <a:srgbClr val="FF5050"/>
                </a:solidFill>
                <a:latin typeface="NikoshBAN" pitchFamily="2" charset="0"/>
                <a:cs typeface="NikoshBAN" pitchFamily="2" charset="0"/>
              </a:rPr>
              <a:t>সমূহ  </a:t>
            </a:r>
            <a:endParaRPr lang="en-US" sz="4800" b="1" i="1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-170852" y="3148889"/>
            <a:ext cx="1905000" cy="48402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20994821">
            <a:off x="1257629" y="1815849"/>
            <a:ext cx="5358957" cy="1319530"/>
          </a:xfrm>
          <a:prstGeom prst="wedgeEllipse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defRPr/>
            </a:pPr>
            <a:r>
              <a:rPr lang="bn-BD" sz="3600" b="1" dirty="0">
                <a:solidFill>
                  <a:srgbClr val="009900"/>
                </a:solidFill>
                <a:cs typeface="NikoshBAN" pitchFamily="2" charset="0"/>
              </a:rPr>
              <a:t>অজানা কারণে ২ মাসেরও বেশি জ্বর থাকা।</a:t>
            </a:r>
          </a:p>
        </p:txBody>
      </p:sp>
      <p:sp>
        <p:nvSpPr>
          <p:cNvPr id="7" name="Oval Callout 6"/>
          <p:cNvSpPr/>
          <p:nvPr/>
        </p:nvSpPr>
        <p:spPr>
          <a:xfrm rot="20651724">
            <a:off x="6261617" y="2046194"/>
            <a:ext cx="4655523" cy="1451716"/>
          </a:xfrm>
          <a:prstGeom prst="wedgeEllipseCallou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defRPr/>
            </a:pPr>
            <a:r>
              <a:rPr lang="bn-BD" sz="4000" b="1" dirty="0">
                <a:solidFill>
                  <a:srgbClr val="002060"/>
                </a:solidFill>
                <a:cs typeface="NikoshBAN" pitchFamily="2" charset="0"/>
              </a:rPr>
              <a:t>শরীরের ওজন দ্রুত কমে </a:t>
            </a:r>
            <a:r>
              <a:rPr lang="bn-BD" sz="4000" b="1" dirty="0" smtClean="0">
                <a:solidFill>
                  <a:srgbClr val="002060"/>
                </a:solidFill>
                <a:cs typeface="NikoshBAN" pitchFamily="2" charset="0"/>
              </a:rPr>
              <a:t>যাওয়া</a:t>
            </a:r>
            <a:r>
              <a:rPr lang="bn-IN" sz="3600" b="1" dirty="0" smtClean="0">
                <a:solidFill>
                  <a:srgbClr val="002060"/>
                </a:solidFill>
                <a:cs typeface="NikoshBAN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cs typeface="NikoshBAN" pitchFamily="2" charset="0"/>
            </a:endParaRPr>
          </a:p>
        </p:txBody>
      </p:sp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090147" y="4693250"/>
            <a:ext cx="3248593" cy="471306"/>
          </a:xfrm>
          <a:prstGeom prst="rect">
            <a:avLst/>
          </a:prstGeom>
        </p:spPr>
      </p:pic>
      <p:pic>
        <p:nvPicPr>
          <p:cNvPr id="22" name="Picture 21" descr="flowerrul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064" y="6213222"/>
            <a:ext cx="4733638" cy="445586"/>
          </a:xfrm>
          <a:prstGeom prst="rect">
            <a:avLst/>
          </a:prstGeom>
        </p:spPr>
      </p:pic>
      <p:pic>
        <p:nvPicPr>
          <p:cNvPr id="23" name="Picture 22" descr="flowerruler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10197694" y="4814944"/>
            <a:ext cx="1905000" cy="484021"/>
          </a:xfrm>
          <a:prstGeom prst="rect">
            <a:avLst/>
          </a:prstGeom>
        </p:spPr>
      </p:pic>
      <p:pic>
        <p:nvPicPr>
          <p:cNvPr id="24" name="Picture 23" descr="flowerruler.gi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4057" y="5671713"/>
            <a:ext cx="2153897" cy="484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26D2-7694-4F43-B885-F618DC035917}" type="datetime1">
              <a:rPr lang="en-US" smtClean="0"/>
              <a:t>11/22/2019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811764"/>
            <a:ext cx="4572000" cy="830997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উপায়সমুহ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0694" y="2343259"/>
            <a:ext cx="8083906" cy="25545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বৈবাহিক জীবনযাপন করা।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পুরুষের অবৈধ মালামেশা এড়িয়ে ছলা।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দ্রব্য বর্জণ করা।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অপরিশোধিত রক্ত শরীরে প্রবেশ না করা।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924" y="6114340"/>
            <a:ext cx="5334000" cy="484021"/>
          </a:xfrm>
          <a:prstGeom prst="rect">
            <a:avLst/>
          </a:prstGeom>
        </p:spPr>
      </p:pic>
      <p:pic>
        <p:nvPicPr>
          <p:cNvPr id="20" name="Picture 1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15399" y="3629904"/>
            <a:ext cx="5334000" cy="484021"/>
          </a:xfrm>
          <a:prstGeom prst="rect">
            <a:avLst/>
          </a:prstGeom>
        </p:spPr>
      </p:pic>
      <p:pic>
        <p:nvPicPr>
          <p:cNvPr id="21" name="Picture 20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90817" y="3951278"/>
            <a:ext cx="3294939" cy="484021"/>
          </a:xfrm>
          <a:prstGeom prst="rect">
            <a:avLst/>
          </a:prstGeom>
        </p:spPr>
      </p:pic>
      <p:pic>
        <p:nvPicPr>
          <p:cNvPr id="22" name="Picture 2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67" y="5403680"/>
            <a:ext cx="3294939" cy="484021"/>
          </a:xfrm>
          <a:prstGeom prst="rect">
            <a:avLst/>
          </a:prstGeom>
        </p:spPr>
      </p:pic>
      <p:pic>
        <p:nvPicPr>
          <p:cNvPr id="24" name="Picture 2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8" y="204107"/>
            <a:ext cx="3941608" cy="484021"/>
          </a:xfrm>
          <a:prstGeom prst="rect">
            <a:avLst/>
          </a:prstGeom>
        </p:spPr>
      </p:pic>
      <p:pic>
        <p:nvPicPr>
          <p:cNvPr id="25" name="Picture 24" descr="flowerruler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305853" y="2139761"/>
            <a:ext cx="2704061" cy="484021"/>
          </a:xfrm>
          <a:prstGeom prst="rect">
            <a:avLst/>
          </a:prstGeom>
        </p:spPr>
      </p:pic>
      <p:pic>
        <p:nvPicPr>
          <p:cNvPr id="26" name="Picture 2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846442" y="2209184"/>
            <a:ext cx="4399031" cy="484021"/>
          </a:xfrm>
          <a:prstGeom prst="rect">
            <a:avLst/>
          </a:prstGeom>
        </p:spPr>
      </p:pic>
      <p:pic>
        <p:nvPicPr>
          <p:cNvPr id="27" name="Picture 26" descr="flowerruler.gi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5892" y="837163"/>
            <a:ext cx="2459603" cy="484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69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278880"/>
            <a:ext cx="4318000" cy="365125"/>
          </a:xfrm>
        </p:spPr>
        <p:txBody>
          <a:bodyPr/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 করে রক্ত নেওয়া বা দেওয়া।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1" descr="1276057302a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818327"/>
            <a:ext cx="3591560" cy="2034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syringe-niddle-medical-equip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708127"/>
            <a:ext cx="2819400" cy="2464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SINGLE_BLOOD_BAG_HOLD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53441"/>
            <a:ext cx="3619499" cy="1998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aids-awareness655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810000"/>
            <a:ext cx="4114800" cy="1834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9600" y="3011269"/>
            <a:ext cx="449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 অনুশাসন মেনে চলা।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3825" y="3087469"/>
            <a:ext cx="5567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একই সিরিঞ্জ বার বার ব্যবহার না করা।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5951507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সংক্রমণ কিভাবে ঘটে সে সম্বন্ধে সবাইকে 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সচেতন করা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57600" y="76230"/>
            <a:ext cx="4953000" cy="55245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প্রতিরোধের উপায়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859" y="6206478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249275" y="3952551"/>
            <a:ext cx="4845824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9" y="310275"/>
            <a:ext cx="4097971" cy="48402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2438400" y="990600"/>
            <a:ext cx="7543800" cy="1524000"/>
          </a:xfrm>
          <a:prstGeom prst="horizontalScroll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 (৫ মিঃ)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209800" y="2971800"/>
            <a:ext cx="8001000" cy="2133600"/>
          </a:xfrm>
          <a:prstGeom prst="verticalScroll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এইডস প্রতিরোধের উপায়সমূহ ব্যাখ্যা 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AA5-B9FE-4057-815D-9048C1B4EDC7}" type="datetime1">
              <a:rPr lang="en-US" smtClean="0"/>
              <a:t>11/22/2019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87465" y="1977234"/>
            <a:ext cx="3333914" cy="484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4224925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44" y="1322097"/>
            <a:ext cx="4938956" cy="287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Pentagon 36"/>
          <p:cNvSpPr/>
          <p:nvPr/>
        </p:nvSpPr>
        <p:spPr>
          <a:xfrm flipH="1">
            <a:off x="1848573" y="4262471"/>
            <a:ext cx="8077200" cy="15240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“মৃত্যুই এইডসের একমাত্র পরিণতি”- কথাটি ব্যাখ্যা ক</a:t>
            </a:r>
            <a:r>
              <a:rPr lang="bn-IN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 আনবে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90" y="292983"/>
            <a:ext cx="3724635" cy="484021"/>
          </a:xfrm>
          <a:prstGeom prst="rect">
            <a:avLst/>
          </a:prstGeom>
        </p:spPr>
      </p:pic>
      <p:pic>
        <p:nvPicPr>
          <p:cNvPr id="3" name="Picture 2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496697" y="4601956"/>
            <a:ext cx="2525133" cy="484021"/>
          </a:xfrm>
          <a:prstGeom prst="rect">
            <a:avLst/>
          </a:prstGeom>
        </p:spPr>
      </p:pic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5692661"/>
            <a:ext cx="2350868" cy="484021"/>
          </a:xfrm>
          <a:prstGeom prst="rect">
            <a:avLst/>
          </a:prstGeom>
        </p:spPr>
      </p:pic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019" y="6294157"/>
            <a:ext cx="4845824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36245" y="4171177"/>
            <a:ext cx="4845824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29802" y="2024542"/>
            <a:ext cx="3860188" cy="48402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635-F8AF-4A63-9203-C2B24A78DD8F}" type="datetime1">
              <a:rPr lang="en-US" smtClean="0"/>
              <a:t>11/22/2019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1" name="Picture 20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81" y="987544"/>
            <a:ext cx="2518363" cy="484021"/>
          </a:xfrm>
          <a:prstGeom prst="rect">
            <a:avLst/>
          </a:prstGeom>
        </p:spPr>
      </p:pic>
      <p:pic>
        <p:nvPicPr>
          <p:cNvPr id="22" name="Picture 21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7493" y="2101978"/>
            <a:ext cx="2518363" cy="484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E9FF-917F-464A-99C5-840432FD8622}" type="datetime1">
              <a:rPr lang="en-US" smtClean="0"/>
              <a:t>11/22/2019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32" y="540980"/>
            <a:ext cx="9829800" cy="565379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032000" y="1600200"/>
            <a:ext cx="7086600" cy="2049905"/>
          </a:xfrm>
          <a:prstGeom prst="roundRect">
            <a:avLst/>
          </a:prstGeom>
          <a:noFill/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509124" y="4041064"/>
            <a:ext cx="4146551" cy="484021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02" y="6248630"/>
            <a:ext cx="5042408" cy="429283"/>
          </a:xfrm>
          <a:prstGeom prst="rect">
            <a:avLst/>
          </a:prstGeom>
        </p:spPr>
      </p:pic>
      <p:pic>
        <p:nvPicPr>
          <p:cNvPr id="18" name="Picture 17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84967" y="2071359"/>
            <a:ext cx="4114802" cy="429283"/>
          </a:xfrm>
          <a:prstGeom prst="rect">
            <a:avLst/>
          </a:prstGeom>
        </p:spPr>
      </p:pic>
      <p:pic>
        <p:nvPicPr>
          <p:cNvPr id="19" name="Picture 18" descr="flowerrul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20" y="59439"/>
            <a:ext cx="5042408" cy="429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16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0"/>
          <p:cNvSpPr txBox="1">
            <a:spLocks/>
          </p:cNvSpPr>
          <p:nvPr/>
        </p:nvSpPr>
        <p:spPr>
          <a:xfrm>
            <a:off x="1460427" y="872683"/>
            <a:ext cx="3227882" cy="503830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4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Content Placeholder 12"/>
          <p:cNvSpPr txBox="1">
            <a:spLocks/>
          </p:cNvSpPr>
          <p:nvPr/>
        </p:nvSpPr>
        <p:spPr>
          <a:xfrm>
            <a:off x="6781800" y="916691"/>
            <a:ext cx="4267199" cy="4276762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IN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bn-BD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 ৩য়</a:t>
            </a:r>
          </a:p>
          <a:p>
            <a:pPr marL="342900" indent="-342900">
              <a:defRPr/>
            </a:pPr>
            <a:r>
              <a:rPr lang="bn-BD" sz="36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marL="342900" indent="-342900">
              <a:defRPr/>
            </a:pPr>
            <a:r>
              <a:rPr lang="bn-BD" sz="36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3600" b="1" u="sng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IN" dirty="0" smtClean="0"/>
              <a:t>15/11/2019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066800"/>
            <a:ext cx="481626" cy="412665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434" y="2106242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ফরিদুল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সহ-শিক্ষক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শাহপরীর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বশির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টেকনাফ,কক্সবাজার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E-mail:faridshah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3053-9182-4289-B5E3-64FB5379B675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4523" y="5349810"/>
            <a:ext cx="5573877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n-BD" sz="4400" b="1" dirty="0">
                <a:solidFill>
                  <a:srgbClr val="009900"/>
                </a:solidFill>
                <a:cs typeface="NikoshBAN" pitchFamily="2" charset="0"/>
              </a:rPr>
              <a:t>শরীরের ওজন দ্রুত কমে </a:t>
            </a:r>
            <a:r>
              <a:rPr lang="bn-BD" sz="4400" b="1" dirty="0" smtClean="0">
                <a:solidFill>
                  <a:srgbClr val="009900"/>
                </a:solidFill>
                <a:cs typeface="NikoshBAN" pitchFamily="2" charset="0"/>
              </a:rPr>
              <a:t>যাওয়া।</a:t>
            </a:r>
            <a:endParaRPr lang="bn-BD" sz="7200" b="1" dirty="0">
              <a:solidFill>
                <a:srgbClr val="009900"/>
              </a:solidFill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6057" y="5373469"/>
            <a:ext cx="501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bn-BD" sz="3600" b="1" dirty="0">
                <a:solidFill>
                  <a:srgbClr val="009900"/>
                </a:solidFill>
                <a:cs typeface="NikoshBAN" pitchFamily="2" charset="0"/>
              </a:rPr>
              <a:t> </a:t>
            </a:r>
            <a:r>
              <a:rPr lang="bn-BD" sz="3600" b="1" dirty="0">
                <a:ln>
                  <a:solidFill>
                    <a:srgbClr val="0066FF"/>
                  </a:solidFill>
                </a:ln>
                <a:solidFill>
                  <a:srgbClr val="009900"/>
                </a:solidFill>
                <a:cs typeface="NikoshBAN" pitchFamily="2" charset="0"/>
              </a:rPr>
              <a:t>অনেকদিন শুকনা কাশি থাকা।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45" y="663966"/>
            <a:ext cx="4634382" cy="45938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4626139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66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974376" y="1600200"/>
            <a:ext cx="8229601" cy="3179928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এইচআইভি ও এইডস 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2857" y="3046411"/>
            <a:ext cx="3603625" cy="484021"/>
          </a:xfrm>
          <a:prstGeom prst="rect">
            <a:avLst/>
          </a:prstGeom>
        </p:spPr>
      </p:pic>
      <p:pic>
        <p:nvPicPr>
          <p:cNvPr id="30" name="Picture 2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99883" y="2946482"/>
            <a:ext cx="3481388" cy="484021"/>
          </a:xfrm>
          <a:prstGeom prst="rect">
            <a:avLst/>
          </a:prstGeom>
        </p:spPr>
      </p:pic>
      <p:pic>
        <p:nvPicPr>
          <p:cNvPr id="31" name="Picture 30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02" y="1447799"/>
            <a:ext cx="8655999" cy="484021"/>
          </a:xfrm>
          <a:prstGeom prst="rect">
            <a:avLst/>
          </a:prstGeom>
        </p:spPr>
      </p:pic>
      <p:pic>
        <p:nvPicPr>
          <p:cNvPr id="32" name="Picture 31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63" y="4587163"/>
            <a:ext cx="8581912" cy="484021"/>
          </a:xfrm>
          <a:prstGeom prst="rect">
            <a:avLst/>
          </a:prstGeom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2F8D4-6B01-40BA-AE8E-70E3C8195E3C}" type="datetime1">
              <a:rPr lang="en-US" smtClean="0"/>
              <a:t>11/22/2019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35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766589"/>
            <a:ext cx="7159194" cy="48402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7817-46D5-4E5A-B813-836D54B44D34}" type="datetime1">
              <a:rPr lang="en-US" smtClean="0"/>
              <a:t>11/22/2019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3200400" y="304800"/>
            <a:ext cx="4848225" cy="14076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2 14"/>
          <p:cNvSpPr/>
          <p:nvPr/>
        </p:nvSpPr>
        <p:spPr>
          <a:xfrm>
            <a:off x="3137763" y="474221"/>
            <a:ext cx="5442674" cy="12542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400" dirty="0">
              <a:solidFill>
                <a:srgbClr val="FFFF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2971800"/>
            <a:ext cx="9410700" cy="317009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ছড়ানোর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004768"/>
            <a:ext cx="3581400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শিখার্থীরা--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2800" y="31449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2">
                <a:lumMod val="67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DB2D-290E-4CE4-B772-0573464AEEF2}" type="datetime1">
              <a:rPr lang="en-US" smtClean="0"/>
              <a:t>11/22/2019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554917" y="4134263"/>
            <a:ext cx="4790148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8686800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9" y="6373980"/>
            <a:ext cx="4952999" cy="48402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229100" y="938601"/>
            <a:ext cx="3733800" cy="7404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HIV(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300681"/>
            <a:ext cx="9162321" cy="132343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তাদের দেহের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31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6404459"/>
            <a:ext cx="4953000" cy="484021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827503" y="4356977"/>
            <a:ext cx="4168775" cy="484021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9" y="-59877"/>
            <a:ext cx="4862891" cy="484021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738689" y="1662991"/>
            <a:ext cx="3810000" cy="48402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3726-25BC-41E7-AF9B-DEEAD701E3ED}" type="datetime1">
              <a:rPr lang="en-US" smtClean="0"/>
              <a:t>11/22/2019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47154" y="605842"/>
            <a:ext cx="3835400" cy="792162"/>
          </a:xfrm>
          <a:prstGeom prst="rect">
            <a:avLst/>
          </a:prstGeom>
          <a:ln w="57150"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এইডস(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AIDS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97754" y="1905000"/>
            <a:ext cx="6490203" cy="362506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A=Acquired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= Immune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D= Deficiency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S= Syndrome 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42" y="472252"/>
            <a:ext cx="2181058" cy="484021"/>
          </a:xfrm>
          <a:prstGeom prst="rect">
            <a:avLst/>
          </a:prstGeom>
        </p:spPr>
      </p:pic>
      <p:pic>
        <p:nvPicPr>
          <p:cNvPr id="16" name="Picture 15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69631" y="1417047"/>
            <a:ext cx="2168288" cy="484021"/>
          </a:xfrm>
          <a:prstGeom prst="rect">
            <a:avLst/>
          </a:prstGeom>
        </p:spPr>
      </p:pic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868416" y="4457308"/>
            <a:ext cx="2845438" cy="484021"/>
          </a:xfrm>
          <a:prstGeom prst="rect">
            <a:avLst/>
          </a:prstGeom>
        </p:spPr>
      </p:pic>
      <p:pic>
        <p:nvPicPr>
          <p:cNvPr id="18" name="Picture 17" descr="flowerrul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5606266"/>
            <a:ext cx="2964906" cy="484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449637" y="125412"/>
            <a:ext cx="5092700" cy="1524000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8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8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b="1" dirty="0" smtClean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মিঃ)</a:t>
            </a:r>
            <a:endParaRPr lang="en-US" sz="48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084512" y="2008188"/>
            <a:ext cx="5638800" cy="712788"/>
          </a:xfrm>
          <a:prstGeom prst="verticalScroll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এইডস(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BD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722687"/>
            <a:ext cx="9753600" cy="1524000"/>
          </a:xfrm>
          <a:prstGeom prst="rect">
            <a:avLst/>
          </a:prstGeom>
          <a:solidFill>
            <a:srgbClr val="FFFF7D"/>
          </a:solidFill>
          <a:ln w="38100"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অর্জিত অবস্থা যা মানুষের দেহের রোগ প্রতিরোধ ক্ষমতা কমিয়ে দেয়, যার একমাত্র পরিণতি মৃত্যু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9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FC28-AC3A-475F-A5A8-C31522CEB70A}" type="datetime1">
              <a:rPr lang="en-US" smtClean="0"/>
              <a:t>11/22/2019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7" name="Picture 16" descr="Photo: Heroin addict shooting up"/>
          <p:cNvPicPr/>
          <p:nvPr/>
        </p:nvPicPr>
        <p:blipFill>
          <a:blip r:embed="rId2"/>
          <a:srcRect l="23529"/>
          <a:stretch>
            <a:fillRect/>
          </a:stretch>
        </p:blipFill>
        <p:spPr bwMode="auto">
          <a:xfrm>
            <a:off x="7924800" y="4038600"/>
            <a:ext cx="2514600" cy="1676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18" name="Picture 1" descr="Small Bab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4404" y="1537722"/>
            <a:ext cx="2667000" cy="1560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2" descr="aids_patient_54421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38291"/>
            <a:ext cx="2743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9" descr="C:\Documents and Settings\ggg\Desktop\hi\DSC01548.JPG"/>
          <p:cNvPicPr>
            <a:picLocks noChangeAspect="1" noChangeArrowheads="1"/>
          </p:cNvPicPr>
          <p:nvPr/>
        </p:nvPicPr>
        <p:blipFill>
          <a:blip r:embed="rId5" cstate="print"/>
          <a:srcRect l="22261" t="14925" r="51594" b="14925"/>
          <a:stretch>
            <a:fillRect/>
          </a:stretch>
        </p:blipFill>
        <p:spPr bwMode="auto">
          <a:xfrm>
            <a:off x="4800600" y="1524003"/>
            <a:ext cx="2438400" cy="15382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Freeform 20"/>
          <p:cNvSpPr/>
          <p:nvPr/>
        </p:nvSpPr>
        <p:spPr>
          <a:xfrm rot="20656538">
            <a:off x="6248400" y="2514603"/>
            <a:ext cx="2874818" cy="457200"/>
          </a:xfrm>
          <a:custGeom>
            <a:avLst/>
            <a:gdLst>
              <a:gd name="connsiteX0" fmla="*/ 113145 w 2874818"/>
              <a:gd name="connsiteY0" fmla="*/ 57727 h 314036"/>
              <a:gd name="connsiteX1" fmla="*/ 778163 w 2874818"/>
              <a:gd name="connsiteY1" fmla="*/ 293254 h 314036"/>
              <a:gd name="connsiteX2" fmla="*/ 2593109 w 2874818"/>
              <a:gd name="connsiteY2" fmla="*/ 182418 h 314036"/>
              <a:gd name="connsiteX3" fmla="*/ 2468418 w 2874818"/>
              <a:gd name="connsiteY3" fmla="*/ 71582 h 314036"/>
              <a:gd name="connsiteX4" fmla="*/ 1997363 w 2874818"/>
              <a:gd name="connsiteY4" fmla="*/ 154709 h 314036"/>
              <a:gd name="connsiteX5" fmla="*/ 1415472 w 2874818"/>
              <a:gd name="connsiteY5" fmla="*/ 154709 h 314036"/>
              <a:gd name="connsiteX6" fmla="*/ 1013690 w 2874818"/>
              <a:gd name="connsiteY6" fmla="*/ 210127 h 314036"/>
              <a:gd name="connsiteX7" fmla="*/ 431800 w 2874818"/>
              <a:gd name="connsiteY7" fmla="*/ 168563 h 314036"/>
              <a:gd name="connsiteX8" fmla="*/ 293254 w 2874818"/>
              <a:gd name="connsiteY8" fmla="*/ 99291 h 314036"/>
              <a:gd name="connsiteX9" fmla="*/ 210127 w 2874818"/>
              <a:gd name="connsiteY9" fmla="*/ 43873 h 314036"/>
              <a:gd name="connsiteX10" fmla="*/ 99290 w 2874818"/>
              <a:gd name="connsiteY10" fmla="*/ 2309 h 314036"/>
              <a:gd name="connsiteX11" fmla="*/ 113145 w 2874818"/>
              <a:gd name="connsiteY11" fmla="*/ 57727 h 31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4818" h="314036">
                <a:moveTo>
                  <a:pt x="113145" y="57727"/>
                </a:moveTo>
                <a:cubicBezTo>
                  <a:pt x="226290" y="106218"/>
                  <a:pt x="364836" y="272472"/>
                  <a:pt x="778163" y="293254"/>
                </a:cubicBezTo>
                <a:cubicBezTo>
                  <a:pt x="1191490" y="314036"/>
                  <a:pt x="2311400" y="219363"/>
                  <a:pt x="2593109" y="182418"/>
                </a:cubicBezTo>
                <a:cubicBezTo>
                  <a:pt x="2874818" y="145473"/>
                  <a:pt x="2567709" y="76200"/>
                  <a:pt x="2468418" y="71582"/>
                </a:cubicBezTo>
                <a:cubicBezTo>
                  <a:pt x="2369127" y="66964"/>
                  <a:pt x="2172854" y="140855"/>
                  <a:pt x="1997363" y="154709"/>
                </a:cubicBezTo>
                <a:cubicBezTo>
                  <a:pt x="1821872" y="168563"/>
                  <a:pt x="1579417" y="145473"/>
                  <a:pt x="1415472" y="154709"/>
                </a:cubicBezTo>
                <a:cubicBezTo>
                  <a:pt x="1251527" y="163945"/>
                  <a:pt x="1177635" y="207818"/>
                  <a:pt x="1013690" y="210127"/>
                </a:cubicBezTo>
                <a:cubicBezTo>
                  <a:pt x="849745" y="212436"/>
                  <a:pt x="551873" y="187036"/>
                  <a:pt x="431800" y="168563"/>
                </a:cubicBezTo>
                <a:cubicBezTo>
                  <a:pt x="311727" y="150090"/>
                  <a:pt x="330200" y="120073"/>
                  <a:pt x="293254" y="99291"/>
                </a:cubicBezTo>
                <a:cubicBezTo>
                  <a:pt x="256309" y="78509"/>
                  <a:pt x="242454" y="60037"/>
                  <a:pt x="210127" y="43873"/>
                </a:cubicBezTo>
                <a:cubicBezTo>
                  <a:pt x="177800" y="27709"/>
                  <a:pt x="117763" y="0"/>
                  <a:pt x="99290" y="2309"/>
                </a:cubicBezTo>
                <a:cubicBezTo>
                  <a:pt x="80817" y="4618"/>
                  <a:pt x="0" y="9236"/>
                  <a:pt x="113145" y="5772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38419" y="1697260"/>
            <a:ext cx="2200563" cy="1039091"/>
          </a:xfrm>
          <a:custGeom>
            <a:avLst/>
            <a:gdLst>
              <a:gd name="connsiteX0" fmla="*/ 64654 w 2200563"/>
              <a:gd name="connsiteY0" fmla="*/ 955964 h 1039091"/>
              <a:gd name="connsiteX1" fmla="*/ 494145 w 2200563"/>
              <a:gd name="connsiteY1" fmla="*/ 512618 h 1039091"/>
              <a:gd name="connsiteX2" fmla="*/ 688109 w 2200563"/>
              <a:gd name="connsiteY2" fmla="*/ 290946 h 1039091"/>
              <a:gd name="connsiteX3" fmla="*/ 1145309 w 2200563"/>
              <a:gd name="connsiteY3" fmla="*/ 96982 h 1039091"/>
              <a:gd name="connsiteX4" fmla="*/ 1463963 w 2200563"/>
              <a:gd name="connsiteY4" fmla="*/ 69273 h 1039091"/>
              <a:gd name="connsiteX5" fmla="*/ 1810327 w 2200563"/>
              <a:gd name="connsiteY5" fmla="*/ 55418 h 1039091"/>
              <a:gd name="connsiteX6" fmla="*/ 2045854 w 2200563"/>
              <a:gd name="connsiteY6" fmla="*/ 0 h 1039091"/>
              <a:gd name="connsiteX7" fmla="*/ 2115127 w 2200563"/>
              <a:gd name="connsiteY7" fmla="*/ 55418 h 1039091"/>
              <a:gd name="connsiteX8" fmla="*/ 2170545 w 2200563"/>
              <a:gd name="connsiteY8" fmla="*/ 124691 h 1039091"/>
              <a:gd name="connsiteX9" fmla="*/ 1935018 w 2200563"/>
              <a:gd name="connsiteY9" fmla="*/ 138546 h 1039091"/>
              <a:gd name="connsiteX10" fmla="*/ 1657927 w 2200563"/>
              <a:gd name="connsiteY10" fmla="*/ 138546 h 1039091"/>
              <a:gd name="connsiteX11" fmla="*/ 1089890 w 2200563"/>
              <a:gd name="connsiteY11" fmla="*/ 207818 h 1039091"/>
              <a:gd name="connsiteX12" fmla="*/ 715818 w 2200563"/>
              <a:gd name="connsiteY12" fmla="*/ 387927 h 1039091"/>
              <a:gd name="connsiteX13" fmla="*/ 189345 w 2200563"/>
              <a:gd name="connsiteY13" fmla="*/ 914400 h 1039091"/>
              <a:gd name="connsiteX14" fmla="*/ 106218 w 2200563"/>
              <a:gd name="connsiteY14" fmla="*/ 1011382 h 1039091"/>
              <a:gd name="connsiteX15" fmla="*/ 64654 w 2200563"/>
              <a:gd name="connsiteY15" fmla="*/ 955964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0563" h="1039091">
                <a:moveTo>
                  <a:pt x="64654" y="955964"/>
                </a:moveTo>
                <a:cubicBezTo>
                  <a:pt x="129309" y="872837"/>
                  <a:pt x="390236" y="623454"/>
                  <a:pt x="494145" y="512618"/>
                </a:cubicBezTo>
                <a:cubicBezTo>
                  <a:pt x="598054" y="401782"/>
                  <a:pt x="579582" y="360219"/>
                  <a:pt x="688109" y="290946"/>
                </a:cubicBezTo>
                <a:cubicBezTo>
                  <a:pt x="796636" y="221673"/>
                  <a:pt x="1016000" y="133928"/>
                  <a:pt x="1145309" y="96982"/>
                </a:cubicBezTo>
                <a:cubicBezTo>
                  <a:pt x="1274618" y="60037"/>
                  <a:pt x="1353127" y="76200"/>
                  <a:pt x="1463963" y="69273"/>
                </a:cubicBezTo>
                <a:cubicBezTo>
                  <a:pt x="1574799" y="62346"/>
                  <a:pt x="1713345" y="66963"/>
                  <a:pt x="1810327" y="55418"/>
                </a:cubicBezTo>
                <a:cubicBezTo>
                  <a:pt x="1907309" y="43873"/>
                  <a:pt x="1995054" y="0"/>
                  <a:pt x="2045854" y="0"/>
                </a:cubicBezTo>
                <a:cubicBezTo>
                  <a:pt x="2096654" y="0"/>
                  <a:pt x="2094345" y="34636"/>
                  <a:pt x="2115127" y="55418"/>
                </a:cubicBezTo>
                <a:cubicBezTo>
                  <a:pt x="2135909" y="76200"/>
                  <a:pt x="2200563" y="110836"/>
                  <a:pt x="2170545" y="124691"/>
                </a:cubicBezTo>
                <a:cubicBezTo>
                  <a:pt x="2140527" y="138546"/>
                  <a:pt x="2020454" y="136237"/>
                  <a:pt x="1935018" y="138546"/>
                </a:cubicBezTo>
                <a:cubicBezTo>
                  <a:pt x="1849582" y="140855"/>
                  <a:pt x="1798782" y="127001"/>
                  <a:pt x="1657927" y="138546"/>
                </a:cubicBezTo>
                <a:cubicBezTo>
                  <a:pt x="1517072" y="150091"/>
                  <a:pt x="1246908" y="166255"/>
                  <a:pt x="1089890" y="207818"/>
                </a:cubicBezTo>
                <a:cubicBezTo>
                  <a:pt x="932872" y="249381"/>
                  <a:pt x="865909" y="270163"/>
                  <a:pt x="715818" y="387927"/>
                </a:cubicBezTo>
                <a:cubicBezTo>
                  <a:pt x="565727" y="505691"/>
                  <a:pt x="290945" y="810491"/>
                  <a:pt x="189345" y="914400"/>
                </a:cubicBezTo>
                <a:cubicBezTo>
                  <a:pt x="87745" y="1018309"/>
                  <a:pt x="129309" y="1011382"/>
                  <a:pt x="106218" y="1011382"/>
                </a:cubicBezTo>
                <a:cubicBezTo>
                  <a:pt x="83127" y="1011382"/>
                  <a:pt x="0" y="1039091"/>
                  <a:pt x="64654" y="9559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" descr="Heorin addict in Cambodia (Paula Bronstein, Getty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697" y="4159471"/>
            <a:ext cx="2743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4" descr="untitled s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038600"/>
            <a:ext cx="2743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ight Arrow 24"/>
          <p:cNvSpPr/>
          <p:nvPr/>
        </p:nvSpPr>
        <p:spPr>
          <a:xfrm>
            <a:off x="4343400" y="47244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315200" y="457200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81269" y="228606"/>
            <a:ext cx="43815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এইডস ছড়ানোর কারণ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498" y="3200400"/>
            <a:ext cx="9067301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রক্ত/অনিরাপদ রক্তের মাধ্যমে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0697" y="5966269"/>
            <a:ext cx="8914902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আক্রান্ত ব্যক্তির  সূঁচ বা সিরিঞ্জ /অনিরাপদ সূঁচ বা সিরিঞ্জ মাধ্যমে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1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354</Words>
  <Application>Microsoft Office PowerPoint</Application>
  <PresentationFormat>Widescreen</PresentationFormat>
  <Paragraphs>95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SAMSUL</dc:creator>
  <cp:lastModifiedBy>HP</cp:lastModifiedBy>
  <cp:revision>204</cp:revision>
  <dcterms:created xsi:type="dcterms:W3CDTF">2006-08-16T00:00:00Z</dcterms:created>
  <dcterms:modified xsi:type="dcterms:W3CDTF">2019-11-22T14:59:40Z</dcterms:modified>
</cp:coreProperties>
</file>