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77" r:id="rId2"/>
    <p:sldId id="283" r:id="rId3"/>
    <p:sldId id="278" r:id="rId4"/>
    <p:sldId id="259" r:id="rId5"/>
    <p:sldId id="262" r:id="rId6"/>
    <p:sldId id="279" r:id="rId7"/>
    <p:sldId id="274" r:id="rId8"/>
    <p:sldId id="275" r:id="rId9"/>
    <p:sldId id="276" r:id="rId10"/>
    <p:sldId id="260" r:id="rId11"/>
    <p:sldId id="280" r:id="rId12"/>
    <p:sldId id="268" r:id="rId13"/>
    <p:sldId id="269" r:id="rId14"/>
    <p:sldId id="263" r:id="rId15"/>
    <p:sldId id="270" r:id="rId16"/>
    <p:sldId id="264" r:id="rId17"/>
    <p:sldId id="265" r:id="rId18"/>
    <p:sldId id="271" r:id="rId19"/>
    <p:sldId id="281" r:id="rId20"/>
    <p:sldId id="266" r:id="rId21"/>
    <p:sldId id="272" r:id="rId22"/>
    <p:sldId id="27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54"/>
      </p:cViewPr>
      <p:guideLst>
        <p:guide orient="horz" pos="2160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2" d="100"/>
        <a:sy n="4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B00D-00A7-4A05-A890-4DD3CE2CBB62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DE0D-B909-40BE-B63C-7F07D79F45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411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B00D-00A7-4A05-A890-4DD3CE2CBB62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DE0D-B909-40BE-B63C-7F07D79F45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375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B00D-00A7-4A05-A890-4DD3CE2CBB62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DE0D-B909-40BE-B63C-7F07D79F45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431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B00D-00A7-4A05-A890-4DD3CE2CBB62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DE0D-B909-40BE-B63C-7F07D79F45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63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B00D-00A7-4A05-A890-4DD3CE2CBB62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DE0D-B909-40BE-B63C-7F07D79F45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792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B00D-00A7-4A05-A890-4DD3CE2CBB62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DE0D-B909-40BE-B63C-7F07D79F45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496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B00D-00A7-4A05-A890-4DD3CE2CBB62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DE0D-B909-40BE-B63C-7F07D79F45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39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B00D-00A7-4A05-A890-4DD3CE2CBB62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DE0D-B909-40BE-B63C-7F07D79F45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76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B00D-00A7-4A05-A890-4DD3CE2CBB62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DE0D-B909-40BE-B63C-7F07D79F45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79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B00D-00A7-4A05-A890-4DD3CE2CBB62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DE0D-B909-40BE-B63C-7F07D79F45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223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B00D-00A7-4A05-A890-4DD3CE2CBB62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DE0D-B909-40BE-B63C-7F07D79F45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34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BB00D-00A7-4A05-A890-4DD3CE2CBB62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ADE0D-B909-40BE-B63C-7F07D79F45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912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12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4300"/>
            <a:ext cx="12344400" cy="71151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215313" y="400050"/>
            <a:ext cx="3629024" cy="127158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GB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55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F44F1563-F03C-401F-B84C-D71A7295A5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09" b="28406"/>
          <a:stretch/>
        </p:blipFill>
        <p:spPr>
          <a:xfrm>
            <a:off x="27302" y="190500"/>
            <a:ext cx="5209310" cy="301469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Arrow: Left 4">
            <a:extLst>
              <a:ext uri="{FF2B5EF4-FFF2-40B4-BE49-F238E27FC236}">
                <a16:creationId xmlns="" xmlns:a16="http://schemas.microsoft.com/office/drawing/2014/main" id="{2C2BB7D5-E067-4E20-B18E-05743A948DB4}"/>
              </a:ext>
            </a:extLst>
          </p:cNvPr>
          <p:cNvSpPr/>
          <p:nvPr/>
        </p:nvSpPr>
        <p:spPr>
          <a:xfrm rot="20819407">
            <a:off x="5483335" y="655644"/>
            <a:ext cx="1168148" cy="646331"/>
          </a:xfrm>
          <a:prstGeom prst="leftArrow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066F1D6-FDE1-4998-BCC8-060C8F8CA86D}"/>
              </a:ext>
            </a:extLst>
          </p:cNvPr>
          <p:cNvSpPr txBox="1"/>
          <p:nvPr/>
        </p:nvSpPr>
        <p:spPr>
          <a:xfrm>
            <a:off x="6692314" y="374073"/>
            <a:ext cx="5209310" cy="21236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 জন্মভূমি বাংলাদেশ</a:t>
            </a:r>
            <a:endParaRPr lang="en-GB" sz="6600" b="1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7522F306-B65A-485E-990E-28A756A48F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34" y="3652801"/>
            <a:ext cx="4889845" cy="301469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46FCC093-9B9D-437B-8BF5-B404AC25A774}"/>
              </a:ext>
            </a:extLst>
          </p:cNvPr>
          <p:cNvSpPr txBox="1"/>
          <p:nvPr/>
        </p:nvSpPr>
        <p:spPr>
          <a:xfrm>
            <a:off x="6067409" y="4434049"/>
            <a:ext cx="4746566" cy="212365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এর প্রায় পুরোটায় সমতল ভূমি</a:t>
            </a:r>
            <a:endParaRPr lang="en-GB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Arrow: Left 7">
            <a:extLst>
              <a:ext uri="{FF2B5EF4-FFF2-40B4-BE49-F238E27FC236}">
                <a16:creationId xmlns="" xmlns:a16="http://schemas.microsoft.com/office/drawing/2014/main" id="{5D9CD1D9-EF2E-46CB-8FCB-9BEFA22F83BB}"/>
              </a:ext>
            </a:extLst>
          </p:cNvPr>
          <p:cNvSpPr/>
          <p:nvPr/>
        </p:nvSpPr>
        <p:spPr>
          <a:xfrm rot="20395195">
            <a:off x="5259024" y="4666008"/>
            <a:ext cx="899236" cy="69282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62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CBB4FCA7-B06B-4D71-BC44-CB98EC797B3D}"/>
              </a:ext>
            </a:extLst>
          </p:cNvPr>
          <p:cNvGrpSpPr/>
          <p:nvPr/>
        </p:nvGrpSpPr>
        <p:grpSpPr>
          <a:xfrm>
            <a:off x="6729411" y="178594"/>
            <a:ext cx="5286375" cy="6500812"/>
            <a:chOff x="191452" y="320040"/>
            <a:chExt cx="3953828" cy="4556760"/>
          </a:xfrm>
        </p:grpSpPr>
        <p:pic>
          <p:nvPicPr>
            <p:cNvPr id="3" name="Picture 2">
              <a:extLst>
                <a:ext uri="{FF2B5EF4-FFF2-40B4-BE49-F238E27FC236}">
                  <a16:creationId xmlns="" xmlns:a16="http://schemas.microsoft.com/office/drawing/2014/main" id="{468AEE12-13DA-4C98-99BF-F74604883BE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234" r="4771" b="6377"/>
            <a:stretch/>
          </p:blipFill>
          <p:spPr>
            <a:xfrm>
              <a:off x="191452" y="320040"/>
              <a:ext cx="3953828" cy="4556760"/>
            </a:xfrm>
            <a:prstGeom prst="rect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</p:pic>
        <p:sp>
          <p:nvSpPr>
            <p:cNvPr id="4" name="TextBox 3">
              <a:extLst>
                <a:ext uri="{FF2B5EF4-FFF2-40B4-BE49-F238E27FC236}">
                  <a16:creationId xmlns="" xmlns:a16="http://schemas.microsoft.com/office/drawing/2014/main" id="{03332299-222D-4B0C-97D1-60658EDCBAB3}"/>
                </a:ext>
              </a:extLst>
            </p:cNvPr>
            <p:cNvSpPr txBox="1"/>
            <p:nvPr/>
          </p:nvSpPr>
          <p:spPr>
            <a:xfrm>
              <a:off x="320041" y="4295939"/>
              <a:ext cx="3141335" cy="53934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সুন্দরবন</a:t>
              </a:r>
              <a:endParaRPr lang="en-GB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9029700" y="257176"/>
            <a:ext cx="2743200" cy="5286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685800" y="442913"/>
            <a:ext cx="4772025" cy="5414963"/>
          </a:xfrm>
          <a:prstGeom prst="wedgeRoundRect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6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দেশের দক্ষিন-পশ্চিম কোণে বঙ্গোপসাগরের তীরে সুন্দরবন।</a:t>
            </a:r>
            <a:endParaRPr lang="en-GB" sz="66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5586413" y="2471738"/>
            <a:ext cx="957262" cy="95726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5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844E6FC-FC9C-49AD-99E4-A5EA44B641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88" y="80486"/>
            <a:ext cx="6257925" cy="6777514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rnd">
            <a:solidFill>
              <a:srgbClr val="00206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Arrow: Left 4">
            <a:extLst>
              <a:ext uri="{FF2B5EF4-FFF2-40B4-BE49-F238E27FC236}">
                <a16:creationId xmlns="" xmlns:a16="http://schemas.microsoft.com/office/drawing/2014/main" id="{4C07E021-3606-4D89-8A83-BC1468AD869F}"/>
              </a:ext>
            </a:extLst>
          </p:cNvPr>
          <p:cNvSpPr/>
          <p:nvPr/>
        </p:nvSpPr>
        <p:spPr>
          <a:xfrm rot="10800000">
            <a:off x="6486524" y="3191649"/>
            <a:ext cx="544969" cy="474701"/>
          </a:xfrm>
          <a:prstGeom prst="leftArrow">
            <a:avLst>
              <a:gd name="adj1" fmla="val 51201"/>
              <a:gd name="adj2" fmla="val 49028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ounded Rectangular Callout 1"/>
          <p:cNvSpPr/>
          <p:nvPr/>
        </p:nvSpPr>
        <p:spPr>
          <a:xfrm>
            <a:off x="7119938" y="442912"/>
            <a:ext cx="4900612" cy="5657851"/>
          </a:xfrm>
          <a:prstGeom prst="wedgeRoundRectCallou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7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বনের সব </a:t>
            </a:r>
            <a:r>
              <a:rPr lang="bn-BD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গাছ-ই  </a:t>
            </a:r>
            <a:r>
              <a:rPr lang="bn-BD" sz="7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বঙ্গোপসাগরের নোনা পানিতে বেঁচে আছে 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100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82C1059E-3B37-4F78-BA0E-EA13642B28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" y="100013"/>
            <a:ext cx="11987213" cy="565784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100014" y="5915024"/>
            <a:ext cx="11958636" cy="9429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বন নানা ধরনের হাজার রকমের পশু ও পাখিতে পূর্ণ ।</a:t>
            </a:r>
            <a:endParaRPr lang="en-GB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090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BFB23CF4-4037-4BCB-9CA2-30B4C4ACF5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87" y="14287"/>
            <a:ext cx="6486526" cy="6858000"/>
          </a:xfrm>
          <a:prstGeom prst="ellipse">
            <a:avLst/>
          </a:prstGeom>
          <a:ln w="63500" cap="rnd">
            <a:solidFill>
              <a:srgbClr val="7030A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Arrow: Left 4">
            <a:extLst>
              <a:ext uri="{FF2B5EF4-FFF2-40B4-BE49-F238E27FC236}">
                <a16:creationId xmlns="" xmlns:a16="http://schemas.microsoft.com/office/drawing/2014/main" id="{69AED52A-2711-4463-9E9A-25BAADB07F62}"/>
              </a:ext>
            </a:extLst>
          </p:cNvPr>
          <p:cNvSpPr/>
          <p:nvPr/>
        </p:nvSpPr>
        <p:spPr>
          <a:xfrm>
            <a:off x="6659274" y="3186684"/>
            <a:ext cx="484476" cy="484632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ounded Rectangular Callout 1"/>
          <p:cNvSpPr/>
          <p:nvPr/>
        </p:nvSpPr>
        <p:spPr>
          <a:xfrm>
            <a:off x="7272338" y="357188"/>
            <a:ext cx="4814888" cy="5572125"/>
          </a:xfrm>
          <a:prstGeom prst="wedgeRoundRectCallou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সুন্দরবনের কোনো কোনো জায়গায় গাছপালা এত ঘন যে, সূর্যের আলো মাটিতে পৌঁছায় </a:t>
            </a:r>
            <a:r>
              <a:rPr lang="bn-BD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bn-IN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GB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0B152068-6BAA-4960-9779-35BEC20EE0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" y="108584"/>
            <a:ext cx="11933873" cy="5463541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Rectangle 1"/>
          <p:cNvSpPr/>
          <p:nvPr/>
        </p:nvSpPr>
        <p:spPr>
          <a:xfrm>
            <a:off x="447675" y="5715000"/>
            <a:ext cx="11372850" cy="9429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সুন্দরবনের তিন পাশে ছড়িয়ে আছে অনেক গ্রাম । গ্রামের মানুষ কৃষিকাজ করেন।</a:t>
            </a:r>
            <a:endParaRPr lang="en-GB" sz="36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87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0B93D01B-184C-44A9-BFF4-5893C856FA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3" y="100013"/>
            <a:ext cx="6315075" cy="6643687"/>
          </a:xfrm>
          <a:prstGeom prst="roundRect">
            <a:avLst>
              <a:gd name="adj" fmla="val 16667"/>
            </a:avLst>
          </a:prstGeom>
          <a:ln w="57150">
            <a:solidFill>
              <a:schemeClr val="accent2">
                <a:lumMod val="5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Arrow: Left 1">
            <a:extLst>
              <a:ext uri="{FF2B5EF4-FFF2-40B4-BE49-F238E27FC236}">
                <a16:creationId xmlns="" xmlns:a16="http://schemas.microsoft.com/office/drawing/2014/main" id="{27AE82A0-981B-4BD9-ACDE-48A905199094}"/>
              </a:ext>
            </a:extLst>
          </p:cNvPr>
          <p:cNvSpPr/>
          <p:nvPr/>
        </p:nvSpPr>
        <p:spPr>
          <a:xfrm rot="10800000">
            <a:off x="6507929" y="3148201"/>
            <a:ext cx="592583" cy="561598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7200900" y="328614"/>
            <a:ext cx="4886325" cy="574357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6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গ্রামের অনেক মানুষ মধু সংগ্রহ  </a:t>
            </a:r>
          </a:p>
          <a:p>
            <a:r>
              <a:rPr lang="bn-BD" sz="66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করেন।</a:t>
            </a:r>
            <a:endParaRPr lang="en-GB" sz="66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10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E59AE22-B225-4C27-B735-887761CAF4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0"/>
          <a:stretch/>
        </p:blipFill>
        <p:spPr>
          <a:xfrm>
            <a:off x="114301" y="178593"/>
            <a:ext cx="7000874" cy="6500813"/>
          </a:xfrm>
          <a:prstGeom prst="ellipse">
            <a:avLst/>
          </a:prstGeom>
          <a:ln w="57150" cap="rnd">
            <a:solidFill>
              <a:srgbClr val="7030A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Arrow: Left 3">
            <a:extLst>
              <a:ext uri="{FF2B5EF4-FFF2-40B4-BE49-F238E27FC236}">
                <a16:creationId xmlns="" xmlns:a16="http://schemas.microsoft.com/office/drawing/2014/main" id="{ACBDDB6A-E920-46A9-B3AC-F8963EEAD554}"/>
              </a:ext>
            </a:extLst>
          </p:cNvPr>
          <p:cNvSpPr/>
          <p:nvPr/>
        </p:nvSpPr>
        <p:spPr>
          <a:xfrm rot="10800000">
            <a:off x="7216683" y="3163633"/>
            <a:ext cx="570004" cy="530733"/>
          </a:xfrm>
          <a:prstGeom prst="lef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7900988" y="614364"/>
            <a:ext cx="4129086" cy="5672136"/>
          </a:xfrm>
          <a:prstGeom prst="round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7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মৌমাছিরা গাছে গাছে তাদের  মৌচাক বানায় ।</a:t>
            </a:r>
            <a:endParaRPr lang="en-GB" sz="7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80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0433BAD9-27B4-4B4A-9B68-791358E1B4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3" y="0"/>
            <a:ext cx="6715125" cy="6743700"/>
          </a:xfrm>
          <a:prstGeom prst="roundRect">
            <a:avLst>
              <a:gd name="adj" fmla="val 16667"/>
            </a:avLst>
          </a:prstGeom>
          <a:ln w="57150">
            <a:solidFill>
              <a:schemeClr val="bg2">
                <a:lumMod val="1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BADAB5F-517D-478C-946B-0CC7C2237751}"/>
              </a:ext>
            </a:extLst>
          </p:cNvPr>
          <p:cNvSpPr txBox="1"/>
          <p:nvPr/>
        </p:nvSpPr>
        <p:spPr>
          <a:xfrm>
            <a:off x="7753350" y="1357313"/>
            <a:ext cx="4086390" cy="378565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bn-BD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যারা মৌচাক থেকে মধু সংগ্রহ করেন, তাদের বলে মৌয়াল ।</a:t>
            </a:r>
            <a:endParaRPr lang="en-GB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Arrow: Left 5">
            <a:extLst>
              <a:ext uri="{FF2B5EF4-FFF2-40B4-BE49-F238E27FC236}">
                <a16:creationId xmlns="" xmlns:a16="http://schemas.microsoft.com/office/drawing/2014/main" id="{32D5025C-9682-46FB-A48A-40B4B8A956E6}"/>
              </a:ext>
            </a:extLst>
          </p:cNvPr>
          <p:cNvSpPr/>
          <p:nvPr/>
        </p:nvSpPr>
        <p:spPr>
          <a:xfrm rot="10569808">
            <a:off x="6887958" y="3170530"/>
            <a:ext cx="613273" cy="516939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471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443163" y="471488"/>
            <a:ext cx="5986462" cy="2243137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6237" y="2943226"/>
            <a:ext cx="11515725" cy="152876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সুন্দরবন কোথায় অবস্থিত? </a:t>
            </a:r>
            <a:endParaRPr lang="en-US" sz="96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5763" y="4872038"/>
            <a:ext cx="11587162" cy="131444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9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মৌয়াল কাকে বলে? </a:t>
            </a:r>
            <a:endParaRPr lang="en-US" sz="9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59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42" t="22372" r="16307" b="17519"/>
          <a:stretch/>
        </p:blipFill>
        <p:spPr>
          <a:xfrm>
            <a:off x="1156395" y="1216598"/>
            <a:ext cx="1358208" cy="158375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6350">
            <a:solidFill>
              <a:schemeClr val="bg2">
                <a:lumMod val="10000"/>
              </a:schemeClr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3614738" y="285751"/>
            <a:ext cx="4471987" cy="115728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440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GB" sz="44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757488" y="1828801"/>
            <a:ext cx="8515349" cy="4786312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মোছাঃ হিরামনি </a:t>
            </a:r>
          </a:p>
          <a:p>
            <a:pPr algn="ctr"/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pPr algn="ctr"/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আমজুয়ানী সরকারি প্রাথমিক বিদ্যালয় </a:t>
            </a:r>
          </a:p>
          <a:p>
            <a:pPr algn="ctr"/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তেতুলিয়া,প পঞ্চগড় । 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8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7F248A5-AA01-4DCC-9146-30F80CBCD341}"/>
              </a:ext>
            </a:extLst>
          </p:cNvPr>
          <p:cNvSpPr txBox="1"/>
          <p:nvPr/>
        </p:nvSpPr>
        <p:spPr>
          <a:xfrm>
            <a:off x="142876" y="2595563"/>
            <a:ext cx="11701462" cy="193899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bn-BD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শাপলা দলঃ </a:t>
            </a:r>
            <a:r>
              <a:rPr lang="bn-BD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মৌয়ালরা কিভাবে মধু সংগ্রহ করেন তিনটি   বাক্য লেখ </a:t>
            </a:r>
            <a:r>
              <a:rPr lang="bn-BD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786187" y="171449"/>
            <a:ext cx="5129213" cy="188595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GB" sz="80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313" y="4814888"/>
            <a:ext cx="11744326" cy="188594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গোলাপ দলঃ </a:t>
            </a:r>
            <a:r>
              <a:rPr lang="bn-BD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সুন্দরবনের পশুপাখি ও গাছ পালা </a:t>
            </a:r>
            <a:r>
              <a:rPr lang="bn-BD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 </a:t>
            </a:r>
            <a:r>
              <a:rPr lang="bn-BD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তিনটি বাক্য লেখ </a:t>
            </a:r>
            <a:r>
              <a:rPr lang="bn-IN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52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E0DCD93C-4FD9-4010-8D55-B15A0F29A665}"/>
              </a:ext>
            </a:extLst>
          </p:cNvPr>
          <p:cNvSpPr txBox="1"/>
          <p:nvPr/>
        </p:nvSpPr>
        <p:spPr>
          <a:xfrm>
            <a:off x="4457700" y="247650"/>
            <a:ext cx="2686050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BAC7E86-5C6C-45AE-8A2F-732199512C7B}"/>
              </a:ext>
            </a:extLst>
          </p:cNvPr>
          <p:cNvSpPr txBox="1"/>
          <p:nvPr/>
        </p:nvSpPr>
        <p:spPr>
          <a:xfrm>
            <a:off x="472440" y="1112521"/>
            <a:ext cx="9239250" cy="501675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সঠিক উত্তরটি খাতায় লিখ ।</a:t>
            </a:r>
          </a:p>
          <a:p>
            <a:pPr algn="l"/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১। বাংলাদেশের ভূমি কেমন ?</a:t>
            </a:r>
          </a:p>
          <a:p>
            <a:pPr algn="l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(ক)  উঁচু   (খ)  নিচু   (গ)  পাহাড়ি   (ঘ)  সমতল । </a:t>
            </a:r>
          </a:p>
          <a:p>
            <a:pPr algn="l"/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২। গ্রামের মানুষের প্রধান কাজ কী ?</a:t>
            </a:r>
          </a:p>
          <a:p>
            <a:pPr algn="l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(ক)  ব্যবসা করা  (খ) পশু শিকার  (গ) কৃষিকাজ  (ঘ) মাছ চাষ।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3CCA560-5FAE-41D8-82AF-4DF7572954A5}"/>
              </a:ext>
            </a:extLst>
          </p:cNvPr>
          <p:cNvSpPr txBox="1"/>
          <p:nvPr/>
        </p:nvSpPr>
        <p:spPr>
          <a:xfrm>
            <a:off x="864870" y="3620900"/>
            <a:ext cx="2705100" cy="70788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উত্তরঃ সমতল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57318F-59F7-4E10-95BC-70F1959AD218}"/>
              </a:ext>
            </a:extLst>
          </p:cNvPr>
          <p:cNvSpPr txBox="1"/>
          <p:nvPr/>
        </p:nvSpPr>
        <p:spPr>
          <a:xfrm>
            <a:off x="1520190" y="5330964"/>
            <a:ext cx="2686050" cy="707886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উত্তরঃকৃষিকাজ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02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D9CBD13B-4D87-43CE-9A94-6402438402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393"/>
            <a:ext cx="12020550" cy="6531039"/>
          </a:xfrm>
          <a:prstGeom prst="ellipse">
            <a:avLst/>
          </a:prstGeom>
          <a:ln w="5715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1D7AFE8-CA0F-4782-B4FF-4FBFDA34D4E2}"/>
              </a:ext>
            </a:extLst>
          </p:cNvPr>
          <p:cNvSpPr txBox="1"/>
          <p:nvPr/>
        </p:nvSpPr>
        <p:spPr>
          <a:xfrm>
            <a:off x="2800350" y="0"/>
            <a:ext cx="66675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38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GB" sz="138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82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42900" y="1614488"/>
            <a:ext cx="11530013" cy="4986337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r>
              <a:rPr lang="bn-BD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শ্রেনিঃ চতুর্থ</a:t>
            </a:r>
          </a:p>
          <a:p>
            <a:r>
              <a:rPr lang="bn-BD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 </a:t>
            </a:r>
          </a:p>
          <a:p>
            <a:r>
              <a:rPr lang="bn-BD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 বাওয়ালিদের গল্প ।</a:t>
            </a:r>
          </a:p>
          <a:p>
            <a:r>
              <a:rPr lang="bn-BD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 অংশঃ আমাদের জন্মভুমি----বলে মৌয়াল 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2600324" y="142875"/>
            <a:ext cx="7115175" cy="124301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GB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98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1E773AA-CAAB-49DE-9F6F-5CD7BE2FC142}"/>
              </a:ext>
            </a:extLst>
          </p:cNvPr>
          <p:cNvSpPr txBox="1"/>
          <p:nvPr/>
        </p:nvSpPr>
        <p:spPr>
          <a:xfrm>
            <a:off x="428625" y="2656992"/>
            <a:ext cx="11387138" cy="37856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শোনাঃ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২.২.১ গল্প শুনে মূল বিষয় বস্তু বুঝতে পারবে ।</a:t>
            </a:r>
          </a:p>
          <a:p>
            <a:pPr algn="l"/>
            <a:r>
              <a:rPr lang="bn-BD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বলাঃ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২.৪.২ গল্পের মূলভাব বলতে পারবে ।</a:t>
            </a:r>
          </a:p>
          <a:p>
            <a:pPr algn="l"/>
            <a:r>
              <a:rPr lang="bn-BD" sz="40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পড়াঃ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১.৩.২ যুক্ত ব্যঞ্জন দিয়ে গঠিত শব্দ দিয়ে বাক্য পড়তে পারবে ।</a:t>
            </a:r>
          </a:p>
          <a:p>
            <a:pPr algn="l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পাঠে ব্যবহৃত বাক্য শ্রবন যোগ্য স্বরে ও প্রমিত উচ্চারণে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সাবলীল</a:t>
            </a:r>
            <a:r>
              <a:rPr lang="en-GB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ভাবে পড়তে পারবে</a:t>
            </a:r>
          </a:p>
          <a:p>
            <a:pPr algn="l"/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লেখাঃ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২.৩.৪ পঠিত গল্পের বিষয়ে প্রশ্নের উত্তর শুদ্ধ ভাবে বলতে পারবে             </a:t>
            </a:r>
          </a:p>
        </p:txBody>
      </p:sp>
      <p:sp>
        <p:nvSpPr>
          <p:cNvPr id="4" name="Oval 3"/>
          <p:cNvSpPr/>
          <p:nvPr/>
        </p:nvSpPr>
        <p:spPr>
          <a:xfrm>
            <a:off x="3700463" y="-1"/>
            <a:ext cx="4386262" cy="240030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4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AA4B673-FF25-4C60-9977-4B9EE6D330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65" t="8369" r="5105" b="5904"/>
          <a:stretch/>
        </p:blipFill>
        <p:spPr>
          <a:xfrm>
            <a:off x="23812" y="0"/>
            <a:ext cx="12168188" cy="54292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DCF0393-E6F6-48A9-82CC-8CFE499A1AEE}"/>
              </a:ext>
            </a:extLst>
          </p:cNvPr>
          <p:cNvSpPr txBox="1"/>
          <p:nvPr/>
        </p:nvSpPr>
        <p:spPr>
          <a:xfrm>
            <a:off x="114301" y="5632231"/>
            <a:ext cx="6272212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762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তোমরা কী কী দেখতে পাচ্ছ?</a:t>
            </a:r>
            <a:endParaRPr lang="en-GB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29253FB-1731-4E78-AA1E-3013C7430896}"/>
              </a:ext>
            </a:extLst>
          </p:cNvPr>
          <p:cNvSpPr txBox="1"/>
          <p:nvPr/>
        </p:nvSpPr>
        <p:spPr>
          <a:xfrm>
            <a:off x="6915152" y="5664339"/>
            <a:ext cx="5114924" cy="707886"/>
          </a:xfrm>
          <a:prstGeom prst="rect">
            <a:avLst/>
          </a:prstGeom>
          <a:solidFill>
            <a:srgbClr val="7030A0"/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bn-BD" sz="4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নৌকায় কী নিয়ে যাছে ? </a:t>
            </a:r>
            <a:endParaRPr lang="en-GB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6736080" y="1188720"/>
            <a:ext cx="4937760" cy="237744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5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3" grpId="0" animBg="1"/>
      <p:bldP spid="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0013" y="128588"/>
            <a:ext cx="11987211" cy="6586538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বাওয়ালীদের গল্প </a:t>
            </a:r>
            <a:endParaRPr lang="en-US" sz="115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98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1D71600-6C9B-45F8-844D-D2BB8672D4E9}"/>
              </a:ext>
            </a:extLst>
          </p:cNvPr>
          <p:cNvSpPr txBox="1"/>
          <p:nvPr/>
        </p:nvSpPr>
        <p:spPr>
          <a:xfrm>
            <a:off x="4305300" y="190501"/>
            <a:ext cx="2838450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 শব্দ</a:t>
            </a:r>
            <a:endParaRPr lang="en-GB" sz="7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446DA74-9E3F-47E3-8680-0CA8488A040F}"/>
              </a:ext>
            </a:extLst>
          </p:cNvPr>
          <p:cNvSpPr txBox="1"/>
          <p:nvPr/>
        </p:nvSpPr>
        <p:spPr>
          <a:xfrm>
            <a:off x="0" y="3013501"/>
            <a:ext cx="2586038" cy="830997"/>
          </a:xfrm>
          <a:prstGeom prst="rect">
            <a:avLst/>
          </a:prstGeom>
          <a:solidFill>
            <a:srgbClr val="92D050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সমতল</a:t>
            </a:r>
            <a:r>
              <a:rPr lang="bn-IN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 </a:t>
            </a:r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1CB536EF-F247-4CC8-BAC9-94FCBA2AEF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638" y="1771650"/>
            <a:ext cx="4933950" cy="44719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F304032-BF55-4BB0-B648-73E4EAEF9536}"/>
              </a:ext>
            </a:extLst>
          </p:cNvPr>
          <p:cNvSpPr txBox="1"/>
          <p:nvPr/>
        </p:nvSpPr>
        <p:spPr>
          <a:xfrm>
            <a:off x="8591550" y="2702392"/>
            <a:ext cx="3467100" cy="19389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তল সমান যে ভূমির </a:t>
            </a:r>
            <a:endParaRPr lang="en-GB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657475" y="3271837"/>
            <a:ext cx="442913" cy="4000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8172450" y="3257550"/>
            <a:ext cx="414338" cy="5143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0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6BBDE4A-F290-4B4D-810A-525B75E14760}"/>
              </a:ext>
            </a:extLst>
          </p:cNvPr>
          <p:cNvSpPr txBox="1"/>
          <p:nvPr/>
        </p:nvSpPr>
        <p:spPr>
          <a:xfrm>
            <a:off x="128588" y="151150"/>
            <a:ext cx="2476500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bn-BD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কৃষিকাজ</a:t>
            </a:r>
            <a:endParaRPr lang="en-GB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2EC1E230-CD61-4D57-BF2E-0BF83AD754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453" y="1247775"/>
            <a:ext cx="7893093" cy="436245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20C71BA-196F-4D5F-A07C-043CE2B12D98}"/>
              </a:ext>
            </a:extLst>
          </p:cNvPr>
          <p:cNvSpPr txBox="1"/>
          <p:nvPr/>
        </p:nvSpPr>
        <p:spPr>
          <a:xfrm>
            <a:off x="9263063" y="5495926"/>
            <a:ext cx="2514600" cy="10156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চাষাবাদ</a:t>
            </a:r>
            <a:endParaRPr lang="en-GB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 rot="2750304">
            <a:off x="2600607" y="1168379"/>
            <a:ext cx="708301" cy="616353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3929367">
            <a:off x="8898421" y="5043685"/>
            <a:ext cx="451845" cy="371072"/>
          </a:xfrm>
          <a:prstGeom prst="righ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2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3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4932BB2E-F42F-4919-8DA1-2FC1CCEC5E05}"/>
              </a:ext>
            </a:extLst>
          </p:cNvPr>
          <p:cNvSpPr txBox="1"/>
          <p:nvPr/>
        </p:nvSpPr>
        <p:spPr>
          <a:xfrm>
            <a:off x="3381375" y="5005387"/>
            <a:ext cx="685800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l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ক্ত</a:t>
            </a:r>
            <a:endParaRPr lang="en-GB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4BFD8D3A-77BD-4C94-9C80-AF66CE84ABFA}"/>
              </a:ext>
            </a:extLst>
          </p:cNvPr>
          <p:cNvSpPr txBox="1"/>
          <p:nvPr/>
        </p:nvSpPr>
        <p:spPr>
          <a:xfrm>
            <a:off x="285750" y="5098315"/>
            <a:ext cx="2600325" cy="83099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লবন</a:t>
            </a:r>
            <a:r>
              <a:rPr lang="bn-IN" sz="4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ক্ত</a:t>
            </a:r>
            <a:endParaRPr lang="en-GB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155A1B21-B19D-4DD0-9FE7-B7E0EAC7602B}"/>
              </a:ext>
            </a:extLst>
          </p:cNvPr>
          <p:cNvSpPr/>
          <p:nvPr/>
        </p:nvSpPr>
        <p:spPr>
          <a:xfrm>
            <a:off x="3368667" y="1981200"/>
            <a:ext cx="625492" cy="83099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ঙ্গ</a:t>
            </a:r>
            <a:endParaRPr lang="en-GB" sz="4800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04A16224-8CCF-4942-92F3-8048EB2968AD}"/>
              </a:ext>
            </a:extLst>
          </p:cNvPr>
          <p:cNvSpPr txBox="1"/>
          <p:nvPr/>
        </p:nvSpPr>
        <p:spPr>
          <a:xfrm>
            <a:off x="3395662" y="3429000"/>
            <a:ext cx="666750" cy="83099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ন্দ</a:t>
            </a:r>
            <a:endParaRPr lang="en-GB" sz="4800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7EE01CA7-3ED8-454D-B4EF-DB3C64ACB5FA}"/>
              </a:ext>
            </a:extLst>
          </p:cNvPr>
          <p:cNvSpPr txBox="1"/>
          <p:nvPr/>
        </p:nvSpPr>
        <p:spPr>
          <a:xfrm>
            <a:off x="242888" y="3600450"/>
            <a:ext cx="2624137" cy="83099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সুন্দরবন</a:t>
            </a:r>
            <a:endParaRPr lang="en-GB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BD73701-5CF3-4FF7-84B9-F4A6FE8BF23D}"/>
              </a:ext>
            </a:extLst>
          </p:cNvPr>
          <p:cNvSpPr txBox="1"/>
          <p:nvPr/>
        </p:nvSpPr>
        <p:spPr>
          <a:xfrm>
            <a:off x="185738" y="1971675"/>
            <a:ext cx="2628900" cy="83099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বঙ্গোপসাগর</a:t>
            </a:r>
            <a:endParaRPr lang="en-GB" sz="48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5DF8932-D163-4711-B3E1-C4EEF6C854CA}"/>
              </a:ext>
            </a:extLst>
          </p:cNvPr>
          <p:cNvSpPr txBox="1"/>
          <p:nvPr/>
        </p:nvSpPr>
        <p:spPr>
          <a:xfrm>
            <a:off x="6276975" y="1943100"/>
            <a:ext cx="933450" cy="830997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</a:t>
            </a:r>
            <a:endParaRPr lang="en-GB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72938FD-2E1F-4DE1-9F03-D9E7C3D155C1}"/>
              </a:ext>
            </a:extLst>
          </p:cNvPr>
          <p:cNvSpPr txBox="1"/>
          <p:nvPr/>
        </p:nvSpPr>
        <p:spPr>
          <a:xfrm>
            <a:off x="7496175" y="1943100"/>
            <a:ext cx="819150" cy="830997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l"/>
            <a:r>
              <a:rPr lang="bn-BD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GB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05C7DC1-4183-4753-BF18-DEFD9BE813F0}"/>
              </a:ext>
            </a:extLst>
          </p:cNvPr>
          <p:cNvSpPr txBox="1"/>
          <p:nvPr/>
        </p:nvSpPr>
        <p:spPr>
          <a:xfrm>
            <a:off x="8620125" y="1957388"/>
            <a:ext cx="1371600" cy="76944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অঙ্গ</a:t>
            </a:r>
            <a:endParaRPr lang="en-GB" sz="44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49E2BE40-38F3-4FEF-8269-6966D9A7B3AB}"/>
              </a:ext>
            </a:extLst>
          </p:cNvPr>
          <p:cNvSpPr txBox="1"/>
          <p:nvPr/>
        </p:nvSpPr>
        <p:spPr>
          <a:xfrm>
            <a:off x="6348412" y="3429000"/>
            <a:ext cx="666750" cy="83099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GB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E636B52E-2258-4B49-8E0A-96302B108F62}"/>
              </a:ext>
            </a:extLst>
          </p:cNvPr>
          <p:cNvSpPr txBox="1"/>
          <p:nvPr/>
        </p:nvSpPr>
        <p:spPr>
          <a:xfrm>
            <a:off x="7710487" y="3429000"/>
            <a:ext cx="666750" cy="83099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l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endParaRPr lang="en-GB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A0DBE9C-4951-498F-BCAF-F1426404C70D}"/>
              </a:ext>
            </a:extLst>
          </p:cNvPr>
          <p:cNvSpPr txBox="1"/>
          <p:nvPr/>
        </p:nvSpPr>
        <p:spPr>
          <a:xfrm>
            <a:off x="8705850" y="3543300"/>
            <a:ext cx="1352550" cy="65490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আনন্দ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A7B348E5-62E1-486F-BE39-45CF8E77A942}"/>
              </a:ext>
            </a:extLst>
          </p:cNvPr>
          <p:cNvSpPr txBox="1"/>
          <p:nvPr/>
        </p:nvSpPr>
        <p:spPr>
          <a:xfrm>
            <a:off x="6424613" y="5076824"/>
            <a:ext cx="666750" cy="83099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GB" sz="4800" dirty="0"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29D2B858-3344-4F0C-85B7-F6284DB1802D}"/>
              </a:ext>
            </a:extLst>
          </p:cNvPr>
          <p:cNvSpPr txBox="1"/>
          <p:nvPr/>
        </p:nvSpPr>
        <p:spPr>
          <a:xfrm>
            <a:off x="7758114" y="4962525"/>
            <a:ext cx="819150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endParaRPr lang="en-GB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48ADFBB6-2DFD-4909-A936-10D9D494159B}"/>
              </a:ext>
            </a:extLst>
          </p:cNvPr>
          <p:cNvSpPr txBox="1"/>
          <p:nvPr/>
        </p:nvSpPr>
        <p:spPr>
          <a:xfrm>
            <a:off x="8801101" y="4976813"/>
            <a:ext cx="1376362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ডাক্তার</a:t>
            </a:r>
            <a:endParaRPr lang="en-GB" sz="3600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086101" y="107156"/>
            <a:ext cx="5129212" cy="167163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</a:t>
            </a:r>
            <a:endParaRPr lang="en-GB" sz="96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481513" y="2114549"/>
            <a:ext cx="1643062" cy="528638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4391025" y="3586164"/>
            <a:ext cx="1743075" cy="5715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4419599" y="5186364"/>
            <a:ext cx="1714501" cy="557212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99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6" grpId="0" animBg="1"/>
      <p:bldP spid="15" grpId="0" animBg="1"/>
      <p:bldP spid="11" grpId="0" animBg="1"/>
      <p:bldP spid="9" grpId="0" animBg="1"/>
      <p:bldP spid="3" grpId="0" animBg="1"/>
      <p:bldP spid="6" grpId="0" animBg="1"/>
      <p:bldP spid="7" grpId="0" animBg="1"/>
      <p:bldP spid="8" grpId="0" animBg="1"/>
      <p:bldP spid="12" grpId="0" animBg="1"/>
      <p:bldP spid="13" grpId="0" animBg="1"/>
      <p:bldP spid="14" grpId="0" animBg="1"/>
      <p:bldP spid="19" grpId="0" animBg="1"/>
      <p:bldP spid="20" grpId="0" animBg="1"/>
      <p:bldP spid="21" grpId="0" animBg="1"/>
      <p:bldP spid="5" grpId="0" animBg="1"/>
      <p:bldP spid="10" grpId="0" animBg="1"/>
      <p:bldP spid="17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982</TotalTime>
  <Words>325</Words>
  <Application>Microsoft Office PowerPoint</Application>
  <PresentationFormat>Widescreen</PresentationFormat>
  <Paragraphs>71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PTI-PANCHAGARH-10</dc:creator>
  <cp:lastModifiedBy>DPE</cp:lastModifiedBy>
  <cp:revision>159</cp:revision>
  <dcterms:created xsi:type="dcterms:W3CDTF">2018-03-05T10:28:22Z</dcterms:created>
  <dcterms:modified xsi:type="dcterms:W3CDTF">2019-11-22T14:11:38Z</dcterms:modified>
</cp:coreProperties>
</file>