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56" r:id="rId8"/>
    <p:sldId id="257" r:id="rId9"/>
    <p:sldId id="258" r:id="rId10"/>
    <p:sldId id="259" r:id="rId11"/>
    <p:sldId id="260" r:id="rId12"/>
    <p:sldId id="269" r:id="rId13"/>
    <p:sldId id="261" r:id="rId14"/>
    <p:sldId id="262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C544-51DC-4FE0-A6AC-AB39C64A4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A8E74-1040-4247-952A-3C7DBA22E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4FF79-5179-4E23-8D0C-F7E03DEA7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A02F4-9AF4-47A6-BB96-30480BA5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F9279-2FB6-42B4-9F6E-55ABAFCD4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9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9FFE-95CE-4CA2-93C5-0CB1ADE1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ADD4B-5019-4359-9A49-02B4F8EE2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6F3E3-BF5F-4811-A11A-BC085A5B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05269-DC62-474E-A3E8-BCB7AFDA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3EF52-6D88-4C2D-BB68-24EDF681F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7971D8-2495-49E1-935F-AB9B77725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32969-45E5-46DD-944B-FAEE16CD3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F56DA-FDC0-4584-83F2-41A9C8855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E5296-E259-4DB2-B149-3A4AB068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63033-3AAF-454E-ACCE-A690163C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1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0FA0E-AE1E-41D9-A76D-C94B5139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91470-D880-47B5-9C00-A62F4C223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03DFA-8D04-4945-98B6-F6BC29DE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6D44B-1539-4188-9B9D-011A5EDC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DCE65-46D7-4F66-8355-49AB8760F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9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78BC-61F2-47D2-B26D-C10A80F8D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7CC28-FEF3-437F-BE27-BDBBB352B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F4C83-BA90-4182-83A1-86AC6C84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B45D6-9923-4AB2-9565-19A1740A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1C7A8-9C5F-4781-A613-7F70FF62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0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7E82A-94A8-4723-BF75-060351C7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08885-67AE-46D6-AEF9-61461CF6D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750DD-7A63-4A16-BF62-4E9DA261F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FCE74-CC1D-4808-BE04-17162FC6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36B02-E290-43C8-8BB5-C909ED33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E23DB-6D21-465C-AB7A-3E7BF5DB0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8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E0DE-EDCC-49E2-94A5-B41BA5ECA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C75F4-05E3-4D00-93F1-71BA9DBB6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1A40C-D980-4D6D-9532-8FCCFA922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DF5E34-5E22-4735-950E-4BDA7C2B8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C57DEF-23D0-4EF3-B6A2-FF8C34A85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282264-7A44-43CB-947E-C83F4C03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5C05EC-B393-41D5-92C7-3797A622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D5A68-3DAA-4419-9EFC-81BFE9A8E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62A17-0C73-47B5-9BB2-62B4E0E1E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87B468-290F-4E58-9922-A4F74545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98706-0EFC-4D99-8190-E8ECB67D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5B813-4458-4630-8395-88826399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1ABB36-D75C-4177-B768-6C93804BA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7BBFB0-8C92-4A9A-9885-E48D8ECD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ECA16-3A38-4B59-83F2-433082F7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8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65525-5B3A-44F7-908E-8C75C6555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A291D-3245-4B52-9F9A-DBCD257FC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1E6B1-3175-4DAF-ACE7-2A7952013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F2AF9-CDBA-47AD-830B-B9E430ED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D7268-3E76-499B-9006-EA9E0BBA7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2441D-544F-4994-906D-4B8B75B7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2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9480-5CC4-4E2E-9419-B04F57DE7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D166B4-5C03-4C66-9D27-88CC44961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C2312-60D7-4737-A4EF-F3D355DC4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0D875-2709-4E7B-A71E-F7AACEB0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005E6-F9AF-4AE6-8DD2-1C656DCDB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F9816-CA1B-45FB-83D2-F4A52E22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7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ACB13-6939-4774-8074-C4D000BDA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D86EE-65EB-434A-A32E-5050692A8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03177-8128-428B-A6BC-A175E42B8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D9C26-106E-4D73-AB73-33C89DF2173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2FFAF-DDCF-4E47-ADAD-8570A0730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8F8E7-C2CC-475D-94C2-08D601F68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570E-44D2-4B88-A967-D366EB4B7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9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DBF8F4E8-E921-4C6D-B256-7A65A447BC87}"/>
              </a:ext>
            </a:extLst>
          </p:cNvPr>
          <p:cNvSpPr/>
          <p:nvPr/>
        </p:nvSpPr>
        <p:spPr>
          <a:xfrm>
            <a:off x="2958905" y="268318"/>
            <a:ext cx="6274190" cy="2138289"/>
          </a:xfrm>
          <a:prstGeom prst="ellipse">
            <a:avLst/>
          </a:prstGeom>
          <a:solidFill>
            <a:srgbClr val="FF0000"/>
          </a:solidFill>
          <a:ln w="38100"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635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DBAD1B-C115-4366-A896-3286438AB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08" y="2633660"/>
            <a:ext cx="7329267" cy="3635467"/>
          </a:xfrm>
          <a:prstGeom prst="rect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565158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47493E-DC74-4794-9660-6625E338F094}"/>
              </a:ext>
            </a:extLst>
          </p:cNvPr>
          <p:cNvSpPr txBox="1"/>
          <p:nvPr/>
        </p:nvSpPr>
        <p:spPr>
          <a:xfrm>
            <a:off x="2480150" y="363266"/>
            <a:ext cx="4194900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প্লাটিহেলমিনথেস 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Platyhelminthes)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BAD03-1042-4BC7-A1D3-2F591CD86619}"/>
              </a:ext>
            </a:extLst>
          </p:cNvPr>
          <p:cNvSpPr txBox="1"/>
          <p:nvPr/>
        </p:nvSpPr>
        <p:spPr>
          <a:xfrm>
            <a:off x="3356125" y="1790335"/>
            <a:ext cx="244295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স্বভাব ও বাসস্থান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FFEF35-5D99-4146-AEF4-2B7F53173FA5}"/>
              </a:ext>
            </a:extLst>
          </p:cNvPr>
          <p:cNvSpPr txBox="1"/>
          <p:nvPr/>
        </p:nvSpPr>
        <p:spPr>
          <a:xfrm>
            <a:off x="602042" y="3309738"/>
            <a:ext cx="7951116" cy="255454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র্বের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বৈচিত্র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র্বের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হিঃপরজীবী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অন্তঃপরজীবী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িছু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প্রজাতি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মুক্তজীবী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স্বাদু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বণাক্ত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র্বের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486948-721D-4536-8366-C12DFBA6B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42" y="703386"/>
            <a:ext cx="2614316" cy="3798276"/>
          </a:xfrm>
          <a:prstGeom prst="rect">
            <a:avLst/>
          </a:prstGeom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BD6DCF0F-7B06-4D00-80DA-B07CBFA3CAE9}"/>
              </a:ext>
            </a:extLst>
          </p:cNvPr>
          <p:cNvSpPr/>
          <p:nvPr/>
        </p:nvSpPr>
        <p:spPr>
          <a:xfrm>
            <a:off x="9115181" y="4837340"/>
            <a:ext cx="2335237" cy="131727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যকৃত কৃমি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289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95A8BA-AF90-47BC-893B-69DED369992C}"/>
              </a:ext>
            </a:extLst>
          </p:cNvPr>
          <p:cNvSpPr txBox="1"/>
          <p:nvPr/>
        </p:nvSpPr>
        <p:spPr>
          <a:xfrm>
            <a:off x="3516923" y="349237"/>
            <a:ext cx="2419643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শিষ্ট্য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80067E-4610-401E-BD63-B951A1ADDBB1}"/>
              </a:ext>
            </a:extLst>
          </p:cNvPr>
          <p:cNvSpPr txBox="1"/>
          <p:nvPr/>
        </p:nvSpPr>
        <p:spPr>
          <a:xfrm>
            <a:off x="1969477" y="1457233"/>
            <a:ext cx="4529797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ভলিঙ্গ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বহিঃপরজীবী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অন্তঃজীবী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136B59-8AF1-47B2-BC43-E7A1AD5F6F6A}"/>
              </a:ext>
            </a:extLst>
          </p:cNvPr>
          <p:cNvSpPr txBox="1"/>
          <p:nvPr/>
        </p:nvSpPr>
        <p:spPr>
          <a:xfrm>
            <a:off x="1512277" y="3013501"/>
            <a:ext cx="5134708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কিউটিকল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চোষক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ংটা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B392F-CDA7-460D-AC1A-D1DC49740C4B}"/>
              </a:ext>
            </a:extLst>
          </p:cNvPr>
          <p:cNvSpPr txBox="1"/>
          <p:nvPr/>
        </p:nvSpPr>
        <p:spPr>
          <a:xfrm>
            <a:off x="703385" y="4615937"/>
            <a:ext cx="7230793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রেচন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্টিকতন্ত্র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অসম্পূর্ন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অনুপস্থিত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2396DB-585A-42F9-A7D1-FE38A8A68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954" y="555023"/>
            <a:ext cx="2977661" cy="3364000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6655D91-6E3F-4791-9AB5-42D369EA2E5F}"/>
              </a:ext>
            </a:extLst>
          </p:cNvPr>
          <p:cNvSpPr/>
          <p:nvPr/>
        </p:nvSpPr>
        <p:spPr>
          <a:xfrm>
            <a:off x="8700868" y="4386887"/>
            <a:ext cx="2597832" cy="13808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ফিতা কৃমি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23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9068CE3-998B-4B79-B185-9859599FA3D5}"/>
              </a:ext>
            </a:extLst>
          </p:cNvPr>
          <p:cNvSpPr/>
          <p:nvPr/>
        </p:nvSpPr>
        <p:spPr>
          <a:xfrm>
            <a:off x="4087091" y="526473"/>
            <a:ext cx="3740727" cy="1219200"/>
          </a:xfrm>
          <a:prstGeom prst="fra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A79298-693A-49C5-8D8C-14DE8200297E}"/>
              </a:ext>
            </a:extLst>
          </p:cNvPr>
          <p:cNvSpPr txBox="1"/>
          <p:nvPr/>
        </p:nvSpPr>
        <p:spPr>
          <a:xfrm>
            <a:off x="2078181" y="2743200"/>
            <a:ext cx="7841673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প্রাণির তিনটি পর্বের নাম লিখ।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14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33D50A-C61B-4145-A0F7-1C3DF67ABC57}"/>
              </a:ext>
            </a:extLst>
          </p:cNvPr>
          <p:cNvSpPr txBox="1"/>
          <p:nvPr/>
        </p:nvSpPr>
        <p:spPr>
          <a:xfrm>
            <a:off x="3798277" y="267066"/>
            <a:ext cx="2818228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(Nematoda)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CF6FEF-C93C-428B-87F9-9F065F8D5621}"/>
              </a:ext>
            </a:extLst>
          </p:cNvPr>
          <p:cNvSpPr txBox="1"/>
          <p:nvPr/>
        </p:nvSpPr>
        <p:spPr>
          <a:xfrm>
            <a:off x="2250976" y="1841892"/>
            <a:ext cx="51605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অনেকে একে নেমাথেলমিনথেস বলে।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EE7E64-E258-471D-973A-64132CBD8C64}"/>
              </a:ext>
            </a:extLst>
          </p:cNvPr>
          <p:cNvSpPr txBox="1"/>
          <p:nvPr/>
        </p:nvSpPr>
        <p:spPr>
          <a:xfrm>
            <a:off x="2958905" y="2924275"/>
            <a:ext cx="301048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স্বভাব ও বাসস্থান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97794C-77B0-4933-BE98-1DE668C2774C}"/>
              </a:ext>
            </a:extLst>
          </p:cNvPr>
          <p:cNvSpPr txBox="1"/>
          <p:nvPr/>
        </p:nvSpPr>
        <p:spPr>
          <a:xfrm>
            <a:off x="590844" y="4100038"/>
            <a:ext cx="7230794" cy="20621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পর্বের অনেক প্রাণী অন্তঃপরজীবী হিসেবে প্রাণীর অন্ত্রে ও রক্তে বসবাস করে। এইসব পরজীবী বিভিন্ন প্রাণী ও মানবদেহে বাস করে নানারকম ক্ষতি সাধন করে। তবে অনেক প্রাণীই মুক্তজীবী , যারা পানি ও মাটিতে বাস করে।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47C571-CF18-420D-B220-E0E0D72A1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561" y="675036"/>
            <a:ext cx="2428728" cy="3643746"/>
          </a:xfrm>
          <a:prstGeom prst="rect">
            <a:avLst/>
          </a:prstGeom>
          <a:ln w="381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A03ADA8F-7B7F-46DD-80B6-AE7241F95E0F}"/>
              </a:ext>
            </a:extLst>
          </p:cNvPr>
          <p:cNvSpPr/>
          <p:nvPr/>
        </p:nvSpPr>
        <p:spPr>
          <a:xfrm>
            <a:off x="8958921" y="4656407"/>
            <a:ext cx="2428728" cy="135099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গোলকৃমি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35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725B1C-0AA7-46DC-8298-6FF71D4489F9}"/>
              </a:ext>
            </a:extLst>
          </p:cNvPr>
          <p:cNvSpPr txBox="1"/>
          <p:nvPr/>
        </p:nvSpPr>
        <p:spPr>
          <a:xfrm>
            <a:off x="2264898" y="582720"/>
            <a:ext cx="4164037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সাধারণ বৈশিষ্ট্য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7C2B18-4D59-4944-A8AA-EF2A7E3AD070}"/>
              </a:ext>
            </a:extLst>
          </p:cNvPr>
          <p:cNvSpPr txBox="1"/>
          <p:nvPr/>
        </p:nvSpPr>
        <p:spPr>
          <a:xfrm>
            <a:off x="1380979" y="1627999"/>
            <a:ext cx="5444197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দেহ নলাকার ও পুরু ত্বক দ্বারা আবৃত।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শ্বসনতন্ত্র ও সংবহনতন্ত্র অনুপস্থিত।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D446DD-A517-48E6-82CD-E517F3409E18}"/>
              </a:ext>
            </a:extLst>
          </p:cNvPr>
          <p:cNvSpPr txBox="1"/>
          <p:nvPr/>
        </p:nvSpPr>
        <p:spPr>
          <a:xfrm>
            <a:off x="1240302" y="3225869"/>
            <a:ext cx="5584874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সাধারণত একলিঙ্গ। 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দেহগহবর অনাবৃত ও প্রকৃত সিলোম নাই।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682C73-AE97-4CAA-B37A-1D37580FF5BB}"/>
              </a:ext>
            </a:extLst>
          </p:cNvPr>
          <p:cNvSpPr txBox="1"/>
          <p:nvPr/>
        </p:nvSpPr>
        <p:spPr>
          <a:xfrm>
            <a:off x="747933" y="5025200"/>
            <a:ext cx="631639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পৌষ্টিকনালী সম্পূর্ণ , মুখ ও পায়ু ছিদ্র উপস্থিত।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B0F123-690F-4644-BEDE-4573D1F8C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62" y="486743"/>
            <a:ext cx="3123027" cy="4436949"/>
          </a:xfrm>
          <a:prstGeom prst="rect">
            <a:avLst/>
          </a:prstGeom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C31B74-F5AD-4D93-B68A-AC77D33B6BD8}"/>
              </a:ext>
            </a:extLst>
          </p:cNvPr>
          <p:cNvSpPr txBox="1"/>
          <p:nvPr/>
        </p:nvSpPr>
        <p:spPr>
          <a:xfrm>
            <a:off x="8285871" y="5317588"/>
            <a:ext cx="2504049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ৃমি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10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BC06980-3778-4390-B770-73573C6D1100}"/>
              </a:ext>
            </a:extLst>
          </p:cNvPr>
          <p:cNvSpPr/>
          <p:nvPr/>
        </p:nvSpPr>
        <p:spPr>
          <a:xfrm>
            <a:off x="3823855" y="387927"/>
            <a:ext cx="3920836" cy="121920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17FF45-EFE1-4122-9849-3CC7A669A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76" y="2232662"/>
            <a:ext cx="4213514" cy="2883996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E38ACD-2BF6-4317-8F35-4DDB4AC482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585" y="2232662"/>
            <a:ext cx="4660898" cy="288399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B58EB9-9394-49AA-B140-FB61286D676D}"/>
              </a:ext>
            </a:extLst>
          </p:cNvPr>
          <p:cNvSpPr txBox="1"/>
          <p:nvPr/>
        </p:nvSpPr>
        <p:spPr>
          <a:xfrm>
            <a:off x="3020291" y="5611091"/>
            <a:ext cx="714894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পর্ব দুইটির সাধারণ বৈশিষ্ট্য বর্ণনা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6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DA5883-2905-4315-A747-6A92A85FB82C}"/>
              </a:ext>
            </a:extLst>
          </p:cNvPr>
          <p:cNvSpPr txBox="1"/>
          <p:nvPr/>
        </p:nvSpPr>
        <p:spPr>
          <a:xfrm>
            <a:off x="4417255" y="281354"/>
            <a:ext cx="299641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15444A-1294-4B14-AE04-2EAF9C798713}"/>
              </a:ext>
            </a:extLst>
          </p:cNvPr>
          <p:cNvSpPr txBox="1"/>
          <p:nvPr/>
        </p:nvSpPr>
        <p:spPr>
          <a:xfrm>
            <a:off x="1906172" y="1026942"/>
            <a:ext cx="8018584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 গুলোর সাথে চিত্র তিনটির মিলকরণ কর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AB7360-4839-4A31-890C-21047E84C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019" y="4450517"/>
            <a:ext cx="2250832" cy="21050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4AEB23-94F6-458F-84D8-1BC6D61217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24" r="480" b="14050"/>
          <a:stretch/>
        </p:blipFill>
        <p:spPr>
          <a:xfrm>
            <a:off x="1025542" y="4564377"/>
            <a:ext cx="2250832" cy="18578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F9A6CA-FA7C-4E32-A3A5-577C691E6D9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51" r="40849" b="-9151"/>
          <a:stretch/>
        </p:blipFill>
        <p:spPr>
          <a:xfrm>
            <a:off x="4790048" y="4450520"/>
            <a:ext cx="2250832" cy="19716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B4B8246-9898-4772-8286-75D87CCC5E07}"/>
              </a:ext>
            </a:extLst>
          </p:cNvPr>
          <p:cNvSpPr txBox="1"/>
          <p:nvPr/>
        </p:nvSpPr>
        <p:spPr>
          <a:xfrm>
            <a:off x="1025542" y="1822706"/>
            <a:ext cx="214276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হাইড্রা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DADBBC-C7D3-41EC-AFE9-82670A614FE5}"/>
              </a:ext>
            </a:extLst>
          </p:cNvPr>
          <p:cNvSpPr txBox="1"/>
          <p:nvPr/>
        </p:nvSpPr>
        <p:spPr>
          <a:xfrm>
            <a:off x="5109281" y="1822706"/>
            <a:ext cx="225083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স্কাইফা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8738C3-CE47-452E-B701-2FD2E777AD11}"/>
              </a:ext>
            </a:extLst>
          </p:cNvPr>
          <p:cNvSpPr txBox="1"/>
          <p:nvPr/>
        </p:nvSpPr>
        <p:spPr>
          <a:xfrm>
            <a:off x="9193019" y="1822707"/>
            <a:ext cx="225083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গোলকৃমি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07407E-6 L 0.33594 -0.3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97" y="-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59259E-6 L 0.36067 -0.28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34" y="-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67096 -0.28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55" y="-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6F75CF13-ED37-45A5-9FD2-F9EB4E4120F6}"/>
              </a:ext>
            </a:extLst>
          </p:cNvPr>
          <p:cNvSpPr/>
          <p:nvPr/>
        </p:nvSpPr>
        <p:spPr>
          <a:xfrm>
            <a:off x="3713871" y="534573"/>
            <a:ext cx="3854547" cy="1266092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506FFE-09E6-4E79-B1A8-E89335FC110A}"/>
              </a:ext>
            </a:extLst>
          </p:cNvPr>
          <p:cNvSpPr txBox="1"/>
          <p:nvPr/>
        </p:nvSpPr>
        <p:spPr>
          <a:xfrm>
            <a:off x="1997612" y="2518117"/>
            <a:ext cx="7596554" cy="64633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প্রাণির তিনটি পর্বের বৈশিষ্ট্য লিখে আনবে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11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Beveled 1">
            <a:extLst>
              <a:ext uri="{FF2B5EF4-FFF2-40B4-BE49-F238E27FC236}">
                <a16:creationId xmlns:a16="http://schemas.microsoft.com/office/drawing/2014/main" id="{D2FC2D98-3FFE-4D10-A425-13219D7A17A9}"/>
              </a:ext>
            </a:extLst>
          </p:cNvPr>
          <p:cNvSpPr/>
          <p:nvPr/>
        </p:nvSpPr>
        <p:spPr>
          <a:xfrm>
            <a:off x="1308296" y="1069144"/>
            <a:ext cx="9031458" cy="4220307"/>
          </a:xfrm>
          <a:prstGeom prst="bevel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3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87049EE-384C-4981-8B43-EFB057A55891}"/>
              </a:ext>
            </a:extLst>
          </p:cNvPr>
          <p:cNvSpPr/>
          <p:nvPr/>
        </p:nvSpPr>
        <p:spPr>
          <a:xfrm>
            <a:off x="3995225" y="548640"/>
            <a:ext cx="4614203" cy="198354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A5F315-8B41-4E00-93E9-65037BC07166}"/>
              </a:ext>
            </a:extLst>
          </p:cNvPr>
          <p:cNvSpPr txBox="1"/>
          <p:nvPr/>
        </p:nvSpPr>
        <p:spPr>
          <a:xfrm>
            <a:off x="3123028" y="2827606"/>
            <a:ext cx="6147582" cy="25545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ননী কর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শিলখালী উচ্চ বিদ্যালয়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পেকুয়া , কক্সবাজার।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০১৭১৫৬৭৬২১৫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2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F3A5878-FD62-45D0-BAD7-0B9ECAC43BFE}"/>
              </a:ext>
            </a:extLst>
          </p:cNvPr>
          <p:cNvSpPr/>
          <p:nvPr/>
        </p:nvSpPr>
        <p:spPr>
          <a:xfrm>
            <a:off x="4037428" y="872196"/>
            <a:ext cx="3671668" cy="12238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09F78E-29EE-43FF-BF9A-133895D73CB2}"/>
              </a:ext>
            </a:extLst>
          </p:cNvPr>
          <p:cNvSpPr txBox="1"/>
          <p:nvPr/>
        </p:nvSpPr>
        <p:spPr>
          <a:xfrm>
            <a:off x="3305908" y="2827606"/>
            <a:ext cx="5134708" cy="21236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৮ম শ্রেণী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42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5EBC32-328A-496E-810F-DFD39E73F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8" y="851096"/>
            <a:ext cx="3212198" cy="2419642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244DC8-EECD-45C1-AFEC-B7059DEEDD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0" y="4059492"/>
            <a:ext cx="3343423" cy="2539219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F21586-7B09-4991-8957-1F35986CF4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8" y="4048460"/>
            <a:ext cx="3343423" cy="2419643"/>
          </a:xfrm>
          <a:prstGeom prst="rect">
            <a:avLst/>
          </a:prstGeom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622F078-81A3-4E8E-839F-AE999C7CA0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359" y="851096"/>
            <a:ext cx="3260444" cy="2419643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2ED9A5-EBA3-4F68-9336-9780BC591B2A}"/>
              </a:ext>
            </a:extLst>
          </p:cNvPr>
          <p:cNvSpPr txBox="1"/>
          <p:nvPr/>
        </p:nvSpPr>
        <p:spPr>
          <a:xfrm>
            <a:off x="4060196" y="266321"/>
            <a:ext cx="3643533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8D08895-3A9D-4B57-A517-B3F4D33AAC62}"/>
              </a:ext>
            </a:extLst>
          </p:cNvPr>
          <p:cNvSpPr/>
          <p:nvPr/>
        </p:nvSpPr>
        <p:spPr>
          <a:xfrm>
            <a:off x="4403188" y="1617785"/>
            <a:ext cx="2912012" cy="1392701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A99FEA-1B9D-4E9D-AC5E-58A2C3482140}"/>
              </a:ext>
            </a:extLst>
          </p:cNvPr>
          <p:cNvSpPr/>
          <p:nvPr/>
        </p:nvSpPr>
        <p:spPr>
          <a:xfrm>
            <a:off x="4543865" y="4431324"/>
            <a:ext cx="2912012" cy="1653916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6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399ED3-8A31-47C8-9438-9CDA37EEEF14}"/>
              </a:ext>
            </a:extLst>
          </p:cNvPr>
          <p:cNvSpPr txBox="1"/>
          <p:nvPr/>
        </p:nvSpPr>
        <p:spPr>
          <a:xfrm>
            <a:off x="3995223" y="759656"/>
            <a:ext cx="3559126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AB4124-2B3A-41DB-A1E4-1FF7F2D52DD1}"/>
              </a:ext>
            </a:extLst>
          </p:cNvPr>
          <p:cNvSpPr txBox="1"/>
          <p:nvPr/>
        </p:nvSpPr>
        <p:spPr>
          <a:xfrm>
            <a:off x="3291840" y="2397948"/>
            <a:ext cx="4994032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প্রাণিজগতের শ্রেণিবিন্যাস</a:t>
            </a:r>
          </a:p>
          <a:p>
            <a:pPr algn="ctr"/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(পাঠ ১-৩)</a:t>
            </a:r>
          </a:p>
          <a:p>
            <a:pPr algn="ctr"/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১ম</a:t>
            </a:r>
          </a:p>
          <a:p>
            <a:pPr algn="ctr"/>
            <a:r>
              <a:rPr lang="bn-BD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পৃষ্ঠাঃ৩-৫</a:t>
            </a:r>
            <a:endParaRPr lang="en-US" sz="3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3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C981E044-45AC-4268-8D7C-0AF70880D6B0}"/>
              </a:ext>
            </a:extLst>
          </p:cNvPr>
          <p:cNvSpPr/>
          <p:nvPr/>
        </p:nvSpPr>
        <p:spPr>
          <a:xfrm>
            <a:off x="3995225" y="562708"/>
            <a:ext cx="3587261" cy="1097280"/>
          </a:xfrm>
          <a:prstGeom prst="frame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E0686A-0593-4443-AE86-7F271817F9F7}"/>
              </a:ext>
            </a:extLst>
          </p:cNvPr>
          <p:cNvSpPr txBox="1"/>
          <p:nvPr/>
        </p:nvSpPr>
        <p:spPr>
          <a:xfrm>
            <a:off x="1395791" y="2230581"/>
            <a:ext cx="8786128" cy="20621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প্রাণিদের নাম বলতে পারবে।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প্রাণিদের স্বভাব ও বাসস্থান বর্ণনা করতে পারবে।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প্রানিদের সাধারণ বৈশিষ্ট্য বর্ণনা করতে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78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F635BA-4E4D-4B6A-85EA-96B4DB03F313}"/>
              </a:ext>
            </a:extLst>
          </p:cNvPr>
          <p:cNvSpPr txBox="1"/>
          <p:nvPr/>
        </p:nvSpPr>
        <p:spPr>
          <a:xfrm>
            <a:off x="4019024" y="288575"/>
            <a:ext cx="1938837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িফেরা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EE05B3-7842-4480-99A1-39579F4750D9}"/>
              </a:ext>
            </a:extLst>
          </p:cNvPr>
          <p:cNvSpPr txBox="1"/>
          <p:nvPr/>
        </p:nvSpPr>
        <p:spPr>
          <a:xfrm>
            <a:off x="3801842" y="1172936"/>
            <a:ext cx="253025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বভাব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F48407-976F-41CC-9B84-218ACB907BEB}"/>
              </a:ext>
            </a:extLst>
          </p:cNvPr>
          <p:cNvSpPr txBox="1"/>
          <p:nvPr/>
        </p:nvSpPr>
        <p:spPr>
          <a:xfrm>
            <a:off x="284919" y="1838313"/>
            <a:ext cx="9070096" cy="13849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েরা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্পঞ্জ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ধিকাং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ামুদ্রিক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াণী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স্বাদু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ণত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422B5-5681-4AB5-A3EB-A4C8D7CB374A}"/>
              </a:ext>
            </a:extLst>
          </p:cNvPr>
          <p:cNvSpPr txBox="1"/>
          <p:nvPr/>
        </p:nvSpPr>
        <p:spPr>
          <a:xfrm>
            <a:off x="2966162" y="3415778"/>
            <a:ext cx="2480153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সাধারণ  বৈশিষ্ট্য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96B5DB-DE14-43E9-B8EC-5E07C6F3FB26}"/>
              </a:ext>
            </a:extLst>
          </p:cNvPr>
          <p:cNvSpPr txBox="1"/>
          <p:nvPr/>
        </p:nvSpPr>
        <p:spPr>
          <a:xfrm>
            <a:off x="671552" y="4130319"/>
            <a:ext cx="334747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সরলতম বহুকোষী প্রাণী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1EBF3B-C267-426C-85A4-4D9C9B2E796F}"/>
              </a:ext>
            </a:extLst>
          </p:cNvPr>
          <p:cNvSpPr txBox="1"/>
          <p:nvPr/>
        </p:nvSpPr>
        <p:spPr>
          <a:xfrm>
            <a:off x="4206239" y="4179364"/>
            <a:ext cx="370892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দেহপ্রাচীর অংসখ্য ছিদ্রযুক্ত।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25BBB7-0AAF-4C96-986A-E50ECE69E655}"/>
              </a:ext>
            </a:extLst>
          </p:cNvPr>
          <p:cNvSpPr txBox="1"/>
          <p:nvPr/>
        </p:nvSpPr>
        <p:spPr>
          <a:xfrm>
            <a:off x="387728" y="5245854"/>
            <a:ext cx="682822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পৃথক সুগঠিত কলা, অঙ্গ , ও তন্ত্র থাকে না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DC3046-5F06-449D-8E37-C6BDFC494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034" y="4130319"/>
            <a:ext cx="2967624" cy="1847850"/>
          </a:xfrm>
          <a:prstGeom prst="rect">
            <a:avLst/>
          </a:prstGeom>
          <a:ln>
            <a:solidFill>
              <a:srgbClr val="FFFFFF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D45113-A7FF-46F7-A645-3EE9FB469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69" y="288575"/>
            <a:ext cx="2138289" cy="280631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8CFD278-B3A5-4737-9FD6-83E50593179A}"/>
              </a:ext>
            </a:extLst>
          </p:cNvPr>
          <p:cNvSpPr/>
          <p:nvPr/>
        </p:nvSpPr>
        <p:spPr>
          <a:xfrm>
            <a:off x="9636369" y="3286012"/>
            <a:ext cx="1941341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Scypha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41A56C4-6693-46EA-B81C-62C6FDDB5D95}"/>
              </a:ext>
            </a:extLst>
          </p:cNvPr>
          <p:cNvSpPr/>
          <p:nvPr/>
        </p:nvSpPr>
        <p:spPr>
          <a:xfrm>
            <a:off x="8807034" y="6133514"/>
            <a:ext cx="2855741" cy="58477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Spongilla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69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667"/>
    </mc:Choice>
    <mc:Fallback xmlns="">
      <p:transition advTm="306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6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6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B1385E-A448-4BFB-B02A-9B864AB646B4}"/>
              </a:ext>
            </a:extLst>
          </p:cNvPr>
          <p:cNvSpPr txBox="1"/>
          <p:nvPr/>
        </p:nvSpPr>
        <p:spPr>
          <a:xfrm>
            <a:off x="3507475" y="250909"/>
            <a:ext cx="4530497" cy="707886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নিডারিয়া (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Cnidaria)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8932C5-79F0-4271-A930-524A1D0FA321}"/>
              </a:ext>
            </a:extLst>
          </p:cNvPr>
          <p:cNvSpPr txBox="1"/>
          <p:nvPr/>
        </p:nvSpPr>
        <p:spPr>
          <a:xfrm>
            <a:off x="3739487" y="1342466"/>
            <a:ext cx="4135271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স্বভাব ও বাসস্থান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A5DBD0-C0E1-46AF-922C-CACC3A24B837}"/>
              </a:ext>
            </a:extLst>
          </p:cNvPr>
          <p:cNvSpPr txBox="1"/>
          <p:nvPr/>
        </p:nvSpPr>
        <p:spPr>
          <a:xfrm>
            <a:off x="422031" y="2833611"/>
            <a:ext cx="8426548" cy="2554545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পৃথিবীর প্রায় সকল অঞ্চলে এই পর্বের প্রাণী দেখা যায়। অধিকাংশ প্রজাতি সামুদ্রিক। প্রানী গুলো বিচিত্র বর্ণ ও আকার-আকৃতির হয়। কিছু প্রজাতি এককভাবে বা দলবদ্ধভাবে কলোনি গঠন করে বাস করে। পানিতে ভাসমান কাঠ, পাতা বা অন্য কোনো কিছুর সঙ্গে দেহকে আটকে রেখে বা মুক্তভাবে সাঁতার কাটে।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96134C-4FB2-4896-880A-14827567C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489" y="478302"/>
            <a:ext cx="2574607" cy="416095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7269121-FA4B-484E-BAE8-2FC593607162}"/>
              </a:ext>
            </a:extLst>
          </p:cNvPr>
          <p:cNvSpPr/>
          <p:nvPr/>
        </p:nvSpPr>
        <p:spPr>
          <a:xfrm>
            <a:off x="9706708" y="5092505"/>
            <a:ext cx="1871003" cy="66118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Hydra</a:t>
            </a:r>
          </a:p>
        </p:txBody>
      </p:sp>
    </p:spTree>
    <p:extLst>
      <p:ext uri="{BB962C8B-B14F-4D97-AF65-F5344CB8AC3E}">
        <p14:creationId xmlns:p14="http://schemas.microsoft.com/office/powerpoint/2010/main" val="39929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09442B-C5FF-4E8F-BA8F-0DE7CC88AA44}"/>
              </a:ext>
            </a:extLst>
          </p:cNvPr>
          <p:cNvSpPr txBox="1"/>
          <p:nvPr/>
        </p:nvSpPr>
        <p:spPr>
          <a:xfrm>
            <a:off x="3932830" y="402054"/>
            <a:ext cx="3776265" cy="584775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সাধারণ বৈশিষ্ট্য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4C96AD-460B-4B14-BEF4-43183F23F0A3}"/>
              </a:ext>
            </a:extLst>
          </p:cNvPr>
          <p:cNvSpPr txBox="1"/>
          <p:nvPr/>
        </p:nvSpPr>
        <p:spPr>
          <a:xfrm>
            <a:off x="942745" y="1242685"/>
            <a:ext cx="7001302" cy="156966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দেহ দুটি ভ্রুণীয় কোষস্তর দ্বারা গঠিত। দেহের বাইরের দিকের স্তরটির এক্টোডার্ম এবং ভিতরের স্তরটি এন্ডোডার্ম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9E8DE0-E80F-4F79-97EB-F3D8778EB598}"/>
              </a:ext>
            </a:extLst>
          </p:cNvPr>
          <p:cNvSpPr txBox="1"/>
          <p:nvPr/>
        </p:nvSpPr>
        <p:spPr>
          <a:xfrm>
            <a:off x="822540" y="3125147"/>
            <a:ext cx="7241712" cy="1077218"/>
          </a:xfrm>
          <a:prstGeom prst="rect">
            <a:avLst/>
          </a:prstGeom>
          <a:ln w="57150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দেহ গহবরকে সিলেন্টেরন বলে। এটা একাধারে পরিপাক ও সংবহনে অংশ নেয়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12DC3A-34E6-4034-83C5-D820B56828B6}"/>
              </a:ext>
            </a:extLst>
          </p:cNvPr>
          <p:cNvSpPr txBox="1"/>
          <p:nvPr/>
        </p:nvSpPr>
        <p:spPr>
          <a:xfrm>
            <a:off x="196949" y="5076706"/>
            <a:ext cx="9706707" cy="1077218"/>
          </a:xfrm>
          <a:prstGeom prst="rect">
            <a:avLst/>
          </a:prstGeom>
          <a:ln>
            <a:prstDash val="lg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এক্টোডার্মে নিডোব্লাস্ট নামে এক বৈশিষ্টপূর্ণ কোষ থাকে । কোষগুলো শিকার ধরা , আত্মরক্ষা , চলন ইত্যাদি কাজে অংশ নেয়।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4381D8-9019-4285-8120-8B367D0AB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563" y="497770"/>
            <a:ext cx="2894427" cy="3061356"/>
          </a:xfrm>
          <a:prstGeom prst="rect">
            <a:avLst/>
          </a:prstGeom>
          <a:ln w="28575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10C585-1123-4BFE-8220-2FCE0D50DD2F}"/>
              </a:ext>
            </a:extLst>
          </p:cNvPr>
          <p:cNvSpPr txBox="1"/>
          <p:nvPr/>
        </p:nvSpPr>
        <p:spPr>
          <a:xfrm>
            <a:off x="8918917" y="4037428"/>
            <a:ext cx="2110154" cy="6049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Hydra</a:t>
            </a:r>
          </a:p>
        </p:txBody>
      </p:sp>
    </p:spTree>
    <p:extLst>
      <p:ext uri="{BB962C8B-B14F-4D97-AF65-F5344CB8AC3E}">
        <p14:creationId xmlns:p14="http://schemas.microsoft.com/office/powerpoint/2010/main" val="261620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617</Words>
  <Application>Microsoft Office PowerPoint</Application>
  <PresentationFormat>Widescreen</PresentationFormat>
  <Paragraphs>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hjgh</dc:creator>
  <cp:lastModifiedBy>hjgh</cp:lastModifiedBy>
  <cp:revision>74</cp:revision>
  <dcterms:created xsi:type="dcterms:W3CDTF">2019-11-15T06:25:04Z</dcterms:created>
  <dcterms:modified xsi:type="dcterms:W3CDTF">2019-11-21T14:40:13Z</dcterms:modified>
</cp:coreProperties>
</file>