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332" r:id="rId3"/>
    <p:sldId id="334" r:id="rId4"/>
    <p:sldId id="298" r:id="rId5"/>
    <p:sldId id="310" r:id="rId6"/>
    <p:sldId id="335" r:id="rId7"/>
    <p:sldId id="313" r:id="rId8"/>
    <p:sldId id="337" r:id="rId9"/>
    <p:sldId id="314" r:id="rId10"/>
    <p:sldId id="315" r:id="rId11"/>
    <p:sldId id="339" r:id="rId12"/>
    <p:sldId id="343" r:id="rId13"/>
    <p:sldId id="344" r:id="rId14"/>
    <p:sldId id="264" r:id="rId15"/>
    <p:sldId id="341" r:id="rId16"/>
    <p:sldId id="263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3ECC"/>
    <a:srgbClr val="5E7232"/>
    <a:srgbClr val="0F12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21F1-813F-4CDA-B2D7-C8C5C1BBF28C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CDEC7-79F8-4D4A-BF7B-87CAC8804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DEC7-79F8-4D4A-BF7B-87CAC88049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D97A-02EC-4161-9ED1-5DEE73B2D93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A2652-1C38-47C0-9763-FE8529F7799D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BA1-D9F2-43CD-98E5-4B66156E8D5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48E-232B-4110-B78D-C95A9A7EB398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EA2E-F492-4927-9F52-481FDF88D118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9298-5E7F-40E8-A092-B934B960ABD6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3768-E344-49D2-8E31-3D5C3F5E4BC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E9B87-5E85-4A8C-BB09-2708AD35B84D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6DFC-E1D1-421C-BF95-CDC5109AB23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692F-4B42-4CCA-9223-31A29163D71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7A2C-7BD4-4DA7-842B-A39ED988407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82949-6E6B-49EE-B3C5-C3AFAA26BABA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eautiful-flowers-roses-hd-images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905000"/>
            <a:ext cx="4191000" cy="4191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0800" y="1362670"/>
            <a:ext cx="3429000" cy="923330"/>
          </a:xfrm>
          <a:prstGeom prst="rect">
            <a:avLst/>
          </a:prstGeom>
          <a:gradFill>
            <a:gsLst>
              <a:gs pos="0">
                <a:srgbClr val="0C3ECC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228600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1676400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ফ্লাইহুইলের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চতুর্পার্শ্বের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বোল্টের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সাহায্যে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আটকানো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আছে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পান্তে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কাউন্টার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ওয়েট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ঝোলানো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আছে</a:t>
            </a:r>
            <a:r>
              <a:rPr lang="en-US" sz="2400" dirty="0" smtClean="0">
                <a:latin typeface="NikoshBAN"/>
              </a:rPr>
              <a:t>, </a:t>
            </a:r>
            <a:r>
              <a:rPr lang="en-US" sz="2400" dirty="0" err="1" smtClean="0">
                <a:latin typeface="NikoshBAN"/>
              </a:rPr>
              <a:t>যা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আর্মের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ওজনের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সমতা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রক্ষা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করে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আর্ম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দুটি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উভয়দিক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সংযুক্ত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দুই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প্রান্ত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একত্রে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সংযুক্ত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অবস্থায়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প্লাটফরম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স্কেলের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স্থাপন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আছে</a:t>
            </a:r>
            <a:r>
              <a:rPr lang="en-US" sz="2400" dirty="0" smtClean="0">
                <a:latin typeface="NikoshBAN"/>
              </a:rPr>
              <a:t>।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599182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20882"/>
            <a:ext cx="8305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ব্যান্ডটিকে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হাতের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সাহায্যে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টাইট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দেয়া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এ </a:t>
            </a:r>
            <a:r>
              <a:rPr lang="en-US" sz="2400" dirty="0" err="1" smtClean="0">
                <a:latin typeface="NikoshBAN"/>
              </a:rPr>
              <a:t>অবস্থায়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ইঞ্জিনটি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চালু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করলেও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ফ্লাইহুইল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মধ্যে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ঘুরতে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থাকবে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smtClean="0">
                <a:latin typeface="NikoshBAN"/>
              </a:rPr>
              <a:t> এ </a:t>
            </a:r>
            <a:r>
              <a:rPr lang="en-US" sz="2400" dirty="0" err="1" smtClean="0">
                <a:latin typeface="NikoshBAN"/>
              </a:rPr>
              <a:t>সময়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এবং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ফাইহুইলের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মধ্যে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ঘর্ষণের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সৃষ্টি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ব্যান্ডটিকে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ইঞ্জিন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চালু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অবস্থায়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নাটের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সাহায্যে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টাইট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দিতে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থাকলে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আর্মসহ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ঘুরতে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চেষ্টআ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এবং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প্লাটফরমের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চাপ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প্রয়োগ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স্কেল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ওজনে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পরিলক্ষিত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হবে</a:t>
            </a:r>
            <a:r>
              <a:rPr lang="en-US" sz="2400" dirty="0" smtClean="0">
                <a:latin typeface="NikoshBAN"/>
              </a:rPr>
              <a:t>।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599182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973282"/>
            <a:ext cx="8305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Symbol"/>
              <a:buChar char="*"/>
            </a:pPr>
            <a:r>
              <a:rPr lang="en-US" sz="2400" dirty="0" err="1" smtClean="0">
                <a:latin typeface="NikoshBAN"/>
              </a:rPr>
              <a:t>এখন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ঘূর্ণ্নের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ফলে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ফ্লাইহুইল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এবং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ব্যান্ডের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মধ্যে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সংগঠিত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ফ্রিকশনাল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ড্র্যাগ</a:t>
            </a:r>
            <a:r>
              <a:rPr lang="en-US" sz="2400" dirty="0" smtClean="0">
                <a:latin typeface="NikoshBAN"/>
              </a:rPr>
              <a:t>=</a:t>
            </a:r>
            <a:r>
              <a:rPr lang="en-US" sz="2400" dirty="0" err="1" smtClean="0">
                <a:latin typeface="NikoshBAN"/>
              </a:rPr>
              <a:t>rf</a:t>
            </a:r>
            <a:r>
              <a:rPr lang="en-US" sz="2400" dirty="0" smtClean="0">
                <a:latin typeface="NikoshBAN"/>
              </a:rPr>
              <a:t>, </a:t>
            </a:r>
            <a:r>
              <a:rPr lang="en-US" sz="2400" dirty="0" err="1" smtClean="0">
                <a:latin typeface="NikoshBAN"/>
              </a:rPr>
              <a:t>যা</a:t>
            </a:r>
            <a:r>
              <a:rPr lang="en-US" sz="2400" dirty="0" smtClean="0">
                <a:latin typeface="NikoshBAN"/>
              </a:rPr>
              <a:t> RF </a:t>
            </a:r>
            <a:r>
              <a:rPr lang="en-US" sz="2400" dirty="0" err="1" smtClean="0">
                <a:latin typeface="NikoshBAN"/>
              </a:rPr>
              <a:t>এর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সমান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হবে</a:t>
            </a:r>
            <a:r>
              <a:rPr lang="en-US" sz="2400" dirty="0" smtClean="0">
                <a:latin typeface="NikoshBAN"/>
              </a:rPr>
              <a:t>।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			r= </a:t>
            </a:r>
            <a:r>
              <a:rPr lang="en-US" sz="2400" dirty="0" err="1" smtClean="0">
                <a:latin typeface="NikoshBAN"/>
              </a:rPr>
              <a:t>ফ্লাইহুইলের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ব্যাসার্ধ</a:t>
            </a:r>
            <a:endParaRPr lang="en-US" sz="2400" dirty="0" smtClean="0">
              <a:latin typeface="NikoshBAN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			f=</a:t>
            </a:r>
            <a:r>
              <a:rPr lang="en-US" sz="2400" dirty="0" err="1" smtClean="0">
                <a:latin typeface="NikoshBAN"/>
              </a:rPr>
              <a:t>ফ্রিকশন</a:t>
            </a:r>
            <a:endParaRPr lang="en-US" sz="2400" dirty="0" smtClean="0">
              <a:latin typeface="NikoshBAN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			R= </a:t>
            </a:r>
            <a:r>
              <a:rPr lang="en-US" sz="2400" dirty="0" err="1" smtClean="0">
                <a:latin typeface="NikoshBAN"/>
              </a:rPr>
              <a:t>ফ্লাইহুইলের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কেন্দ্র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আর্মের</a:t>
            </a:r>
            <a:r>
              <a:rPr lang="en-US" sz="2400" dirty="0" smtClean="0">
                <a:latin typeface="NikoshBAN"/>
              </a:rPr>
              <a:t> 				</a:t>
            </a:r>
            <a:r>
              <a:rPr lang="en-US" sz="2400" dirty="0" err="1" smtClean="0">
                <a:latin typeface="NikoshBAN"/>
              </a:rPr>
              <a:t>সরাসরি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দূরত্ব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প্লাটফরম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পর্যন্ত</a:t>
            </a:r>
            <a:endParaRPr lang="en-US" sz="2400" dirty="0" smtClean="0">
              <a:latin typeface="NikoshBAN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			F=</a:t>
            </a:r>
            <a:r>
              <a:rPr lang="en-US" sz="2400" dirty="0" err="1" smtClean="0">
                <a:latin typeface="NikoshBAN"/>
              </a:rPr>
              <a:t>প্লাটফরম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স্কেলের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রিডিং</a:t>
            </a:r>
            <a:r>
              <a:rPr lang="en-US" sz="2400" dirty="0" smtClean="0">
                <a:latin typeface="NikoshBAN"/>
              </a:rPr>
              <a:t>।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62200" y="381000"/>
            <a:ext cx="3886200" cy="83099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ডাটাঃ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295401"/>
            <a:ext cx="8458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টেস্টের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ডাটাসমূহ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নিম্নলিখিতভাবে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ধরা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হলঃ</a:t>
            </a:r>
            <a:endParaRPr lang="en-US" sz="2400" dirty="0" smtClean="0">
              <a:latin typeface="NikoshBAN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স্কেলে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প্রদর্শিত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লোডের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পরিমাণ</a:t>
            </a:r>
            <a:r>
              <a:rPr lang="en-US" sz="2400" dirty="0" smtClean="0">
                <a:latin typeface="NikoshBAN"/>
              </a:rPr>
              <a:t>=P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লিভার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আর্মের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দৈর্ঘ্য</a:t>
            </a:r>
            <a:r>
              <a:rPr lang="en-US" sz="2400" dirty="0" smtClean="0">
                <a:latin typeface="NikoshBAN"/>
              </a:rPr>
              <a:t> =R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ট্যাকোমিটার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প্রদর্শিত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আরপিএম</a:t>
            </a:r>
            <a:r>
              <a:rPr lang="en-US" sz="2400" dirty="0" smtClean="0">
                <a:latin typeface="NikoshBAN"/>
              </a:rPr>
              <a:t>=N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অশ্বশক্তি</a:t>
            </a:r>
            <a:r>
              <a:rPr lang="en-US" sz="2400" dirty="0" smtClean="0">
                <a:latin typeface="NikoshBAN"/>
              </a:rPr>
              <a:t>=</a:t>
            </a:r>
            <a:r>
              <a:rPr lang="en-US" sz="2400" dirty="0" err="1" smtClean="0">
                <a:latin typeface="NikoshBAN"/>
              </a:rPr>
              <a:t>ব্রেকের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বর্হিভাগের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ভ্রামক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রেডিয়ানে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কৌণিক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দূরত্ব</a:t>
            </a:r>
            <a:r>
              <a:rPr lang="en-US" sz="2400" dirty="0" smtClean="0">
                <a:latin typeface="NikoshBAN"/>
              </a:rPr>
              <a:t>/</a:t>
            </a:r>
            <a:r>
              <a:rPr lang="en-US" sz="2400" dirty="0" err="1" smtClean="0">
                <a:latin typeface="NikoshBAN"/>
              </a:rPr>
              <a:t>মিনিট</a:t>
            </a:r>
            <a:endParaRPr lang="en-US" sz="2400" dirty="0" smtClean="0">
              <a:latin typeface="NikoshBAN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প্রাপ্ত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বর্হিভাগের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ভ্রামক</a:t>
            </a:r>
            <a:r>
              <a:rPr lang="en-US" sz="2400" dirty="0" smtClean="0">
                <a:latin typeface="NikoshBAN"/>
              </a:rPr>
              <a:t>=PR T=PR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রেডিয়ানে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কৌণিক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দূরত্ব</a:t>
            </a:r>
            <a:r>
              <a:rPr lang="en-US" sz="2400" dirty="0" smtClean="0">
                <a:latin typeface="NikoshBAN"/>
              </a:rPr>
              <a:t>/</a:t>
            </a:r>
            <a:r>
              <a:rPr lang="en-US" sz="2400" dirty="0" err="1" smtClean="0">
                <a:latin typeface="NikoshBAN"/>
              </a:rPr>
              <a:t>মি</a:t>
            </a:r>
            <a:r>
              <a:rPr lang="en-US" sz="2400" dirty="0" smtClean="0">
                <a:latin typeface="NikoshBAN"/>
              </a:rPr>
              <a:t>=PR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যদিPR</a:t>
            </a:r>
            <a:r>
              <a:rPr lang="en-US" sz="2400" dirty="0" smtClean="0">
                <a:latin typeface="NikoshBAN"/>
              </a:rPr>
              <a:t>=T (</a:t>
            </a:r>
            <a:r>
              <a:rPr lang="en-US" sz="2400" dirty="0" err="1" smtClean="0">
                <a:latin typeface="NikoshBAN"/>
              </a:rPr>
              <a:t>ভ্রামক</a:t>
            </a:r>
            <a:r>
              <a:rPr lang="en-US" sz="2400" dirty="0" smtClean="0">
                <a:latin typeface="NikoshBAN"/>
              </a:rPr>
              <a:t>) </a:t>
            </a:r>
            <a:r>
              <a:rPr lang="en-US" sz="2400" dirty="0" err="1" smtClean="0">
                <a:latin typeface="NikoshBAN"/>
              </a:rPr>
              <a:t>ধরা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</a:t>
            </a:r>
            <a:r>
              <a:rPr lang="en-US" sz="2400" dirty="0" smtClean="0">
                <a:latin typeface="NikoshBAN"/>
              </a:rPr>
              <a:t>, </a:t>
            </a:r>
            <a:r>
              <a:rPr lang="en-US" sz="2400" dirty="0" err="1" smtClean="0">
                <a:latin typeface="NikoshBAN"/>
              </a:rPr>
              <a:t>তবে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সূত্রটি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হয়ঃ</a:t>
            </a:r>
            <a:r>
              <a:rPr lang="en-US" sz="2400" dirty="0" smtClean="0">
                <a:latin typeface="NikoshBAN"/>
              </a:rPr>
              <a:t> B.H.P=</a:t>
            </a:r>
            <a:endParaRPr lang="en-US" sz="24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275513" y="5562600"/>
          <a:ext cx="954087" cy="869950"/>
        </p:xfrm>
        <a:graphic>
          <a:graphicData uri="http://schemas.openxmlformats.org/presentationml/2006/ole">
            <p:oleObj spid="_x0000_s2050" name="Equation" r:id="rId3" imgW="4316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3525560"/>
            <a:ext cx="7924800" cy="6924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যন্ত্রটির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105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00200" y="990600"/>
            <a:ext cx="5334000" cy="1600200"/>
            <a:chOff x="1600200" y="914400"/>
            <a:chExt cx="6019800" cy="1905000"/>
          </a:xfrm>
        </p:grpSpPr>
        <p:sp>
          <p:nvSpPr>
            <p:cNvPr id="9" name="Horizontal Scroll 8"/>
            <p:cNvSpPr/>
            <p:nvPr/>
          </p:nvSpPr>
          <p:spPr>
            <a:xfrm>
              <a:off x="1600200" y="914400"/>
              <a:ext cx="6019800" cy="19050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09800" y="1371600"/>
              <a:ext cx="4953000" cy="989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দলগত</a:t>
              </a:r>
              <a:r>
                <a:rPr lang="en-US" sz="48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>
            <a:stCxn id="6" idx="0"/>
            <a:endCxn id="6" idx="0"/>
          </p:cNvCxnSpPr>
          <p:nvPr/>
        </p:nvCxnSpPr>
        <p:spPr>
          <a:xfrm rot="5400000" flipH="1" flipV="1">
            <a:off x="1866900" y="44196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4"/>
          <p:cNvGrpSpPr/>
          <p:nvPr/>
        </p:nvGrpSpPr>
        <p:grpSpPr>
          <a:xfrm>
            <a:off x="1295400" y="3429000"/>
            <a:ext cx="1143000" cy="1447800"/>
            <a:chOff x="1295400" y="3429000"/>
            <a:chExt cx="1143000" cy="1447800"/>
          </a:xfrm>
        </p:grpSpPr>
        <p:sp>
          <p:nvSpPr>
            <p:cNvPr id="6" name="Rectangle 5"/>
            <p:cNvSpPr/>
            <p:nvPr/>
          </p:nvSpPr>
          <p:spPr>
            <a:xfrm>
              <a:off x="1295400" y="4419600"/>
              <a:ext cx="1143000" cy="457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6" idx="0"/>
            </p:cNvCxnSpPr>
            <p:nvPr/>
          </p:nvCxnSpPr>
          <p:spPr>
            <a:xfrm rot="5400000" flipH="1" flipV="1">
              <a:off x="1390650" y="3905250"/>
              <a:ext cx="990600" cy="38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2"/>
          <p:cNvGrpSpPr/>
          <p:nvPr/>
        </p:nvGrpSpPr>
        <p:grpSpPr>
          <a:xfrm>
            <a:off x="2743200" y="2590800"/>
            <a:ext cx="1676400" cy="1828800"/>
            <a:chOff x="2743200" y="2590800"/>
            <a:chExt cx="1676400" cy="1828800"/>
          </a:xfrm>
        </p:grpSpPr>
        <p:sp>
          <p:nvSpPr>
            <p:cNvPr id="20" name="Oval 19"/>
            <p:cNvSpPr/>
            <p:nvPr/>
          </p:nvSpPr>
          <p:spPr>
            <a:xfrm>
              <a:off x="2971800" y="2895600"/>
              <a:ext cx="1219200" cy="1219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41"/>
            <p:cNvGrpSpPr/>
            <p:nvPr/>
          </p:nvGrpSpPr>
          <p:grpSpPr>
            <a:xfrm>
              <a:off x="2743200" y="2590800"/>
              <a:ext cx="1676400" cy="1828800"/>
              <a:chOff x="2743200" y="2590800"/>
              <a:chExt cx="1676400" cy="182880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2819400" y="2667000"/>
                <a:ext cx="1524000" cy="1676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2743200" y="2590800"/>
                <a:ext cx="1676400" cy="18288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Oval 23"/>
            <p:cNvSpPr/>
            <p:nvPr/>
          </p:nvSpPr>
          <p:spPr>
            <a:xfrm>
              <a:off x="3429000" y="3276600"/>
              <a:ext cx="304800" cy="304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752600" y="2667000"/>
            <a:ext cx="1524000" cy="1676400"/>
            <a:chOff x="1752600" y="2667000"/>
            <a:chExt cx="1524000" cy="1676400"/>
          </a:xfrm>
        </p:grpSpPr>
        <p:cxnSp>
          <p:nvCxnSpPr>
            <p:cNvPr id="32" name="Straight Connector 31"/>
            <p:cNvCxnSpPr>
              <a:endCxn id="23" idx="1"/>
            </p:cNvCxnSpPr>
            <p:nvPr/>
          </p:nvCxnSpPr>
          <p:spPr>
            <a:xfrm flipV="1">
              <a:off x="1905000" y="2858621"/>
              <a:ext cx="1083703" cy="570379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905000" y="3429000"/>
              <a:ext cx="1219200" cy="8382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752600" y="2667000"/>
              <a:ext cx="1524000" cy="7620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752600" y="3429000"/>
              <a:ext cx="1447800" cy="9144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88"/>
          <p:cNvGrpSpPr/>
          <p:nvPr/>
        </p:nvGrpSpPr>
        <p:grpSpPr>
          <a:xfrm>
            <a:off x="3581400" y="2590800"/>
            <a:ext cx="4038600" cy="1828800"/>
            <a:chOff x="3581400" y="2590800"/>
            <a:chExt cx="4038600" cy="18288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581400" y="3429000"/>
              <a:ext cx="403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581400" y="3429000"/>
              <a:ext cx="6858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3" idx="0"/>
            </p:cNvCxnSpPr>
            <p:nvPr/>
          </p:nvCxnSpPr>
          <p:spPr>
            <a:xfrm rot="16200000" flipH="1">
              <a:off x="4953000" y="1219200"/>
              <a:ext cx="838200" cy="3581400"/>
            </a:xfrm>
            <a:prstGeom prst="line">
              <a:avLst/>
            </a:prstGeom>
            <a:ln w="12700" cmpd="thickThin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3" idx="4"/>
            </p:cNvCxnSpPr>
            <p:nvPr/>
          </p:nvCxnSpPr>
          <p:spPr>
            <a:xfrm rot="5400000" flipH="1" flipV="1">
              <a:off x="4876800" y="2133600"/>
              <a:ext cx="990600" cy="3581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6"/>
          <p:cNvGrpSpPr/>
          <p:nvPr/>
        </p:nvGrpSpPr>
        <p:grpSpPr>
          <a:xfrm>
            <a:off x="4343400" y="3200399"/>
            <a:ext cx="609600" cy="533401"/>
            <a:chOff x="4343400" y="3200399"/>
            <a:chExt cx="609600" cy="533401"/>
          </a:xfrm>
        </p:grpSpPr>
        <p:sp>
          <p:nvSpPr>
            <p:cNvPr id="65" name="Minus 64"/>
            <p:cNvSpPr/>
            <p:nvPr/>
          </p:nvSpPr>
          <p:spPr>
            <a:xfrm>
              <a:off x="4343400" y="3352800"/>
              <a:ext cx="609600" cy="30480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66"/>
            <p:cNvGrpSpPr/>
            <p:nvPr/>
          </p:nvGrpSpPr>
          <p:grpSpPr>
            <a:xfrm>
              <a:off x="4343400" y="3200399"/>
              <a:ext cx="609600" cy="533401"/>
              <a:chOff x="4343400" y="3200399"/>
              <a:chExt cx="609600" cy="533401"/>
            </a:xfrm>
          </p:grpSpPr>
          <p:sp>
            <p:nvSpPr>
              <p:cNvPr id="60" name="Minus 59"/>
              <p:cNvSpPr/>
              <p:nvPr/>
            </p:nvSpPr>
            <p:spPr>
              <a:xfrm>
                <a:off x="4343400" y="3200400"/>
                <a:ext cx="609600" cy="304800"/>
              </a:xfrm>
              <a:prstGeom prst="mathMin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lowchart: Off-page Connector 61"/>
              <p:cNvSpPr/>
              <p:nvPr/>
            </p:nvSpPr>
            <p:spPr>
              <a:xfrm rot="10800000">
                <a:off x="4572000" y="3200399"/>
                <a:ext cx="228600" cy="152400"/>
              </a:xfrm>
              <a:prstGeom prst="flowChartOffpage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lowchart: Off-page Connector 62"/>
              <p:cNvSpPr/>
              <p:nvPr/>
            </p:nvSpPr>
            <p:spPr>
              <a:xfrm>
                <a:off x="4572000" y="3505200"/>
                <a:ext cx="228600" cy="152400"/>
              </a:xfrm>
              <a:prstGeom prst="flowChartOffpage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648200" y="3276600"/>
                <a:ext cx="152400" cy="457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" name="Group 89"/>
          <p:cNvGrpSpPr/>
          <p:nvPr/>
        </p:nvGrpSpPr>
        <p:grpSpPr>
          <a:xfrm>
            <a:off x="6858000" y="1905000"/>
            <a:ext cx="1828800" cy="2362200"/>
            <a:chOff x="6858000" y="1905000"/>
            <a:chExt cx="1828800" cy="2362200"/>
          </a:xfrm>
        </p:grpSpPr>
        <p:sp>
          <p:nvSpPr>
            <p:cNvPr id="91" name="Rectangle 90"/>
            <p:cNvSpPr/>
            <p:nvPr/>
          </p:nvSpPr>
          <p:spPr>
            <a:xfrm>
              <a:off x="6858000" y="3733800"/>
              <a:ext cx="1828800" cy="533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lowchart: Merge 91"/>
            <p:cNvSpPr/>
            <p:nvPr/>
          </p:nvSpPr>
          <p:spPr>
            <a:xfrm>
              <a:off x="7086600" y="3124200"/>
              <a:ext cx="457200" cy="609600"/>
            </a:xfrm>
            <a:prstGeom prst="flowChartMerg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83"/>
            <p:cNvGrpSpPr/>
            <p:nvPr/>
          </p:nvGrpSpPr>
          <p:grpSpPr>
            <a:xfrm>
              <a:off x="7086600" y="1905000"/>
              <a:ext cx="1524000" cy="1828800"/>
              <a:chOff x="7086600" y="1905000"/>
              <a:chExt cx="1524000" cy="1828800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8435340" y="2133600"/>
                <a:ext cx="99060" cy="1600200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Minus 94"/>
              <p:cNvSpPr/>
              <p:nvPr/>
            </p:nvSpPr>
            <p:spPr>
              <a:xfrm>
                <a:off x="7848600" y="2133600"/>
                <a:ext cx="762000" cy="457200"/>
              </a:xfrm>
              <a:prstGeom prst="mathMinus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6" name="Picture 95" descr="compression_tester.gif"/>
              <p:cNvPicPr>
                <a:picLocks noChangeAspect="1"/>
              </p:cNvPicPr>
              <p:nvPr/>
            </p:nvPicPr>
            <p:blipFill>
              <a:blip r:embed="rId2"/>
              <a:srcRect t="1020" r="64815" b="59796"/>
              <a:stretch>
                <a:fillRect/>
              </a:stretch>
            </p:blipFill>
            <p:spPr>
              <a:xfrm rot="16200000">
                <a:off x="7000875" y="1990725"/>
                <a:ext cx="1085850" cy="914400"/>
              </a:xfrm>
              <a:prstGeom prst="rect">
                <a:avLst/>
              </a:prstGeom>
            </p:spPr>
          </p:pic>
        </p:grpSp>
      </p:grpSp>
      <p:sp>
        <p:nvSpPr>
          <p:cNvPr id="44" name="Footer Placeholder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590800"/>
            <a:ext cx="8458200" cy="3600986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16200000" scaled="0"/>
          </a:gra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ill Sans MT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হর্স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পাওয়ার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একটি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ইঞ্জিনের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কি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নির্দেশ</a:t>
            </a:r>
            <a:r>
              <a:rPr lang="en-US" sz="3200" dirty="0" smtClean="0">
                <a:latin typeface="Gill Sans MT"/>
                <a:cs typeface="NikoshBAN" pitchFamily="2" charset="0"/>
              </a:rPr>
              <a:t> </a:t>
            </a:r>
            <a:r>
              <a:rPr lang="en-US" sz="3200" dirty="0" err="1" smtClean="0">
                <a:latin typeface="Gill Sans MT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৪।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1100" dirty="0" smtClean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43000" y="685800"/>
            <a:ext cx="6705600" cy="1905000"/>
            <a:chOff x="1143000" y="685800"/>
            <a:chExt cx="6705600" cy="1905000"/>
          </a:xfrm>
          <a:gradFill>
            <a:gsLst>
              <a:gs pos="0">
                <a:srgbClr val="0C3ECC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grpSpPr>
        <p:sp>
          <p:nvSpPr>
            <p:cNvPr id="8" name="Down Arrow Callout 7"/>
            <p:cNvSpPr/>
            <p:nvPr/>
          </p:nvSpPr>
          <p:spPr>
            <a:xfrm>
              <a:off x="1143000" y="685800"/>
              <a:ext cx="6705600" cy="1905000"/>
            </a:xfrm>
            <a:prstGeom prst="downArrowCallou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81200" y="762000"/>
              <a:ext cx="5334000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মূল্যায়ণ</a:t>
              </a:r>
              <a:endPara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752600" y="990600"/>
            <a:ext cx="4953000" cy="1898650"/>
            <a:chOff x="1981200" y="1524000"/>
            <a:chExt cx="4572000" cy="1752600"/>
          </a:xfr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grpSpPr>
        <p:sp>
          <p:nvSpPr>
            <p:cNvPr id="3" name="TextBox 2"/>
            <p:cNvSpPr txBox="1"/>
            <p:nvPr/>
          </p:nvSpPr>
          <p:spPr>
            <a:xfrm>
              <a:off x="1981200" y="1524000"/>
              <a:ext cx="4572000" cy="937535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বাড়ীর</a:t>
              </a:r>
              <a:r>
                <a:rPr lang="en-US" sz="6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0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কাজ</a:t>
              </a: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Down Arrow 5"/>
            <p:cNvSpPr/>
            <p:nvPr/>
          </p:nvSpPr>
          <p:spPr>
            <a:xfrm>
              <a:off x="3505200" y="2438400"/>
              <a:ext cx="1295400" cy="838200"/>
            </a:xfrm>
            <a:prstGeom prst="downArrow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295400" y="3429000"/>
            <a:ext cx="7239000" cy="954107"/>
          </a:xfrm>
          <a:prstGeom prst="rect">
            <a:avLst/>
          </a:prstGeom>
          <a:gradFill>
            <a:gsLst>
              <a:gs pos="0">
                <a:srgbClr val="0C3ECC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762000"/>
            <a:ext cx="4267200" cy="1323439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16200000" scaled="0"/>
          </a:gra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Big dark pink Lotus Flower pho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444" y="2438400"/>
            <a:ext cx="4741228" cy="355592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620000" cy="2743200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হুমায়ুন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কবীর</a:t>
            </a: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2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ইন্সট্রা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ক্টর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অটোমোবাইল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>
              <a:buNone/>
            </a:pP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ঝালকাঠি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টেকনিক্যাল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কলেজ</a:t>
            </a:r>
            <a:endParaRPr lang="en-GB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981200" y="838200"/>
            <a:ext cx="5029200" cy="1676400"/>
            <a:chOff x="2057400" y="609600"/>
            <a:chExt cx="5029200" cy="1676400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14" name="Down Arrow Callout 13"/>
            <p:cNvSpPr/>
            <p:nvPr/>
          </p:nvSpPr>
          <p:spPr>
            <a:xfrm>
              <a:off x="2057400" y="609600"/>
              <a:ext cx="5029200" cy="1676400"/>
            </a:xfrm>
            <a:prstGeom prst="downArrowCallou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62200" y="838200"/>
              <a:ext cx="4495800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শিক্ষক</a:t>
              </a:r>
              <a:r>
                <a:rPr lang="en-US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 </a:t>
              </a:r>
              <a:r>
                <a:rPr lang="en-US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পরিচিতি</a:t>
              </a:r>
              <a:endPara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133600"/>
            <a:ext cx="7086600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শ্রেণি-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একাদশ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102115"/>
            <a:ext cx="716280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অটোমোইল-১(১ম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114800"/>
            <a:ext cx="7086600" cy="707886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5159514"/>
            <a:ext cx="70866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৪০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5787025" y="422463"/>
            <a:ext cx="34289" cy="6605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/>
          </a:p>
        </p:txBody>
      </p:sp>
      <p:sp>
        <p:nvSpPr>
          <p:cNvPr id="10" name="Left-Right Arrow 9"/>
          <p:cNvSpPr/>
          <p:nvPr/>
        </p:nvSpPr>
        <p:spPr>
          <a:xfrm>
            <a:off x="1219200" y="152400"/>
            <a:ext cx="5571995" cy="1828800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8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566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2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side &amp; Outside Callip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727" y="2271416"/>
            <a:ext cx="5568873" cy="291018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227018" y="739914"/>
            <a:ext cx="6545382" cy="707886"/>
          </a:xfrm>
          <a:prstGeom prst="rect">
            <a:avLst/>
          </a:prstGeom>
          <a:gradFill>
            <a:gsLst>
              <a:gs pos="0">
                <a:srgbClr val="FFC00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পাওয়ার</a:t>
            </a:r>
            <a:endParaRPr lang="en-U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2275344"/>
            <a:ext cx="8077200" cy="2677656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কৌশল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ডাটা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981200" y="152400"/>
            <a:ext cx="4876800" cy="1676400"/>
            <a:chOff x="1981200" y="152400"/>
            <a:chExt cx="4876800" cy="1676400"/>
          </a:xfrm>
        </p:grpSpPr>
        <p:sp>
          <p:nvSpPr>
            <p:cNvPr id="4" name="Flowchart: Punched Tape 3"/>
            <p:cNvSpPr/>
            <p:nvPr/>
          </p:nvSpPr>
          <p:spPr>
            <a:xfrm>
              <a:off x="1981200" y="152400"/>
              <a:ext cx="4876800" cy="1676400"/>
            </a:xfrm>
            <a:prstGeom prst="flowChartPunchedTap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667000" y="609600"/>
              <a:ext cx="340509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শিখন</a:t>
              </a:r>
              <a:r>
                <a:rPr lang="en-US" sz="5400" b="1" cap="none" spc="0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 </a:t>
              </a:r>
              <a:r>
                <a:rPr lang="en-US" sz="5400" b="1" cap="none" spc="0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ফল</a:t>
              </a:r>
              <a:endParaRPr lang="en-US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21841" y="381000"/>
            <a:ext cx="6426759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পাওয়ার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12954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জ্বালানি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প্রজ্বলনের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ইঞ্জিনে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2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উৎপন্ন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হয়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উহা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বিভিন্ন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চলমান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অংশের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মাধ্যমে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কিছু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ব্যয়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হয়ে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ফ্লাইহুইলে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সর্বশেষে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যে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শক্তি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পাওয়া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যায়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তাকে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ব্রেক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হর্স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পাওয়ার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বলে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।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914400" y="2743200"/>
            <a:ext cx="7924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/>
                <a:cs typeface="NikoshBAN" pitchFamily="2" charset="0"/>
              </a:rPr>
              <a:t>ব্রেক</a:t>
            </a:r>
            <a:r>
              <a:rPr lang="en-US" sz="2400" dirty="0" smtClean="0"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/>
                <a:cs typeface="NikoshBAN" pitchFamily="2" charset="0"/>
              </a:rPr>
              <a:t>হর্স</a:t>
            </a:r>
            <a:r>
              <a:rPr lang="en-US" sz="2400" dirty="0" smtClean="0"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/>
                <a:cs typeface="NikoshBAN" pitchFamily="2" charset="0"/>
              </a:rPr>
              <a:t>পাওয়ার</a:t>
            </a:r>
            <a:r>
              <a:rPr lang="en-US" sz="2400" dirty="0" smtClean="0"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/>
                <a:cs typeface="NikoshBAN" pitchFamily="2" charset="0"/>
              </a:rPr>
              <a:t>নির্ণয়ের</a:t>
            </a:r>
            <a:r>
              <a:rPr lang="en-US" sz="2400" dirty="0" smtClean="0"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/>
                <a:cs typeface="NikoshBAN" pitchFamily="2" charset="0"/>
              </a:rPr>
              <a:t>সূত্র</a:t>
            </a:r>
            <a:r>
              <a:rPr lang="en-US" sz="2400" dirty="0" smtClean="0"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/>
                <a:cs typeface="NikoshBAN" pitchFamily="2" charset="0"/>
              </a:rPr>
              <a:t>হলঃ</a:t>
            </a:r>
            <a:endParaRPr lang="en-US" sz="2400" dirty="0" smtClean="0">
              <a:latin typeface="NikoshBAN"/>
              <a:cs typeface="NikoshBAN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Brake Horse Power(B.H.P) =</a:t>
            </a:r>
            <a:endParaRPr lang="en-US" sz="2400" dirty="0" smtClean="0">
              <a:latin typeface="NikoshBAN"/>
              <a:sym typeface="Symbol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/>
                <a:sym typeface="Symbol"/>
              </a:rPr>
              <a:t>এখানে</a:t>
            </a:r>
            <a:r>
              <a:rPr lang="en-US" sz="2400" dirty="0" smtClean="0">
                <a:latin typeface="NikoshBAN"/>
                <a:sym typeface="Symbol"/>
              </a:rPr>
              <a:t>,	N=</a:t>
            </a:r>
            <a:r>
              <a:rPr lang="en-US" sz="2400" dirty="0" err="1" smtClean="0">
                <a:latin typeface="NikoshBAN"/>
                <a:sym typeface="Symbol"/>
              </a:rPr>
              <a:t>প্রতি</a:t>
            </a:r>
            <a:r>
              <a:rPr lang="en-US" sz="2400" dirty="0" smtClean="0">
                <a:latin typeface="NikoshBAN"/>
                <a:sym typeface="Symbol"/>
              </a:rPr>
              <a:t> </a:t>
            </a:r>
            <a:r>
              <a:rPr lang="en-US" sz="2400" dirty="0" err="1" smtClean="0">
                <a:latin typeface="NikoshBAN"/>
                <a:sym typeface="Symbol"/>
              </a:rPr>
              <a:t>মিনিটে</a:t>
            </a:r>
            <a:r>
              <a:rPr lang="en-US" sz="2400" dirty="0" smtClean="0">
                <a:latin typeface="NikoshBAN"/>
                <a:sym typeface="Symbol"/>
              </a:rPr>
              <a:t> </a:t>
            </a:r>
            <a:r>
              <a:rPr lang="en-US" sz="2400" dirty="0" err="1" smtClean="0">
                <a:latin typeface="NikoshBAN"/>
                <a:sym typeface="Symbol"/>
              </a:rPr>
              <a:t>ক্র্যাংকশ্যাফটের</a:t>
            </a:r>
            <a:r>
              <a:rPr lang="en-US" sz="2400" dirty="0" smtClean="0">
                <a:latin typeface="NikoshBAN"/>
                <a:sym typeface="Symbol"/>
              </a:rPr>
              <a:t> </a:t>
            </a:r>
            <a:r>
              <a:rPr lang="en-US" sz="2400" dirty="0" err="1" smtClean="0">
                <a:latin typeface="NikoshBAN"/>
                <a:sym typeface="Symbol"/>
              </a:rPr>
              <a:t>ঘূর্ণ্নগতি</a:t>
            </a:r>
            <a:endParaRPr lang="en-US" sz="2400" dirty="0" smtClean="0">
              <a:latin typeface="NikoshBAN"/>
              <a:sym typeface="Symbol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  <a:sym typeface="Symbol"/>
              </a:rPr>
              <a:t>		T=</a:t>
            </a:r>
            <a:r>
              <a:rPr lang="en-US" sz="2400" dirty="0" err="1" smtClean="0">
                <a:latin typeface="NikoshBAN"/>
                <a:sym typeface="Symbol"/>
              </a:rPr>
              <a:t>টর্ক</a:t>
            </a:r>
            <a:r>
              <a:rPr lang="en-US" sz="2400" dirty="0" smtClean="0">
                <a:latin typeface="NikoshBAN"/>
                <a:sym typeface="Symbol"/>
              </a:rPr>
              <a:t>(kg-m)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  <a:sym typeface="Symbol"/>
              </a:rPr>
              <a:t>		T=PR=WL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  <a:sym typeface="Symbol"/>
              </a:rPr>
              <a:t>		P=W= </a:t>
            </a:r>
            <a:r>
              <a:rPr lang="en-US" sz="2400" dirty="0" err="1" smtClean="0">
                <a:latin typeface="NikoshBAN"/>
                <a:sym typeface="Symbol"/>
              </a:rPr>
              <a:t>লোড</a:t>
            </a:r>
            <a:r>
              <a:rPr lang="en-US" sz="2400" dirty="0" smtClean="0">
                <a:latin typeface="NikoshBAN"/>
                <a:sym typeface="Symbol"/>
              </a:rPr>
              <a:t> (kg)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  <a:sym typeface="Symbol"/>
              </a:rPr>
              <a:t>		R=</a:t>
            </a:r>
            <a:r>
              <a:rPr lang="en-US" sz="2400" dirty="0" err="1" smtClean="0">
                <a:latin typeface="NikoshBAN"/>
                <a:sym typeface="Symbol"/>
              </a:rPr>
              <a:t>রেডিয়াস</a:t>
            </a:r>
            <a:r>
              <a:rPr lang="en-US" sz="2400" dirty="0" smtClean="0">
                <a:latin typeface="NikoshBAN"/>
                <a:sym typeface="Symbol"/>
              </a:rPr>
              <a:t> </a:t>
            </a:r>
            <a:r>
              <a:rPr lang="en-US" sz="2400" dirty="0" err="1" smtClean="0">
                <a:latin typeface="NikoshBAN"/>
                <a:sym typeface="Symbol"/>
              </a:rPr>
              <a:t>দূরত্ব</a:t>
            </a:r>
            <a:r>
              <a:rPr lang="en-US" sz="2400" dirty="0" smtClean="0">
                <a:latin typeface="NikoshBAN"/>
                <a:sym typeface="Symbol"/>
              </a:rPr>
              <a:t>,(m)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667000" y="4114800"/>
            <a:ext cx="45719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humayun0709@gmail.com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760912" y="3112295"/>
          <a:ext cx="954087" cy="870743"/>
        </p:xfrm>
        <a:graphic>
          <a:graphicData uri="http://schemas.openxmlformats.org/presentationml/2006/ole">
            <p:oleObj spid="_x0000_s1027" name="Equation" r:id="rId3" imgW="4316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0" y="827782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2311878"/>
            <a:ext cx="7848600" cy="2793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/>
              </a:rPr>
              <a:t>ইঞ্জিনের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বি</a:t>
            </a:r>
            <a:r>
              <a:rPr lang="en-US" sz="2400" dirty="0" smtClean="0">
                <a:latin typeface="NikoshBAN"/>
              </a:rPr>
              <a:t>. </a:t>
            </a:r>
            <a:r>
              <a:rPr lang="en-US" sz="2400" dirty="0" err="1" smtClean="0">
                <a:latin typeface="NikoshBAN"/>
              </a:rPr>
              <a:t>এইচ.পি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পরিমাপ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ব্যবহারিত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প্রাথমিক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পর্যায়ের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যন্ত্র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সমূহের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মধ্যে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প্রনি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অন্যতম</a:t>
            </a:r>
            <a:r>
              <a:rPr lang="en-US" sz="2400" dirty="0" smtClean="0">
                <a:latin typeface="NikoshBAN"/>
              </a:rPr>
              <a:t>। </a:t>
            </a:r>
            <a:r>
              <a:rPr lang="en-US" sz="2400" dirty="0" err="1" smtClean="0">
                <a:latin typeface="NikoshBAN"/>
              </a:rPr>
              <a:t>প্রনি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নাম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ডায়নামোমিটার</a:t>
            </a:r>
            <a:r>
              <a:rPr lang="en-US" sz="2400" dirty="0" smtClean="0">
                <a:latin typeface="NikoshBAN"/>
              </a:rPr>
              <a:t>। </a:t>
            </a:r>
            <a:r>
              <a:rPr lang="en-US" sz="2400" dirty="0" err="1" smtClean="0">
                <a:latin typeface="NikoshBAN"/>
              </a:rPr>
              <a:t>প্রনি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শ্রেণির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অন্যতম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অ্যাবজরপশন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টাইপ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ডায়নামোমিটার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সাহায্যে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ছোট</a:t>
            </a:r>
            <a:r>
              <a:rPr lang="en-US" sz="2400" dirty="0" smtClean="0">
                <a:latin typeface="NikoshBAN"/>
              </a:rPr>
              <a:t> ও </a:t>
            </a:r>
            <a:r>
              <a:rPr lang="en-US" sz="2400" dirty="0" err="1" smtClean="0">
                <a:latin typeface="NikoshBAN"/>
              </a:rPr>
              <a:t>মাঝারি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ধরনের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ইঞ্জিনের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টর্ক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পরিমাপ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যায়</a:t>
            </a:r>
            <a:r>
              <a:rPr lang="en-US" sz="2400" dirty="0" smtClean="0">
                <a:latin typeface="NikoshBAN"/>
              </a:rPr>
              <a:t>। 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85800" y="675382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5486400"/>
            <a:ext cx="4894289" cy="4966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 smtClean="0">
                <a:latin typeface="NikoshBAN"/>
              </a:rPr>
              <a:t>চিত্রে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প্রনি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ব্রেকের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গঠন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প্রনালি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দেখানো</a:t>
            </a:r>
            <a:r>
              <a:rPr lang="en-US" sz="2000" dirty="0" smtClean="0">
                <a:latin typeface="NikoshBAN"/>
              </a:rPr>
              <a:t> </a:t>
            </a:r>
            <a:r>
              <a:rPr lang="en-US" sz="2000" dirty="0" err="1" smtClean="0">
                <a:latin typeface="NikoshBAN"/>
              </a:rPr>
              <a:t>হল</a:t>
            </a:r>
            <a:r>
              <a:rPr lang="en-US" sz="2000" dirty="0" smtClean="0">
                <a:latin typeface="NikoshBAN"/>
              </a:rPr>
              <a:t>।</a:t>
            </a:r>
            <a:endParaRPr lang="en-US" sz="2000" dirty="0">
              <a:latin typeface="NikoshBAN"/>
            </a:endParaRPr>
          </a:p>
        </p:txBody>
      </p:sp>
      <p:cxnSp>
        <p:nvCxnSpPr>
          <p:cNvPr id="9" name="Straight Connector 8"/>
          <p:cNvCxnSpPr>
            <a:stCxn id="6" idx="0"/>
            <a:endCxn id="6" idx="0"/>
          </p:cNvCxnSpPr>
          <p:nvPr/>
        </p:nvCxnSpPr>
        <p:spPr>
          <a:xfrm rot="5400000" flipH="1" flipV="1">
            <a:off x="1866900" y="44196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1295400" y="3429000"/>
            <a:ext cx="1143000" cy="1447800"/>
            <a:chOff x="1295400" y="3429000"/>
            <a:chExt cx="1143000" cy="1447800"/>
          </a:xfrm>
        </p:grpSpPr>
        <p:sp>
          <p:nvSpPr>
            <p:cNvPr id="6" name="Rectangle 5"/>
            <p:cNvSpPr/>
            <p:nvPr/>
          </p:nvSpPr>
          <p:spPr>
            <a:xfrm>
              <a:off x="1295400" y="4419600"/>
              <a:ext cx="1143000" cy="457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6" idx="0"/>
            </p:cNvCxnSpPr>
            <p:nvPr/>
          </p:nvCxnSpPr>
          <p:spPr>
            <a:xfrm rot="5400000" flipH="1" flipV="1">
              <a:off x="1390650" y="3905250"/>
              <a:ext cx="990600" cy="38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743200" y="2590800"/>
            <a:ext cx="1676400" cy="1828800"/>
            <a:chOff x="2743200" y="2590800"/>
            <a:chExt cx="1676400" cy="1828800"/>
          </a:xfrm>
        </p:grpSpPr>
        <p:sp>
          <p:nvSpPr>
            <p:cNvPr id="20" name="Oval 19"/>
            <p:cNvSpPr/>
            <p:nvPr/>
          </p:nvSpPr>
          <p:spPr>
            <a:xfrm>
              <a:off x="2971800" y="2895600"/>
              <a:ext cx="1219200" cy="1219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743200" y="2590800"/>
              <a:ext cx="1676400" cy="1828800"/>
              <a:chOff x="2743200" y="2590800"/>
              <a:chExt cx="1676400" cy="182880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2819400" y="2667000"/>
                <a:ext cx="1524000" cy="1676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2743200" y="2590800"/>
                <a:ext cx="1676400" cy="18288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Oval 23"/>
            <p:cNvSpPr/>
            <p:nvPr/>
          </p:nvSpPr>
          <p:spPr>
            <a:xfrm>
              <a:off x="3429000" y="3276600"/>
              <a:ext cx="304800" cy="304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752600" y="2667000"/>
            <a:ext cx="1524000" cy="1676400"/>
            <a:chOff x="1752600" y="2667000"/>
            <a:chExt cx="1524000" cy="1676400"/>
          </a:xfrm>
        </p:grpSpPr>
        <p:cxnSp>
          <p:nvCxnSpPr>
            <p:cNvPr id="32" name="Straight Connector 31"/>
            <p:cNvCxnSpPr>
              <a:endCxn id="23" idx="1"/>
            </p:cNvCxnSpPr>
            <p:nvPr/>
          </p:nvCxnSpPr>
          <p:spPr>
            <a:xfrm flipV="1">
              <a:off x="1905000" y="2858621"/>
              <a:ext cx="1083703" cy="570379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905000" y="3429000"/>
              <a:ext cx="1219200" cy="8382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752600" y="2667000"/>
              <a:ext cx="1524000" cy="7620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752600" y="3429000"/>
              <a:ext cx="1447800" cy="914400"/>
            </a:xfrm>
            <a:prstGeom prst="line">
              <a:avLst/>
            </a:prstGeom>
            <a:ln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3581400" y="2590800"/>
            <a:ext cx="4038600" cy="1828800"/>
            <a:chOff x="3581400" y="2590800"/>
            <a:chExt cx="4038600" cy="18288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581400" y="3429000"/>
              <a:ext cx="403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581400" y="3429000"/>
              <a:ext cx="6858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3" idx="0"/>
            </p:cNvCxnSpPr>
            <p:nvPr/>
          </p:nvCxnSpPr>
          <p:spPr>
            <a:xfrm rot="16200000" flipH="1">
              <a:off x="4953000" y="1219200"/>
              <a:ext cx="838200" cy="3581400"/>
            </a:xfrm>
            <a:prstGeom prst="line">
              <a:avLst/>
            </a:prstGeom>
            <a:ln w="12700" cmpd="thickThin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3" idx="4"/>
            </p:cNvCxnSpPr>
            <p:nvPr/>
          </p:nvCxnSpPr>
          <p:spPr>
            <a:xfrm rot="5400000" flipH="1" flipV="1">
              <a:off x="4876800" y="2133600"/>
              <a:ext cx="990600" cy="3581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343400" y="3200399"/>
            <a:ext cx="609600" cy="533401"/>
            <a:chOff x="4343400" y="3200399"/>
            <a:chExt cx="609600" cy="533401"/>
          </a:xfrm>
        </p:grpSpPr>
        <p:sp>
          <p:nvSpPr>
            <p:cNvPr id="65" name="Minus 64"/>
            <p:cNvSpPr/>
            <p:nvPr/>
          </p:nvSpPr>
          <p:spPr>
            <a:xfrm>
              <a:off x="4343400" y="3352800"/>
              <a:ext cx="609600" cy="304800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4343400" y="3200399"/>
              <a:ext cx="609600" cy="533401"/>
              <a:chOff x="4343400" y="3200399"/>
              <a:chExt cx="609600" cy="533401"/>
            </a:xfrm>
          </p:grpSpPr>
          <p:sp>
            <p:nvSpPr>
              <p:cNvPr id="60" name="Minus 59"/>
              <p:cNvSpPr/>
              <p:nvPr/>
            </p:nvSpPr>
            <p:spPr>
              <a:xfrm>
                <a:off x="4343400" y="3200400"/>
                <a:ext cx="609600" cy="304800"/>
              </a:xfrm>
              <a:prstGeom prst="mathMin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lowchart: Off-page Connector 61"/>
              <p:cNvSpPr/>
              <p:nvPr/>
            </p:nvSpPr>
            <p:spPr>
              <a:xfrm rot="10800000">
                <a:off x="4572000" y="3200399"/>
                <a:ext cx="228600" cy="152400"/>
              </a:xfrm>
              <a:prstGeom prst="flowChartOffpage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lowchart: Off-page Connector 62"/>
              <p:cNvSpPr/>
              <p:nvPr/>
            </p:nvSpPr>
            <p:spPr>
              <a:xfrm>
                <a:off x="4572000" y="3505200"/>
                <a:ext cx="228600" cy="152400"/>
              </a:xfrm>
              <a:prstGeom prst="flowChartOffpage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648200" y="3276600"/>
                <a:ext cx="152400" cy="457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8" name="TextBox 67"/>
          <p:cNvSpPr txBox="1"/>
          <p:nvPr/>
        </p:nvSpPr>
        <p:spPr>
          <a:xfrm>
            <a:off x="1752600" y="4876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733800" y="3593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334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6858000" y="4343400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latin typeface="NikoshBAN"/>
              </a:rPr>
              <a:t>প্লাটফরম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স্কেল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4572000" y="4038600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ব্রেক</a:t>
            </a:r>
            <a:r>
              <a:rPr lang="en-US" dirty="0" smtClean="0"/>
              <a:t> </a:t>
            </a:r>
            <a:r>
              <a:rPr lang="en-US" dirty="0" err="1" smtClean="0"/>
              <a:t>আর্ম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2895600" y="4495800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ব্রেক</a:t>
            </a:r>
            <a:r>
              <a:rPr lang="en-US" dirty="0" smtClean="0"/>
              <a:t> </a:t>
            </a:r>
            <a:r>
              <a:rPr lang="en-US" dirty="0" err="1" smtClean="0"/>
              <a:t>ব্যান্ড</a:t>
            </a:r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6858000" y="1905000"/>
            <a:ext cx="1828800" cy="2362200"/>
            <a:chOff x="6858000" y="1905000"/>
            <a:chExt cx="1828800" cy="2362200"/>
          </a:xfrm>
        </p:grpSpPr>
        <p:sp>
          <p:nvSpPr>
            <p:cNvPr id="91" name="Rectangle 90"/>
            <p:cNvSpPr/>
            <p:nvPr/>
          </p:nvSpPr>
          <p:spPr>
            <a:xfrm>
              <a:off x="6858000" y="3733800"/>
              <a:ext cx="1828800" cy="533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lowchart: Merge 91"/>
            <p:cNvSpPr/>
            <p:nvPr/>
          </p:nvSpPr>
          <p:spPr>
            <a:xfrm>
              <a:off x="7086600" y="3124200"/>
              <a:ext cx="457200" cy="609600"/>
            </a:xfrm>
            <a:prstGeom prst="flowChartMerg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" name="Group 83"/>
            <p:cNvGrpSpPr/>
            <p:nvPr/>
          </p:nvGrpSpPr>
          <p:grpSpPr>
            <a:xfrm>
              <a:off x="7086600" y="1905000"/>
              <a:ext cx="1524000" cy="1828800"/>
              <a:chOff x="7086600" y="1905000"/>
              <a:chExt cx="1524000" cy="1828800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8435340" y="2133600"/>
                <a:ext cx="99060" cy="1600200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Minus 94"/>
              <p:cNvSpPr/>
              <p:nvPr/>
            </p:nvSpPr>
            <p:spPr>
              <a:xfrm>
                <a:off x="7848600" y="2133600"/>
                <a:ext cx="762000" cy="457200"/>
              </a:xfrm>
              <a:prstGeom prst="mathMinus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6" name="Picture 95" descr="compression_tester.gif"/>
              <p:cNvPicPr>
                <a:picLocks noChangeAspect="1"/>
              </p:cNvPicPr>
              <p:nvPr/>
            </p:nvPicPr>
            <p:blipFill>
              <a:blip r:embed="rId2"/>
              <a:srcRect t="1020" r="64815" b="59796"/>
              <a:stretch>
                <a:fillRect/>
              </a:stretch>
            </p:blipFill>
            <p:spPr>
              <a:xfrm rot="16200000">
                <a:off x="7000875" y="1990725"/>
                <a:ext cx="1085850" cy="914400"/>
              </a:xfrm>
              <a:prstGeom prst="rect">
                <a:avLst/>
              </a:prstGeom>
            </p:spPr>
          </p:pic>
        </p:grpSp>
      </p:grpSp>
      <p:sp>
        <p:nvSpPr>
          <p:cNvPr id="98" name="Footer Placeholder 9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68" grpId="0"/>
      <p:bldP spid="68" grpId="1"/>
      <p:bldP spid="69" grpId="0"/>
      <p:bldP spid="70" grpId="0"/>
      <p:bldP spid="86" grpId="0"/>
      <p:bldP spid="87" grpId="0"/>
      <p:bldP spid="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llen-Key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813357"/>
            <a:ext cx="6172200" cy="324538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200" y="228600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ডায়নামোমিটার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টেস্টিং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মেশিনের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কৌশলঃ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480</Words>
  <Application>Microsoft Office PowerPoint</Application>
  <PresentationFormat>On-screen Show (4:3)</PresentationFormat>
  <Paragraphs>95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1</dc:creator>
  <cp:lastModifiedBy>V C S</cp:lastModifiedBy>
  <cp:revision>358</cp:revision>
  <dcterms:created xsi:type="dcterms:W3CDTF">2006-08-16T00:00:00Z</dcterms:created>
  <dcterms:modified xsi:type="dcterms:W3CDTF">2019-11-16T15:53:42Z</dcterms:modified>
</cp:coreProperties>
</file>