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3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1" r:id="rId2"/>
    <p:sldId id="304" r:id="rId3"/>
    <p:sldId id="257" r:id="rId4"/>
    <p:sldId id="307" r:id="rId5"/>
    <p:sldId id="319" r:id="rId6"/>
    <p:sldId id="309" r:id="rId7"/>
    <p:sldId id="324" r:id="rId8"/>
    <p:sldId id="261" r:id="rId9"/>
    <p:sldId id="323" r:id="rId10"/>
    <p:sldId id="256" r:id="rId11"/>
    <p:sldId id="311" r:id="rId12"/>
    <p:sldId id="310" r:id="rId13"/>
    <p:sldId id="320" r:id="rId14"/>
    <p:sldId id="314" r:id="rId15"/>
    <p:sldId id="312" r:id="rId16"/>
    <p:sldId id="313" r:id="rId17"/>
    <p:sldId id="322" r:id="rId18"/>
    <p:sldId id="317" r:id="rId19"/>
    <p:sldId id="281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A63127-5D37-4EFC-94A2-5A734BD4A5F2}">
          <p14:sldIdLst>
            <p14:sldId id="321"/>
            <p14:sldId id="304"/>
            <p14:sldId id="257"/>
            <p14:sldId id="307"/>
            <p14:sldId id="319"/>
            <p14:sldId id="309"/>
            <p14:sldId id="324"/>
            <p14:sldId id="261"/>
            <p14:sldId id="323"/>
            <p14:sldId id="256"/>
            <p14:sldId id="311"/>
            <p14:sldId id="310"/>
            <p14:sldId id="320"/>
            <p14:sldId id="314"/>
            <p14:sldId id="312"/>
            <p14:sldId id="313"/>
            <p14:sldId id="322"/>
            <p14:sldId id="317"/>
            <p14:sldId id="281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81395" autoAdjust="0"/>
  </p:normalViewPr>
  <p:slideViewPr>
    <p:cSldViewPr snapToGrid="0" showGuides="1">
      <p:cViewPr varScale="1">
        <p:scale>
          <a:sx n="42" d="100"/>
          <a:sy n="42" d="100"/>
        </p:scale>
        <p:origin x="970" y="34"/>
      </p:cViewPr>
      <p:guideLst>
        <p:guide orient="horz" pos="26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ni.sarkar11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EEA54-4A07-4E57-855A-C2BE34BF6683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7D423-1FE1-4AB2-82EE-E1E6F0702AD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 prst="angle"/>
        </a:sp3d>
      </dgm:spPr>
      <dgm:t>
        <a:bodyPr/>
        <a:lstStyle/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algn="ctr"/>
          <a:endParaRPr lang="bn-BD" sz="2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  <a:hlinkClick xmlns:r="http://schemas.openxmlformats.org/officeDocument/2006/relationships" r:id="rId1"/>
            </a:rPr>
            <a:t> 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      </a:t>
          </a: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ctr"/>
          <a:r>
            <a:rPr lang="bn-BD" sz="28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                                                                 </a:t>
          </a:r>
        </a:p>
        <a:p>
          <a:pPr algn="l"/>
          <a:endParaRPr lang="bn-BD" sz="2400" b="1" u="none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bn-BD" sz="2400" b="1" u="none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</a:t>
          </a:r>
          <a:r>
            <a:rPr lang="bn-BD" sz="2400" b="1" dirty="0" smtClean="0">
              <a:solidFill>
                <a:schemeClr val="tx1"/>
              </a:solidFill>
              <a:latin typeface="+mj-lt"/>
              <a:cs typeface="NikoshBAN" panose="02000000000000000000" pitchFamily="2" charset="0"/>
            </a:rPr>
            <a:t>                               </a:t>
          </a:r>
          <a:endParaRPr lang="en-US" sz="2400" b="1" dirty="0" smtClean="0">
            <a:solidFill>
              <a:schemeClr val="tx1"/>
            </a:solidFill>
            <a:latin typeface="+mj-lt"/>
            <a:cs typeface="NikoshBAN" panose="02000000000000000000" pitchFamily="2" charset="0"/>
          </a:endParaRPr>
        </a:p>
        <a:p>
          <a:pPr algn="l"/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bn-BD" sz="2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                                      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8569C7-9A5B-4A0E-81F1-6401B6E7B268}" type="sibTrans" cxnId="{F45BC4E4-371B-4263-8379-D399F626D61C}">
      <dgm:prSet/>
      <dgm:spPr/>
      <dgm:t>
        <a:bodyPr/>
        <a:lstStyle/>
        <a:p>
          <a:endParaRPr lang="en-US"/>
        </a:p>
      </dgm:t>
    </dgm:pt>
    <dgm:pt modelId="{C13507FF-4D99-44B9-8694-65FBCF052157}" type="parTrans" cxnId="{F45BC4E4-371B-4263-8379-D399F626D61C}">
      <dgm:prSet/>
      <dgm:spPr/>
      <dgm:t>
        <a:bodyPr/>
        <a:lstStyle/>
        <a:p>
          <a:endParaRPr lang="en-US"/>
        </a:p>
      </dgm:t>
    </dgm:pt>
    <dgm:pt modelId="{C795FADC-3B48-460E-A84E-60FAB4D03E42}" type="pres">
      <dgm:prSet presAssocID="{F87EEA54-4A07-4E57-855A-C2BE34BF66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04B1A-5EBE-4D1B-A6D6-C404024DCFFE}" type="pres">
      <dgm:prSet presAssocID="{D867D423-1FE1-4AB2-82EE-E1E6F0702AD3}" presName="node" presStyleLbl="node1" presStyleIdx="0" presStyleCnt="1" custScaleX="604779" custScaleY="584827" custLinFactNeighborX="755" custLinFactNeighborY="4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ADA99-B5FB-4EE4-88EC-8CE9D6B65E0C}" type="presOf" srcId="{D867D423-1FE1-4AB2-82EE-E1E6F0702AD3}" destId="{4AE04B1A-5EBE-4D1B-A6D6-C404024DCFFE}" srcOrd="0" destOrd="0" presId="urn:microsoft.com/office/officeart/2005/8/layout/default"/>
    <dgm:cxn modelId="{9B50F805-51E2-4CB6-AF1E-B3491CBC9F8D}" type="presOf" srcId="{F87EEA54-4A07-4E57-855A-C2BE34BF6683}" destId="{C795FADC-3B48-460E-A84E-60FAB4D03E42}" srcOrd="0" destOrd="0" presId="urn:microsoft.com/office/officeart/2005/8/layout/default"/>
    <dgm:cxn modelId="{F45BC4E4-371B-4263-8379-D399F626D61C}" srcId="{F87EEA54-4A07-4E57-855A-C2BE34BF6683}" destId="{D867D423-1FE1-4AB2-82EE-E1E6F0702AD3}" srcOrd="0" destOrd="0" parTransId="{C13507FF-4D99-44B9-8694-65FBCF052157}" sibTransId="{E38569C7-9A5B-4A0E-81F1-6401B6E7B268}"/>
    <dgm:cxn modelId="{A555BC0B-9538-4D38-A2FC-06094267F7CA}" type="presParOf" srcId="{C795FADC-3B48-460E-A84E-60FAB4D03E42}" destId="{4AE04B1A-5EBE-4D1B-A6D6-C404024DCF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2EF1F-A2D0-498C-91B2-C6E846592A7A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2CD0EE-EE3A-468C-AF6A-0D002CBD0D34}">
      <dgm:prSet phldrT="[Text]" phldr="1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D60959F0-2B11-4CBD-936E-05C136BE007C}" type="parTrans" cxnId="{C249417E-2A26-42D1-89BA-0EF47934B4E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1241BFC6-354B-4A65-8543-C707774132FD}" type="sibTrans" cxnId="{C249417E-2A26-42D1-89BA-0EF47934B4E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AE8DB51-A4E5-4A1A-89DA-CB5EDC0F57DD}" type="pres">
      <dgm:prSet presAssocID="{DC72EF1F-A2D0-498C-91B2-C6E846592A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3DA71-E7C3-4679-9506-4C2A122EA366}" type="pres">
      <dgm:prSet presAssocID="{802CD0EE-EE3A-468C-AF6A-0D002CBD0D34}" presName="node" presStyleLbl="node1" presStyleIdx="0" presStyleCnt="1" custScaleX="187546" custScaleY="189881" custLinFactNeighborX="-11063" custLinFactNeighborY="4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09C08-2F3E-4A7C-B557-6587EE4EEE12}" type="presOf" srcId="{DC72EF1F-A2D0-498C-91B2-C6E846592A7A}" destId="{CAE8DB51-A4E5-4A1A-89DA-CB5EDC0F57DD}" srcOrd="0" destOrd="0" presId="urn:microsoft.com/office/officeart/2005/8/layout/default"/>
    <dgm:cxn modelId="{C249417E-2A26-42D1-89BA-0EF47934B4E8}" srcId="{DC72EF1F-A2D0-498C-91B2-C6E846592A7A}" destId="{802CD0EE-EE3A-468C-AF6A-0D002CBD0D34}" srcOrd="0" destOrd="0" parTransId="{D60959F0-2B11-4CBD-936E-05C136BE007C}" sibTransId="{1241BFC6-354B-4A65-8543-C707774132FD}"/>
    <dgm:cxn modelId="{3360D6C3-04A3-4DEF-A868-00E7B69526FC}" type="presOf" srcId="{802CD0EE-EE3A-468C-AF6A-0D002CBD0D34}" destId="{8023DA71-E7C3-4679-9506-4C2A122EA366}" srcOrd="0" destOrd="0" presId="urn:microsoft.com/office/officeart/2005/8/layout/default"/>
    <dgm:cxn modelId="{657E58F9-4994-45E9-9BE8-1835121EDBA3}" type="presParOf" srcId="{CAE8DB51-A4E5-4A1A-89DA-CB5EDC0F57DD}" destId="{8023DA71-E7C3-4679-9506-4C2A122EA36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732E-3CC4-4DC3-809A-FD8797F8E01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165B-B7EC-4234-9764-7EFA8FF8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3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77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8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0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7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2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4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2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7C18-5FA9-44DA-B0FF-4417C236C7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3" y="118533"/>
            <a:ext cx="11954934" cy="66209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1733" y="270933"/>
            <a:ext cx="11599334" cy="6299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592667" y="424687"/>
            <a:ext cx="11006666" cy="5706534"/>
          </a:xfrm>
          <a:prstGeom prst="plaqu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“এই স্লাইডটি সন্মানিত শিক্ষকবৃন্দের জন্য”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শ্রেণিকক্ষে উপস্থাপনের জন্য প্রয়োজনীয় পরামর্শ ও দিক নির্দেশনা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lide Note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আছে। আশা করি উপস্থাপনের পূর্বে সন্মানিত শিক্ষকগণ স্লাইড নোটগুলো দেখে নিবেন  এবং </a:t>
            </a:r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F5 </a:t>
            </a:r>
            <a:r>
              <a:rPr lang="bn-BD" sz="3200" dirty="0" smtClean="0">
                <a:solidFill>
                  <a:schemeClr val="tx1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চেপে পাঠটি উপস্থাপন করতে পারেন। পাশাপাশি আপনার কলাকৌশল প্রয়োগ এবং পাঠ্য বই অনুসরণ করতে পারেন। যদি কোন ভূল ত্রুটি থাকে তাহলে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ক্ষমার দৃষ্টিতে দেখবেন।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0861"/>
            <a:ext cx="9144000" cy="2989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5152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5846278"/>
              </p:ext>
            </p:extLst>
          </p:nvPr>
        </p:nvGraphicFramePr>
        <p:xfrm>
          <a:off x="1523999" y="725215"/>
          <a:ext cx="10153135" cy="499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54000" y="203201"/>
            <a:ext cx="11785599" cy="6451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9467" y="321734"/>
            <a:ext cx="11514666" cy="6197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9466" y="321733"/>
            <a:ext cx="11260667" cy="5943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18068" y="1555829"/>
            <a:ext cx="5291667" cy="220977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82542" y="3829435"/>
            <a:ext cx="5291667" cy="211004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019799" y="1432116"/>
            <a:ext cx="5291667" cy="220977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070600" y="3691236"/>
            <a:ext cx="5291667" cy="220977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শব্দ একই অর্থ প্রকাশ করে,তাদের সমার্থক শব্দ বলে। যেমনঃ- মাতা-প্রসূতি,মা,জননী।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4" y="3884139"/>
            <a:ext cx="4800599" cy="1981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60" y="1565232"/>
            <a:ext cx="4663440" cy="198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8062" r="5349" b="34581"/>
          <a:stretch/>
        </p:blipFill>
        <p:spPr>
          <a:xfrm>
            <a:off x="844016" y="1674766"/>
            <a:ext cx="4921783" cy="192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Oval 7"/>
          <p:cNvSpPr/>
          <p:nvPr/>
        </p:nvSpPr>
        <p:spPr>
          <a:xfrm>
            <a:off x="4117864" y="407584"/>
            <a:ext cx="3295869" cy="8719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5467"/>
            <a:ext cx="11836399" cy="6553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8667" y="270933"/>
            <a:ext cx="11446933" cy="62145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4055533" y="601133"/>
            <a:ext cx="3835400" cy="762000"/>
          </a:xfrm>
          <a:prstGeom prst="round2Same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1333" y="1727200"/>
            <a:ext cx="10312400" cy="431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9868" y="1879601"/>
            <a:ext cx="10075332" cy="40301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শব্দের প্রয়োজন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বাক্য গঠনে কী প্রয়োজন?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সমার্থক শব্দের  অর্থ উল্লেখ কর।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8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5467"/>
            <a:ext cx="11887199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2534" y="419102"/>
            <a:ext cx="5164665" cy="2696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534" y="3429000"/>
            <a:ext cx="5164665" cy="2696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92231" y="3429000"/>
            <a:ext cx="5164665" cy="26373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জলঃ-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জল- অম্বু,জীবন,নীর,পানি,সলিল।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3" r="1258"/>
          <a:stretch/>
        </p:blipFill>
        <p:spPr>
          <a:xfrm>
            <a:off x="416559" y="419102"/>
            <a:ext cx="5120640" cy="262167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Rectangle 10"/>
          <p:cNvSpPr/>
          <p:nvPr/>
        </p:nvSpPr>
        <p:spPr>
          <a:xfrm>
            <a:off x="5537199" y="404286"/>
            <a:ext cx="5164665" cy="2696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3429000"/>
            <a:ext cx="5120640" cy="266118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30" y="470345"/>
            <a:ext cx="4923369" cy="256451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77872" r="67528"/>
          <a:stretch/>
        </p:blipFill>
        <p:spPr>
          <a:xfrm>
            <a:off x="5899222" y="3635858"/>
            <a:ext cx="1097280" cy="1111825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3" t="74252" r="29906" b="1"/>
          <a:stretch/>
        </p:blipFill>
        <p:spPr>
          <a:xfrm>
            <a:off x="9269029" y="3596712"/>
            <a:ext cx="1042712" cy="1111825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0849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4001" y="135466"/>
            <a:ext cx="11773558" cy="65870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76758" y="2644146"/>
            <a:ext cx="5832907" cy="3552736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সূর্যঃ-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সূর্য- রবি,তপন,ভাস্কর,দিবাকর,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ভানু,সবিতা,আদিত্য।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0" r="-727" b="50892"/>
          <a:stretch/>
        </p:blipFill>
        <p:spPr>
          <a:xfrm>
            <a:off x="659449" y="-7257"/>
            <a:ext cx="4357860" cy="3092121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" t="26448" r="1445" b="-1278"/>
          <a:stretch/>
        </p:blipFill>
        <p:spPr>
          <a:xfrm>
            <a:off x="415219" y="2769236"/>
            <a:ext cx="4846320" cy="3427646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57" y="296245"/>
            <a:ext cx="2984279" cy="271862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77" y="359591"/>
            <a:ext cx="2834640" cy="26552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2016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4733" y="207433"/>
            <a:ext cx="11802534" cy="65193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1734" y="1625600"/>
            <a:ext cx="11108266" cy="4199467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 কীভাবে প্রকাশ করা হয় ?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কর।</a:t>
            </a:r>
          </a:p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সমার্থক শব্দের বাক্য গঠন কর কর।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b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3268133" y="503767"/>
            <a:ext cx="4792134" cy="914400"/>
          </a:xfrm>
          <a:prstGeom prst="doubleWav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067" y="177801"/>
            <a:ext cx="11768666" cy="65024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1" y="3429001"/>
            <a:ext cx="3017520" cy="3174135"/>
          </a:xfrm>
          <a:prstGeom prst="ellipse">
            <a:avLst/>
          </a:prstGeom>
          <a:ln w="34925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Oval 4"/>
          <p:cNvSpPr/>
          <p:nvPr/>
        </p:nvSpPr>
        <p:spPr>
          <a:xfrm>
            <a:off x="7803091" y="3537377"/>
            <a:ext cx="2929467" cy="297095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পল্লীর দৃশ্য অপূর্ব!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93989" y="280966"/>
            <a:ext cx="2929467" cy="3112474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পল্লীর রাস্তাঘাট কর্দমাক্ত হয়ে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18" y="3255726"/>
            <a:ext cx="2878666" cy="3281901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1" y="225085"/>
            <a:ext cx="3017520" cy="2945650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15" y="225085"/>
            <a:ext cx="2743200" cy="2888101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8397117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" y="152399"/>
            <a:ext cx="11826240" cy="65164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551" r="2495" b="6120"/>
          <a:stretch/>
        </p:blipFill>
        <p:spPr>
          <a:xfrm>
            <a:off x="780954" y="30479"/>
            <a:ext cx="3108960" cy="3243712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19" y="36591"/>
            <a:ext cx="3017520" cy="339240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7906915" y="355600"/>
            <a:ext cx="3045248" cy="3073400"/>
          </a:xfrm>
          <a:prstGeom prst="ellips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কদম,শাপলা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 বর্ষা কালে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ফোটে।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48964" y="3181300"/>
            <a:ext cx="3045248" cy="3073400"/>
          </a:xfrm>
          <a:prstGeom prst="ellips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শহীদদের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ফুল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শ্রদ্ধা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89" y="3181300"/>
            <a:ext cx="3200400" cy="3200400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8"/>
          <a:stretch/>
        </p:blipFill>
        <p:spPr>
          <a:xfrm>
            <a:off x="1066166" y="3536598"/>
            <a:ext cx="2926080" cy="284510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4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55" y="110359"/>
            <a:ext cx="11808373" cy="6574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Bottom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075" y="268014"/>
            <a:ext cx="11445765" cy="6274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434" y="394138"/>
            <a:ext cx="11177752" cy="59908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6288" y="1072055"/>
            <a:ext cx="4603533" cy="45404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30310" y="1119351"/>
            <a:ext cx="4603533" cy="4540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80081" y="1213946"/>
            <a:ext cx="4359165" cy="439857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গোলাকার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1"/>
          <a:stretch/>
        </p:blipFill>
        <p:spPr>
          <a:xfrm>
            <a:off x="2259396" y="1424152"/>
            <a:ext cx="1952953" cy="1981200"/>
          </a:xfrm>
          <a:prstGeom prst="ellipse">
            <a:avLst/>
          </a:prstGeom>
          <a:ln w="34925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12" y="3405352"/>
            <a:ext cx="2112284" cy="1922989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Donut 13"/>
          <p:cNvSpPr/>
          <p:nvPr/>
        </p:nvSpPr>
        <p:spPr>
          <a:xfrm>
            <a:off x="6369269" y="1260087"/>
            <a:ext cx="4146331" cy="4225158"/>
          </a:xfrm>
          <a:prstGeom prst="donu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467" y="135467"/>
            <a:ext cx="11938000" cy="65870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0933" y="270933"/>
            <a:ext cx="11650133" cy="63161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5"/>
          <p:cNvSpPr/>
          <p:nvPr/>
        </p:nvSpPr>
        <p:spPr>
          <a:xfrm>
            <a:off x="745067" y="548641"/>
            <a:ext cx="10718800" cy="5468790"/>
          </a:xfrm>
          <a:prstGeom prst="plaque">
            <a:avLst/>
          </a:prstGeom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 কাকে বলে?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জলের ৩টি প্রতি শব্দ বল।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সমার্থক শব্দ প্রয়োজন কিসে?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1919" y="694945"/>
            <a:ext cx="3657601" cy="70788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608" y="492138"/>
            <a:ext cx="11466575" cy="540608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45258" y="658368"/>
            <a:ext cx="3382006" cy="60765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8913" y="3913950"/>
            <a:ext cx="11137392" cy="177361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মাধুর্য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,পুষ্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প,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সমার্থক শব্দ দিয়ে তিনটি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গঠন কর।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39" y="1342162"/>
            <a:ext cx="2377440" cy="2571788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39" y="1462316"/>
            <a:ext cx="2475186" cy="2331479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07" y="1462316"/>
            <a:ext cx="2331166" cy="2277567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466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384" y="0"/>
            <a:ext cx="12192000" cy="68580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nut 9"/>
          <p:cNvSpPr/>
          <p:nvPr/>
        </p:nvSpPr>
        <p:spPr>
          <a:xfrm>
            <a:off x="5468112" y="492111"/>
            <a:ext cx="5577840" cy="5413248"/>
          </a:xfrm>
          <a:prstGeom prst="donut">
            <a:avLst/>
          </a:prstGeom>
          <a:ln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 r="14489"/>
          <a:stretch/>
        </p:blipFill>
        <p:spPr>
          <a:xfrm>
            <a:off x="1755648" y="1865704"/>
            <a:ext cx="2834640" cy="266606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Oval 7"/>
          <p:cNvSpPr/>
          <p:nvPr/>
        </p:nvSpPr>
        <p:spPr>
          <a:xfrm>
            <a:off x="7187184" y="2275190"/>
            <a:ext cx="1764792" cy="1847088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88848" y="492110"/>
            <a:ext cx="5431536" cy="5413248"/>
          </a:xfrm>
          <a:prstGeom prst="donut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237744"/>
            <a:ext cx="11649456" cy="638251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88" y="1484375"/>
            <a:ext cx="2560320" cy="341376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2322576" y="1298448"/>
            <a:ext cx="3511296" cy="3803904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2764" y="2167126"/>
            <a:ext cx="2267712" cy="204825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5660136" y="978408"/>
            <a:ext cx="3172968" cy="4443984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0141076"/>
              </p:ext>
            </p:extLst>
          </p:nvPr>
        </p:nvGraphicFramePr>
        <p:xfrm>
          <a:off x="428297" y="237284"/>
          <a:ext cx="11335406" cy="657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42441" y="1425845"/>
            <a:ext cx="3600773" cy="3425123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 সরকার(সঃশিঃ)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আলহাজ্ব হানেফ আলী দাঃ মাদঃ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বি,এ (অর্নাস) এম,এ, বিএড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০১৯১৪-৮৫ ৩৬ ১১</a:t>
            </a:r>
          </a:p>
          <a:p>
            <a:r>
              <a:rPr lang="en-US" sz="2000" b="1" dirty="0" smtClean="0">
                <a:cs typeface="NikoshBAN" panose="02000000000000000000" pitchFamily="2" charset="0"/>
              </a:rPr>
              <a:t>ni.sarkar11@gmail.com</a:t>
            </a:r>
            <a:endParaRPr lang="en-US" sz="2000" b="1" dirty="0"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8648" y="1258662"/>
            <a:ext cx="3475066" cy="3425123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২য় পত্র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(ব্যাকরণ)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৫ম  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৫০ মিনিট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তারিখ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২১/১১/১৯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73020" y="1012084"/>
            <a:ext cx="3565822" cy="3918281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11" y="1331292"/>
            <a:ext cx="3291840" cy="3361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Relaxed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984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333" y="203200"/>
            <a:ext cx="11853334" cy="63838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0200" y="347465"/>
            <a:ext cx="11531599" cy="6163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62989" y="4711251"/>
            <a:ext cx="3539067" cy="8219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মানচিত্র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16015" y="4711251"/>
            <a:ext cx="3812983" cy="8219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জেলা ম্যাপ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8" y="1401136"/>
            <a:ext cx="4754880" cy="285292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55" y="1407078"/>
            <a:ext cx="4554186" cy="284104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Rounded Rectangle 6"/>
          <p:cNvSpPr/>
          <p:nvPr/>
        </p:nvSpPr>
        <p:spPr>
          <a:xfrm>
            <a:off x="3846786" y="646386"/>
            <a:ext cx="4303986" cy="678218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দুটি শব্দের অর্থ কী?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07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34" y="84667"/>
            <a:ext cx="11751732" cy="658706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445" y="246185"/>
            <a:ext cx="11342077" cy="6224953"/>
          </a:xfrm>
          <a:prstGeom prst="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2705" y="423984"/>
            <a:ext cx="11183817" cy="59084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Bottom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88524" y="4816477"/>
            <a:ext cx="2898809" cy="660941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একা শিশু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06197" y="4816477"/>
            <a:ext cx="2827606" cy="660941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ময়বয়সী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092" r="10270" b="11264"/>
          <a:stretch/>
        </p:blipFill>
        <p:spPr>
          <a:xfrm>
            <a:off x="1226260" y="1601608"/>
            <a:ext cx="2802813" cy="2680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8387" r="17817" b="13148"/>
          <a:stretch/>
        </p:blipFill>
        <p:spPr>
          <a:xfrm>
            <a:off x="7619340" y="1601608"/>
            <a:ext cx="2770135" cy="2732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9" name="Rounded Rectangle 18"/>
          <p:cNvSpPr/>
          <p:nvPr/>
        </p:nvSpPr>
        <p:spPr>
          <a:xfrm>
            <a:off x="7714545" y="4785286"/>
            <a:ext cx="2827606" cy="660941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শিশু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85" y="1601607"/>
            <a:ext cx="2773256" cy="2732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Parallelogram 2"/>
          <p:cNvSpPr/>
          <p:nvPr/>
        </p:nvSpPr>
        <p:spPr>
          <a:xfrm>
            <a:off x="3342291" y="715419"/>
            <a:ext cx="4693920" cy="618822"/>
          </a:xfrm>
          <a:prstGeom prst="parallelogram">
            <a:avLst/>
          </a:prstGeom>
          <a:solidFill>
            <a:schemeClr val="bg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তাদের নাম কি বলা হয়?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33" y="321733"/>
            <a:ext cx="11954934" cy="63161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5866" y="-728134"/>
            <a:ext cx="4622800" cy="6400800"/>
          </a:xfrm>
          <a:prstGeom prst="rect">
            <a:avLst/>
          </a:prstGeom>
          <a:ln w="34925">
            <a:solidFill>
              <a:srgbClr val="FF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0933" y="-728134"/>
            <a:ext cx="4910669" cy="6400800"/>
          </a:xfrm>
          <a:prstGeom prst="rect">
            <a:avLst/>
          </a:prstGeom>
          <a:ln w="34925">
            <a:solidFill>
              <a:srgbClr val="FF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64866" y="3135204"/>
            <a:ext cx="4622799" cy="166116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যেসব শব্দ একই অর্থ প্রকাশ করে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কী বলা হয়?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45523" y="5320540"/>
            <a:ext cx="3268134" cy="914400"/>
          </a:xfrm>
          <a:prstGeom prst="roundRect">
            <a:avLst/>
          </a:prstGeom>
          <a:ln w="34925">
            <a:solidFill>
              <a:schemeClr val="accent3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“সমার্থক শব্দ”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70" y="1043797"/>
            <a:ext cx="3291840" cy="1730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90" y="884007"/>
            <a:ext cx="2560320" cy="2363689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46" y="2959099"/>
            <a:ext cx="3291840" cy="1730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Rounded Rectangle 19"/>
          <p:cNvSpPr/>
          <p:nvPr/>
        </p:nvSpPr>
        <p:spPr>
          <a:xfrm>
            <a:off x="1461346" y="3247696"/>
            <a:ext cx="3268134" cy="914400"/>
          </a:xfrm>
          <a:prstGeom prst="roundRect">
            <a:avLst/>
          </a:prstGeom>
          <a:ln w="34925">
            <a:solidFill>
              <a:schemeClr val="accent3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ঘোড়া শব্দের অর্থ কী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42119" y="5282637"/>
            <a:ext cx="3268134" cy="914400"/>
          </a:xfrm>
          <a:prstGeom prst="roundRect">
            <a:avLst/>
          </a:prstGeom>
          <a:ln w="34925">
            <a:solidFill>
              <a:schemeClr val="accent3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অশ্ব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" y="164592"/>
            <a:ext cx="11856720" cy="652881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3050" r="28824"/>
          <a:stretch/>
        </p:blipFill>
        <p:spPr>
          <a:xfrm>
            <a:off x="1517904" y="1490469"/>
            <a:ext cx="3657600" cy="3439885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4962144" y="1569061"/>
            <a:ext cx="3383280" cy="3282699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33472" y="2201850"/>
            <a:ext cx="2103120" cy="2017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সমার্থক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6188364" y="2967335"/>
            <a:ext cx="27727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0296" y="3829228"/>
            <a:ext cx="2066591" cy="707886"/>
          </a:xfrm>
          <a:prstGeom prst="rect">
            <a:avLst/>
          </a:prstGeom>
          <a:noFill/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</a:t>
            </a:r>
            <a:endParaRPr lang="en-US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198" y="365126"/>
            <a:ext cx="10866122" cy="58118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79990" y="419188"/>
            <a:ext cx="10495730" cy="5630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1.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 কী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পারবে,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উল্লেখ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পারবে,</a:t>
            </a:r>
          </a:p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শব্দের বাক্য গঠন করতে পারবে।</a:t>
            </a:r>
          </a:p>
          <a:p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4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7825" y="2249424"/>
            <a:ext cx="9912096" cy="2554545"/>
          </a:xfrm>
          <a:prstGeom prst="rect">
            <a:avLst/>
          </a:prstGeom>
          <a:noFill/>
          <a:ln w="34925">
            <a:solidFill>
              <a:srgbClr val="00206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 মাধুর্যের জন্য কী প্রয়োজন?</a:t>
            </a:r>
          </a:p>
          <a:p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কী প্রয়োগ বেশী?</a:t>
            </a:r>
          </a:p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 কী?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379</Words>
  <Application>Microsoft Office PowerPoint</Application>
  <PresentationFormat>Widescreen</PresentationFormat>
  <Paragraphs>136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nozrul</dc:creator>
  <cp:lastModifiedBy>USER</cp:lastModifiedBy>
  <cp:revision>4017</cp:revision>
  <dcterms:created xsi:type="dcterms:W3CDTF">2016-01-18T13:16:44Z</dcterms:created>
  <dcterms:modified xsi:type="dcterms:W3CDTF">2019-11-22T14:09:29Z</dcterms:modified>
</cp:coreProperties>
</file>