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92" r:id="rId4"/>
    <p:sldId id="278" r:id="rId5"/>
    <p:sldId id="280" r:id="rId6"/>
    <p:sldId id="276" r:id="rId7"/>
    <p:sldId id="303" r:id="rId8"/>
    <p:sldId id="258" r:id="rId9"/>
    <p:sldId id="279" r:id="rId10"/>
    <p:sldId id="281" r:id="rId11"/>
    <p:sldId id="282" r:id="rId12"/>
    <p:sldId id="304" r:id="rId13"/>
    <p:sldId id="312" r:id="rId14"/>
    <p:sldId id="313" r:id="rId15"/>
    <p:sldId id="315" r:id="rId16"/>
    <p:sldId id="299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6" r:id="rId25"/>
    <p:sldId id="288" r:id="rId26"/>
    <p:sldId id="286" r:id="rId27"/>
    <p:sldId id="289" r:id="rId28"/>
    <p:sldId id="291" r:id="rId29"/>
    <p:sldId id="29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A90E-E1EE-4773-B222-D3DEE0026AE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B8B-05F1-4543-BABD-4CCE9338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9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A90E-E1EE-4773-B222-D3DEE0026AE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B8B-05F1-4543-BABD-4CCE9338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82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A90E-E1EE-4773-B222-D3DEE0026AE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B8B-05F1-4543-BABD-4CCE9338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2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A90E-E1EE-4773-B222-D3DEE0026AE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B8B-05F1-4543-BABD-4CCE9338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8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A90E-E1EE-4773-B222-D3DEE0026AE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B8B-05F1-4543-BABD-4CCE9338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4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A90E-E1EE-4773-B222-D3DEE0026AE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B8B-05F1-4543-BABD-4CCE9338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3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A90E-E1EE-4773-B222-D3DEE0026AE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B8B-05F1-4543-BABD-4CCE9338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6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A90E-E1EE-4773-B222-D3DEE0026AE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B8B-05F1-4543-BABD-4CCE9338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4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A90E-E1EE-4773-B222-D3DEE0026AE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B8B-05F1-4543-BABD-4CCE9338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1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A90E-E1EE-4773-B222-D3DEE0026AE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B8B-05F1-4543-BABD-4CCE9338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2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A90E-E1EE-4773-B222-D3DEE0026AE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FB8B-05F1-4543-BABD-4CCE9338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7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7A90E-E1EE-4773-B222-D3DEE0026AE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2FB8B-05F1-4543-BABD-4CCE9338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3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5.jpg"/><Relationship Id="rId12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20.jpeg"/><Relationship Id="rId5" Type="http://schemas.openxmlformats.org/officeDocument/2006/relationships/image" Target="../media/image10.jpeg"/><Relationship Id="rId10" Type="http://schemas.openxmlformats.org/officeDocument/2006/relationships/image" Target="../media/image17.jpg"/><Relationship Id="rId4" Type="http://schemas.openxmlformats.org/officeDocument/2006/relationships/image" Target="../media/image11.jpe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114300" ty="-190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6782" y="1093150"/>
            <a:ext cx="79634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MD. ABDUR RAZZAK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HEAD TEACHER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DHALAHARA WESTPARA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SECONDARY GIRLS’ SCHOOL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 abdurrazzakmt@gmail.com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Phone number: 01721588402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20" y="1298191"/>
            <a:ext cx="1371600" cy="1737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361644" y="154547"/>
            <a:ext cx="2477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400" dirty="0" smtClean="0"/>
              <a:t>IDENTITY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4969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373859" y="754487"/>
            <a:ext cx="9296400" cy="1371600"/>
          </a:xfrm>
          <a:prstGeom prst="cloud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remind what is dialogue?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656121" y="2697051"/>
            <a:ext cx="9144000" cy="3581400"/>
          </a:xfrm>
          <a:prstGeom prst="cloud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Dialogue is a written or spoken conversation between two or more persons.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2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48114"/>
            <a:ext cx="118872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INDIVIDUAL </a:t>
            </a:r>
            <a:r>
              <a:rPr lang="en-US" sz="4000" dirty="0"/>
              <a:t>WORK </a:t>
            </a:r>
            <a:r>
              <a:rPr lang="en-US" sz="4000" dirty="0" smtClean="0"/>
              <a:t>                                           10MINUTES</a:t>
            </a:r>
          </a:p>
          <a:p>
            <a:r>
              <a:rPr lang="en-US" sz="4000" dirty="0" smtClean="0"/>
              <a:t> by answering question		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9" y="1394965"/>
            <a:ext cx="5101585" cy="25843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71" y="1394964"/>
            <a:ext cx="5101585" cy="2584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71" y="4205854"/>
            <a:ext cx="5073157" cy="2328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86310" y="5138142"/>
            <a:ext cx="5211490" cy="4636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Causes of water pollution</a:t>
            </a:r>
            <a:endParaRPr lang="en-GB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87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4" y="779520"/>
            <a:ext cx="5166038" cy="2526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097" y="779520"/>
            <a:ext cx="5073157" cy="22652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97" y="3644721"/>
            <a:ext cx="5589429" cy="2804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191874"/>
            <a:ext cx="5211490" cy="4636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Causes of air pollution</a:t>
            </a:r>
            <a:endParaRPr lang="en-GB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1" y="3644721"/>
            <a:ext cx="5166038" cy="2804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49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4" y="837572"/>
            <a:ext cx="5459211" cy="29616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91874"/>
            <a:ext cx="5211490" cy="4636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Causes of sound pollution</a:t>
            </a:r>
            <a:endParaRPr lang="en-GB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93286" y="889669"/>
            <a:ext cx="5171942" cy="2857500"/>
            <a:chOff x="4190999" y="2000250"/>
            <a:chExt cx="5171942" cy="28575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0999" y="2000250"/>
              <a:ext cx="5171942" cy="28575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Rectangle 6"/>
            <p:cNvSpPr/>
            <p:nvPr/>
          </p:nvSpPr>
          <p:spPr>
            <a:xfrm>
              <a:off x="4249273" y="2000250"/>
              <a:ext cx="5055393" cy="4636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Loud sound of mills and factories</a:t>
              </a:r>
              <a:endPara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11589" y="3981326"/>
            <a:ext cx="5084472" cy="2729165"/>
            <a:chOff x="3786388" y="3120727"/>
            <a:chExt cx="5084472" cy="27291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6388" y="3120727"/>
              <a:ext cx="5084472" cy="272916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3815467" y="3120727"/>
              <a:ext cx="5055393" cy="463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Loud sound of airplanes</a:t>
              </a:r>
              <a:endPara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41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4852" y="112725"/>
            <a:ext cx="2279559" cy="4636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GB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8064" y="731375"/>
            <a:ext cx="5101585" cy="2584395"/>
            <a:chOff x="4097763" y="1525593"/>
            <a:chExt cx="5101585" cy="258439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7763" y="1525593"/>
              <a:ext cx="5101585" cy="258439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12" name="Group 11"/>
            <p:cNvGrpSpPr/>
            <p:nvPr/>
          </p:nvGrpSpPr>
          <p:grpSpPr>
            <a:xfrm>
              <a:off x="5510355" y="1525593"/>
              <a:ext cx="2221959" cy="2317800"/>
              <a:chOff x="1339517" y="1295710"/>
              <a:chExt cx="2221959" cy="2317800"/>
            </a:xfrm>
          </p:grpSpPr>
          <p:sp>
            <p:nvSpPr>
              <p:cNvPr id="13" name="Rectangle 12"/>
              <p:cNvSpPr/>
              <p:nvPr/>
            </p:nvSpPr>
            <p:spPr>
              <a:xfrm rot="2680438">
                <a:off x="2371237" y="1295710"/>
                <a:ext cx="212962" cy="23178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18841996">
                <a:off x="2333938" y="1386597"/>
                <a:ext cx="233117" cy="222195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712173" y="725559"/>
            <a:ext cx="5101585" cy="2703643"/>
            <a:chOff x="175942" y="909867"/>
            <a:chExt cx="5101585" cy="270364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942" y="909867"/>
              <a:ext cx="5101585" cy="2584394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grpSp>
          <p:nvGrpSpPr>
            <p:cNvPr id="17" name="Group 16"/>
            <p:cNvGrpSpPr/>
            <p:nvPr/>
          </p:nvGrpSpPr>
          <p:grpSpPr>
            <a:xfrm>
              <a:off x="1339517" y="1295710"/>
              <a:ext cx="2221959" cy="2317800"/>
              <a:chOff x="1339517" y="1295710"/>
              <a:chExt cx="2221959" cy="2317800"/>
            </a:xfrm>
          </p:grpSpPr>
          <p:sp>
            <p:nvSpPr>
              <p:cNvPr id="18" name="Rectangle 17"/>
              <p:cNvSpPr/>
              <p:nvPr/>
            </p:nvSpPr>
            <p:spPr>
              <a:xfrm rot="2680438">
                <a:off x="2371237" y="1295710"/>
                <a:ext cx="212962" cy="23178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8841996">
                <a:off x="2333938" y="1386597"/>
                <a:ext cx="233117" cy="222195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718064" y="649945"/>
            <a:ext cx="5073157" cy="2660008"/>
            <a:chOff x="360859" y="1295710"/>
            <a:chExt cx="5073157" cy="239529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859" y="1362791"/>
              <a:ext cx="5073157" cy="23282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grpSp>
          <p:nvGrpSpPr>
            <p:cNvPr id="22" name="Group 21"/>
            <p:cNvGrpSpPr/>
            <p:nvPr/>
          </p:nvGrpSpPr>
          <p:grpSpPr>
            <a:xfrm>
              <a:off x="1339517" y="1295710"/>
              <a:ext cx="2221959" cy="2317800"/>
              <a:chOff x="1339517" y="1295710"/>
              <a:chExt cx="2221959" cy="2317800"/>
            </a:xfrm>
          </p:grpSpPr>
          <p:sp>
            <p:nvSpPr>
              <p:cNvPr id="23" name="Rectangle 22"/>
              <p:cNvSpPr/>
              <p:nvPr/>
            </p:nvSpPr>
            <p:spPr>
              <a:xfrm rot="2680438">
                <a:off x="2371237" y="1295710"/>
                <a:ext cx="212962" cy="23178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18841996">
                <a:off x="2333938" y="1386597"/>
                <a:ext cx="233117" cy="222195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6860320" y="192988"/>
            <a:ext cx="5166038" cy="2985665"/>
            <a:chOff x="264821" y="770703"/>
            <a:chExt cx="5166038" cy="298566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21" y="1230078"/>
              <a:ext cx="5166038" cy="252629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27" name="Group 26"/>
            <p:cNvGrpSpPr/>
            <p:nvPr/>
          </p:nvGrpSpPr>
          <p:grpSpPr>
            <a:xfrm>
              <a:off x="1326455" y="770703"/>
              <a:ext cx="2221959" cy="2317800"/>
              <a:chOff x="1339517" y="1295710"/>
              <a:chExt cx="2221959" cy="2317800"/>
            </a:xfrm>
          </p:grpSpPr>
          <p:sp>
            <p:nvSpPr>
              <p:cNvPr id="28" name="Rectangle 27"/>
              <p:cNvSpPr/>
              <p:nvPr/>
            </p:nvSpPr>
            <p:spPr>
              <a:xfrm rot="2680438">
                <a:off x="2371237" y="1295710"/>
                <a:ext cx="212962" cy="23178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18841996">
                <a:off x="2333938" y="1386597"/>
                <a:ext cx="233117" cy="222195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6831892" y="549454"/>
            <a:ext cx="5166038" cy="2804642"/>
            <a:chOff x="409433" y="1082662"/>
            <a:chExt cx="5166038" cy="280464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33" y="1082662"/>
              <a:ext cx="5166038" cy="280464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32" name="Group 31"/>
            <p:cNvGrpSpPr/>
            <p:nvPr/>
          </p:nvGrpSpPr>
          <p:grpSpPr>
            <a:xfrm>
              <a:off x="1348300" y="1295710"/>
              <a:ext cx="2221959" cy="2317800"/>
              <a:chOff x="1348300" y="1295710"/>
              <a:chExt cx="2221959" cy="2317800"/>
            </a:xfrm>
          </p:grpSpPr>
          <p:sp>
            <p:nvSpPr>
              <p:cNvPr id="33" name="Rectangle 32"/>
              <p:cNvSpPr/>
              <p:nvPr/>
            </p:nvSpPr>
            <p:spPr>
              <a:xfrm rot="2680438">
                <a:off x="2371237" y="1295710"/>
                <a:ext cx="212962" cy="23178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/>
              <p:cNvSpPr/>
              <p:nvPr/>
            </p:nvSpPr>
            <p:spPr>
              <a:xfrm rot="18841996">
                <a:off x="2342721" y="1437330"/>
                <a:ext cx="233117" cy="222195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6807868" y="550326"/>
            <a:ext cx="5245175" cy="2804642"/>
            <a:chOff x="2285582" y="1091606"/>
            <a:chExt cx="5055393" cy="2804642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582" y="1091606"/>
              <a:ext cx="5055393" cy="280464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37" name="Group 36"/>
            <p:cNvGrpSpPr/>
            <p:nvPr/>
          </p:nvGrpSpPr>
          <p:grpSpPr>
            <a:xfrm>
              <a:off x="3859613" y="1258997"/>
              <a:ext cx="2221959" cy="2317800"/>
              <a:chOff x="1339517" y="1295710"/>
              <a:chExt cx="2221959" cy="2317800"/>
            </a:xfrm>
          </p:grpSpPr>
          <p:sp>
            <p:nvSpPr>
              <p:cNvPr id="38" name="Rectangle 37"/>
              <p:cNvSpPr/>
              <p:nvPr/>
            </p:nvSpPr>
            <p:spPr>
              <a:xfrm rot="2680438">
                <a:off x="2371237" y="1295710"/>
                <a:ext cx="212962" cy="23178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18841996">
                <a:off x="2333938" y="1386597"/>
                <a:ext cx="233117" cy="222195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51" y="3559763"/>
            <a:ext cx="5409214" cy="3014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1" name="Group 40"/>
          <p:cNvGrpSpPr/>
          <p:nvPr/>
        </p:nvGrpSpPr>
        <p:grpSpPr>
          <a:xfrm>
            <a:off x="6625226" y="-1058740"/>
            <a:ext cx="5636226" cy="4435655"/>
            <a:chOff x="2202545" y="902732"/>
            <a:chExt cx="5636226" cy="4435655"/>
          </a:xfrm>
        </p:grpSpPr>
        <p:grpSp>
          <p:nvGrpSpPr>
            <p:cNvPr id="42" name="Group 41"/>
            <p:cNvGrpSpPr/>
            <p:nvPr/>
          </p:nvGrpSpPr>
          <p:grpSpPr>
            <a:xfrm>
              <a:off x="2202545" y="902732"/>
              <a:ext cx="5636226" cy="4435655"/>
              <a:chOff x="3668440" y="2000250"/>
              <a:chExt cx="5636226" cy="4435655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8440" y="3578405"/>
                <a:ext cx="5171942" cy="28575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4249273" y="2000250"/>
                <a:ext cx="5055393" cy="46363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Loud sound of mills and factories</a:t>
                </a:r>
                <a:endPara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225296" y="1424000"/>
              <a:ext cx="2221959" cy="2317800"/>
              <a:chOff x="1801444" y="1315309"/>
              <a:chExt cx="2221959" cy="2317800"/>
            </a:xfrm>
          </p:grpSpPr>
          <p:sp>
            <p:nvSpPr>
              <p:cNvPr id="44" name="Rectangle 43"/>
              <p:cNvSpPr/>
              <p:nvPr/>
            </p:nvSpPr>
            <p:spPr>
              <a:xfrm rot="2680438">
                <a:off x="2671683" y="1315309"/>
                <a:ext cx="212962" cy="23178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18841996">
                <a:off x="2795865" y="1386597"/>
                <a:ext cx="233117" cy="222195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26" y="3575690"/>
            <a:ext cx="5279328" cy="29366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49" name="Group 48"/>
          <p:cNvGrpSpPr/>
          <p:nvPr/>
        </p:nvGrpSpPr>
        <p:grpSpPr>
          <a:xfrm>
            <a:off x="3446957" y="3724155"/>
            <a:ext cx="5359066" cy="2760088"/>
            <a:chOff x="3984171" y="2421527"/>
            <a:chExt cx="5359066" cy="2760088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4171" y="2421527"/>
              <a:ext cx="5359066" cy="27600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51" name="Group 50"/>
            <p:cNvGrpSpPr/>
            <p:nvPr/>
          </p:nvGrpSpPr>
          <p:grpSpPr>
            <a:xfrm>
              <a:off x="5441254" y="2465613"/>
              <a:ext cx="2221959" cy="2317800"/>
              <a:chOff x="1339517" y="1295710"/>
              <a:chExt cx="2221959" cy="2317800"/>
            </a:xfrm>
          </p:grpSpPr>
          <p:sp>
            <p:nvSpPr>
              <p:cNvPr id="52" name="Rectangle 51"/>
              <p:cNvSpPr/>
              <p:nvPr/>
            </p:nvSpPr>
            <p:spPr>
              <a:xfrm rot="2680438">
                <a:off x="2371237" y="1295710"/>
                <a:ext cx="212962" cy="23178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18841996">
                <a:off x="2333938" y="1386597"/>
                <a:ext cx="233117" cy="222195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" r="32459" b="23835"/>
          <a:stretch/>
        </p:blipFill>
        <p:spPr>
          <a:xfrm>
            <a:off x="3296395" y="3421244"/>
            <a:ext cx="5585343" cy="327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2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5474" y="815091"/>
            <a:ext cx="9193460" cy="4636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                                 10 minutes</a:t>
            </a:r>
            <a:endParaRPr lang="en-GB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5474" y="2311829"/>
            <a:ext cx="10117326" cy="16070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single pair make a dialogue on Environment pollution.</a:t>
            </a:r>
            <a:endParaRPr lang="en-GB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08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4" y="119283"/>
            <a:ext cx="11768184" cy="65066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21973" y="558978"/>
            <a:ext cx="5318974" cy="956390"/>
          </a:xfrm>
          <a:prstGeom prst="wedgeRoundRectCallout">
            <a:avLst>
              <a:gd name="adj1" fmla="val 86533"/>
              <a:gd name="adj2" fmla="val 143188"/>
              <a:gd name="adj3" fmla="val 16667"/>
            </a:avLst>
          </a:prstGeom>
          <a:noFill/>
          <a:ln w="9525" cap="rnd" cmpd="sng" algn="ctr">
            <a:solidFill>
              <a:sysClr val="window" lastClr="FFFF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Sumana : </a:t>
            </a:r>
            <a:r>
              <a:rPr lang="en-US" sz="3200" b="1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 </a:t>
            </a:r>
            <a:r>
              <a:rPr lang="en-US" sz="3200" b="1" noProof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Sharmin</a:t>
            </a:r>
            <a:r>
              <a:rPr lang="en-US" sz="3200" b="1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how’re </a:t>
            </a:r>
            <a:r>
              <a:rPr lang="en-US" sz="3200" b="1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you?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640947" y="4486889"/>
            <a:ext cx="4359294" cy="675500"/>
          </a:xfrm>
          <a:prstGeom prst="wedgeRoundRectCallout">
            <a:avLst>
              <a:gd name="adj1" fmla="val -104114"/>
              <a:gd name="adj2" fmla="val -321395"/>
              <a:gd name="adj3" fmla="val 16667"/>
            </a:avLst>
          </a:prstGeom>
          <a:noFill/>
          <a:ln w="9525" cap="rnd" cmpd="sng" algn="ctr">
            <a:solidFill>
              <a:sysClr val="window" lastClr="FFFF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351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Sharmin : Not so well.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0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4" y="119283"/>
            <a:ext cx="11768184" cy="65066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21973" y="558978"/>
            <a:ext cx="5318974" cy="956390"/>
          </a:xfrm>
          <a:prstGeom prst="wedgeRoundRectCallout">
            <a:avLst>
              <a:gd name="adj1" fmla="val 86533"/>
              <a:gd name="adj2" fmla="val 143188"/>
              <a:gd name="adj3" fmla="val 16667"/>
            </a:avLst>
          </a:prstGeom>
          <a:noFill/>
          <a:ln w="9525" cap="rnd" cmpd="sng" algn="ctr">
            <a:solidFill>
              <a:sysClr val="window" lastClr="FFFF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umana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why</a:t>
            </a:r>
            <a:r>
              <a:rPr lang="en-US" sz="3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640947" y="4486889"/>
            <a:ext cx="4359294" cy="1450272"/>
          </a:xfrm>
          <a:prstGeom prst="wedgeRoundRectCallout">
            <a:avLst>
              <a:gd name="adj1" fmla="val -107659"/>
              <a:gd name="adj2" fmla="val -168654"/>
              <a:gd name="adj3" fmla="val 16667"/>
            </a:avLst>
          </a:prstGeom>
          <a:noFill/>
          <a:ln w="9525" cap="rnd" cmpd="sng" algn="ctr">
            <a:solidFill>
              <a:sysClr val="window" lastClr="FFFF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351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Sharmin : </a:t>
            </a:r>
            <a:r>
              <a:rPr 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living place is very much polluted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5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4" y="119283"/>
            <a:ext cx="11768184" cy="65066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21973" y="558978"/>
            <a:ext cx="5318974" cy="956390"/>
          </a:xfrm>
          <a:prstGeom prst="wedgeRoundRectCallout">
            <a:avLst>
              <a:gd name="adj1" fmla="val 86533"/>
              <a:gd name="adj2" fmla="val 143188"/>
              <a:gd name="adj3" fmla="val 16667"/>
            </a:avLst>
          </a:prstGeom>
          <a:noFill/>
          <a:ln w="9525" cap="rnd" cmpd="sng" algn="ctr">
            <a:solidFill>
              <a:sysClr val="window" lastClr="FFFF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Sumana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 you mean environment pollution?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640946" y="4486889"/>
            <a:ext cx="4675031" cy="675500"/>
          </a:xfrm>
          <a:prstGeom prst="wedgeRoundRectCallout">
            <a:avLst>
              <a:gd name="adj1" fmla="val -104114"/>
              <a:gd name="adj2" fmla="val -321395"/>
              <a:gd name="adj3" fmla="val 16667"/>
            </a:avLst>
          </a:prstGeom>
          <a:noFill/>
          <a:ln w="9525" cap="rnd" cmpd="sng" algn="ctr">
            <a:solidFill>
              <a:sysClr val="window" lastClr="FFFF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351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Sharmin : </a:t>
            </a:r>
            <a:r>
              <a:rPr lang="en-US" sz="3200" b="1" kern="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 you are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78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4" y="119283"/>
            <a:ext cx="11768184" cy="65066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21973" y="558978"/>
            <a:ext cx="5318974" cy="956390"/>
          </a:xfrm>
          <a:prstGeom prst="wedgeRoundRectCallout">
            <a:avLst>
              <a:gd name="adj1" fmla="val 86533"/>
              <a:gd name="adj2" fmla="val 143188"/>
              <a:gd name="adj3" fmla="val 16667"/>
            </a:avLst>
          </a:prstGeom>
          <a:noFill/>
          <a:ln w="9525" cap="rnd" cmpd="sng" algn="ctr">
            <a:solidFill>
              <a:sysClr val="window" lastClr="FFFF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Sumana : 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What’re the causes of it? 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640947" y="4486888"/>
            <a:ext cx="6011122" cy="881945"/>
          </a:xfrm>
          <a:prstGeom prst="wedgeRoundRectCallout">
            <a:avLst>
              <a:gd name="adj1" fmla="val -88250"/>
              <a:gd name="adj2" fmla="val -242894"/>
              <a:gd name="adj3" fmla="val 16667"/>
            </a:avLst>
          </a:prstGeom>
          <a:noFill/>
          <a:ln w="9525" cap="rnd" cmpd="sng" algn="ctr">
            <a:solidFill>
              <a:sysClr val="window" lastClr="FFFF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351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Sharmin : </a:t>
            </a:r>
            <a:r>
              <a:rPr lang="en-US" sz="3200" b="1" kern="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Mainly three causes.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95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8559" y="398102"/>
            <a:ext cx="180472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</a:p>
        </p:txBody>
      </p:sp>
      <p:sp>
        <p:nvSpPr>
          <p:cNvPr id="5" name="Rectangle 4"/>
          <p:cNvSpPr/>
          <p:nvPr/>
        </p:nvSpPr>
        <p:spPr>
          <a:xfrm>
            <a:off x="1914656" y="1631101"/>
            <a:ext cx="8272532" cy="48320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DIALOGUE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</a:p>
          <a:p>
            <a:pPr algn="ctr"/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TITLE : Environment Pollution</a:t>
            </a:r>
          </a:p>
          <a:p>
            <a:pPr algn="ctr"/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ix &amp; x</a:t>
            </a:r>
          </a:p>
          <a:p>
            <a:pPr algn="ctr"/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50 minutes </a:t>
            </a:r>
          </a:p>
        </p:txBody>
      </p:sp>
    </p:spTree>
    <p:extLst>
      <p:ext uri="{BB962C8B-B14F-4D97-AF65-F5344CB8AC3E}">
        <p14:creationId xmlns:p14="http://schemas.microsoft.com/office/powerpoint/2010/main" val="273507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6" y="172292"/>
            <a:ext cx="11768184" cy="65066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21973" y="558978"/>
            <a:ext cx="5318974" cy="956390"/>
          </a:xfrm>
          <a:prstGeom prst="wedgeRoundRectCallout">
            <a:avLst>
              <a:gd name="adj1" fmla="val 86533"/>
              <a:gd name="adj2" fmla="val 143188"/>
              <a:gd name="adj3" fmla="val 16667"/>
            </a:avLst>
          </a:prstGeom>
          <a:noFill/>
          <a:ln w="9525" cap="rnd" cmpd="sng" algn="ctr">
            <a:solidFill>
              <a:sysClr val="window" lastClr="FFFF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Sumana : </a:t>
            </a:r>
            <a:r>
              <a:rPr lang="en-US" sz="3200" b="1" noProof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one?</a:t>
            </a:r>
            <a:r>
              <a:rPr lang="en-US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044599" y="4882547"/>
            <a:ext cx="6551053" cy="1796345"/>
          </a:xfrm>
          <a:prstGeom prst="wedgeRoundRectCallout">
            <a:avLst>
              <a:gd name="adj1" fmla="val -72354"/>
              <a:gd name="adj2" fmla="val -175324"/>
              <a:gd name="adj3" fmla="val 16667"/>
            </a:avLst>
          </a:prstGeom>
          <a:noFill/>
          <a:ln w="9525" cap="rnd" cmpd="sng" algn="ctr">
            <a:solidFill>
              <a:sysClr val="window" lastClr="FFFF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defTabSz="351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Sharmin : </a:t>
            </a:r>
            <a:r>
              <a:rPr 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pollution using pesticide, throwing garbage and toxic chemicals into water,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6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4" y="119283"/>
            <a:ext cx="11768184" cy="65066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21973" y="558978"/>
            <a:ext cx="5318974" cy="956390"/>
          </a:xfrm>
          <a:prstGeom prst="wedgeRoundRectCallout">
            <a:avLst>
              <a:gd name="adj1" fmla="val 86533"/>
              <a:gd name="adj2" fmla="val 143188"/>
              <a:gd name="adj3" fmla="val 16667"/>
            </a:avLst>
          </a:prstGeom>
          <a:noFill/>
          <a:ln w="9525" cap="rnd" cmpd="sng" algn="ctr">
            <a:solidFill>
              <a:sysClr val="window" lastClr="FFFF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Sumana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second one </a:t>
            </a:r>
            <a:r>
              <a:rPr lang="en-US" sz="3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760217" y="4489639"/>
            <a:ext cx="5998060" cy="1848597"/>
          </a:xfrm>
          <a:prstGeom prst="wedgeRoundRectCallout">
            <a:avLst>
              <a:gd name="adj1" fmla="val -91549"/>
              <a:gd name="adj2" fmla="val -152099"/>
              <a:gd name="adj3" fmla="val 16667"/>
            </a:avLst>
          </a:prstGeom>
          <a:noFill/>
          <a:ln w="9525" cap="rnd" cmpd="sng" algn="ctr">
            <a:solidFill>
              <a:sysClr val="window" lastClr="FFFF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351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Sharmin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Air pollution for black smoke of vehicles, mills and factories and brick fields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85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064" y="0"/>
            <a:ext cx="11768184" cy="65066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21973" y="558978"/>
            <a:ext cx="5318974" cy="956390"/>
          </a:xfrm>
          <a:prstGeom prst="wedgeRoundRectCallout">
            <a:avLst>
              <a:gd name="adj1" fmla="val 86533"/>
              <a:gd name="adj2" fmla="val 143188"/>
              <a:gd name="adj3" fmla="val 16667"/>
            </a:avLst>
          </a:prstGeom>
          <a:noFill/>
          <a:ln w="9525" cap="rnd" cmpd="sng" algn="ctr">
            <a:solidFill>
              <a:sysClr val="window" lastClr="FFFF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Sumana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third one?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479607" y="4220817"/>
            <a:ext cx="5618922" cy="1834399"/>
          </a:xfrm>
          <a:prstGeom prst="wedgeRoundRectCallout">
            <a:avLst>
              <a:gd name="adj1" fmla="val -97275"/>
              <a:gd name="adj2" fmla="val -138621"/>
              <a:gd name="adj3" fmla="val 16667"/>
            </a:avLst>
          </a:prstGeom>
          <a:noFill/>
          <a:ln w="9525" cap="rnd" cmpd="sng" algn="ctr">
            <a:solidFill>
              <a:sysClr val="window" lastClr="FFFF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351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Sharmin : Sound pollution from hydrolic horn ,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loud sound from factories and airplane.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18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4" y="119283"/>
            <a:ext cx="11768184" cy="65066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21973" y="558978"/>
            <a:ext cx="5318974" cy="956390"/>
          </a:xfrm>
          <a:prstGeom prst="wedgeRoundRectCallout">
            <a:avLst>
              <a:gd name="adj1" fmla="val 86533"/>
              <a:gd name="adj2" fmla="val 143188"/>
              <a:gd name="adj3" fmla="val 16667"/>
            </a:avLst>
          </a:prstGeom>
          <a:noFill/>
          <a:ln w="9525" cap="rnd" cmpd="sng" algn="ctr">
            <a:solidFill>
              <a:sysClr val="window" lastClr="FFFF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Sumana : 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we reduce it?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849953" y="4134192"/>
            <a:ext cx="5501670" cy="1966162"/>
          </a:xfrm>
          <a:prstGeom prst="wedgeRoundRectCallout">
            <a:avLst>
              <a:gd name="adj1" fmla="val -97466"/>
              <a:gd name="adj2" fmla="val -127395"/>
              <a:gd name="adj3" fmla="val 16667"/>
            </a:avLst>
          </a:prstGeom>
          <a:noFill/>
          <a:ln w="9525" cap="rnd" cmpd="sng" algn="ctr">
            <a:solidFill>
              <a:sysClr val="window" lastClr="FFFF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351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Sharmin : By solving the above problems and avoiding cutting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trees rather planting more trees.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56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4" y="119283"/>
            <a:ext cx="11768184" cy="65066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21973" y="558978"/>
            <a:ext cx="5318974" cy="956390"/>
          </a:xfrm>
          <a:prstGeom prst="wedgeRoundRectCallout">
            <a:avLst>
              <a:gd name="adj1" fmla="val 86533"/>
              <a:gd name="adj2" fmla="val 143188"/>
              <a:gd name="adj3" fmla="val 16667"/>
            </a:avLst>
          </a:prstGeom>
          <a:noFill/>
          <a:ln w="9525" cap="rnd" cmpd="sng" algn="ctr">
            <a:solidFill>
              <a:sysClr val="window" lastClr="FFFF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Sumana : 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valuable information.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640947" y="4486889"/>
            <a:ext cx="4359294" cy="675500"/>
          </a:xfrm>
          <a:prstGeom prst="wedgeRoundRectCallout">
            <a:avLst>
              <a:gd name="adj1" fmla="val -104114"/>
              <a:gd name="adj2" fmla="val -321395"/>
              <a:gd name="adj3" fmla="val 16667"/>
            </a:avLst>
          </a:prstGeom>
          <a:noFill/>
          <a:ln w="9525" cap="rnd" cmpd="sng" algn="ctr">
            <a:solidFill>
              <a:sysClr val="window" lastClr="FFFF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351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Sharmin : You too.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37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287887" y="170644"/>
            <a:ext cx="9317864" cy="1447800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			15 min.</a:t>
            </a:r>
            <a:endParaRPr lang="en-US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1988713" y="1916805"/>
            <a:ext cx="8153400" cy="4267200"/>
          </a:xfrm>
          <a:prstGeom prst="verticalScroll">
            <a:avLst/>
          </a:prstGeom>
          <a:solidFill>
            <a:schemeClr val="bg2">
              <a:lumMod val="9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itchFamily="18" charset="-78"/>
                <a:cs typeface="Andalus" pitchFamily="18" charset="-78"/>
              </a:rPr>
              <a:t>Each group develop a dialogue on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Environment pollution.”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31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88654" y="460419"/>
            <a:ext cx="9053847" cy="995422"/>
          </a:xfrm>
          <a:prstGeom prst="wedgeEllipseCallout">
            <a:avLst>
              <a:gd name="adj1" fmla="val -23326"/>
              <a:gd name="adj2" fmla="val 149337"/>
            </a:avLst>
          </a:prstGeom>
          <a:solidFill>
            <a:schemeClr val="accent6">
              <a:lumMod val="20000"/>
              <a:lumOff val="80000"/>
            </a:schemeClr>
          </a:solidFill>
          <a:ln w="152400" cap="sq" cmpd="dbl"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FEEDBACK		5 min.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754" y="2139423"/>
            <a:ext cx="11731366" cy="31700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Answer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questions-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Environment pollution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it man made, yes or not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causes of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Environment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pollution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should we do to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reduce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Environment pollution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7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16746" y="485104"/>
            <a:ext cx="8001000" cy="5354472"/>
            <a:chOff x="762000" y="970128"/>
            <a:chExt cx="7924800" cy="5354472"/>
          </a:xfrm>
        </p:grpSpPr>
        <p:sp>
          <p:nvSpPr>
            <p:cNvPr id="5" name="Rectangle 4"/>
            <p:cNvSpPr/>
            <p:nvPr/>
          </p:nvSpPr>
          <p:spPr>
            <a:xfrm>
              <a:off x="1333500" y="3124200"/>
              <a:ext cx="6781800" cy="32004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itchFamily="18" charset="0"/>
                </a:rPr>
                <a:t> Develop a dialogue about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 dirty="0" smtClean="0">
                  <a:solidFill>
                    <a:prstClr val="black"/>
                  </a:solidFill>
                  <a:latin typeface="Book Antiqua" pitchFamily="18" charset="0"/>
                </a:rPr>
                <a:t>Global warming.</a:t>
              </a:r>
              <a:endPara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>
              <a:off x="762000" y="970128"/>
              <a:ext cx="7924800" cy="228600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normalizeH="0" baseline="0" noProof="0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Homework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0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1954369" y="253284"/>
            <a:ext cx="6934200" cy="289560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 w="1270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itchFamily="18" charset="0"/>
              </a:rPr>
              <a:t>Advice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94527" y="3699456"/>
            <a:ext cx="6934200" cy="2819400"/>
          </a:xfrm>
          <a:prstGeom prst="roundRect">
            <a:avLst/>
          </a:prstGeom>
          <a:solidFill>
            <a:schemeClr val="accent3"/>
          </a:solidFill>
          <a:ln w="1270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“Save The Environment”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3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94747" y="854298"/>
            <a:ext cx="7583606" cy="4419601"/>
            <a:chOff x="2006861" y="828540"/>
            <a:chExt cx="7583606" cy="4419601"/>
          </a:xfrm>
        </p:grpSpPr>
        <p:grpSp>
          <p:nvGrpSpPr>
            <p:cNvPr id="3" name="Group 2"/>
            <p:cNvGrpSpPr/>
            <p:nvPr/>
          </p:nvGrpSpPr>
          <p:grpSpPr>
            <a:xfrm>
              <a:off x="2006861" y="828540"/>
              <a:ext cx="7583606" cy="4419601"/>
              <a:chOff x="950794" y="609599"/>
              <a:chExt cx="7583606" cy="441960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715" t="22222" r="17343" b="17778"/>
              <a:stretch/>
            </p:blipFill>
            <p:spPr>
              <a:xfrm>
                <a:off x="950794" y="609599"/>
                <a:ext cx="3048000" cy="4419601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6" name="Line Callout 1 5"/>
              <p:cNvSpPr/>
              <p:nvPr/>
            </p:nvSpPr>
            <p:spPr>
              <a:xfrm>
                <a:off x="4343400" y="2665927"/>
                <a:ext cx="4191000" cy="2363273"/>
              </a:xfrm>
              <a:prstGeom prst="borderCallout1">
                <a:avLst>
                  <a:gd name="adj1" fmla="val -198"/>
                  <a:gd name="adj2" fmla="val 670"/>
                  <a:gd name="adj3" fmla="val 99921"/>
                  <a:gd name="adj4" fmla="val -4876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r>
                  <a:rPr lang="en-US" sz="72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THANKS ALL</a:t>
                </a:r>
                <a:endParaRPr lang="en-US" sz="72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3322749" y="5248141"/>
              <a:ext cx="2076718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898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6258" y="438360"/>
            <a:ext cx="68580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Acknowledgement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6577" y="1665566"/>
            <a:ext cx="9237033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Muktopaath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NCTB , A2I respective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officials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Prof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S. Yoffie 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473" y="3169601"/>
            <a:ext cx="11205239" cy="29238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7030A0"/>
                </a:solidFill>
                <a:latin typeface="Book Antiqua" pitchFamily="18" charset="0"/>
                <a:cs typeface="Nikosh" pitchFamily="2" charset="0"/>
              </a:rPr>
              <a:t>Note for the teachers:</a:t>
            </a:r>
          </a:p>
          <a:p>
            <a:pPr algn="just"/>
            <a:r>
              <a:rPr lang="en-US" sz="28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I</a:t>
            </a:r>
            <a:r>
              <a:rPr lang="en-US" sz="3600" b="1" dirty="0" smtClean="0">
                <a:latin typeface="Book Antiqua" pitchFamily="18" charset="0"/>
                <a:cs typeface="Nikosh" pitchFamily="2" charset="0"/>
              </a:rPr>
              <a:t>mplementation of such model content depends on the class room situation and skills of the teachers. If the situation demands please edit it according to Ss’ demands.</a:t>
            </a:r>
            <a:endParaRPr lang="en-US" sz="3600" b="1" dirty="0">
              <a:latin typeface="Book Antiqua" pitchFamily="18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95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8683" y="784469"/>
            <a:ext cx="7176965" cy="83099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  OUTCOMES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56900" y="1978623"/>
            <a:ext cx="11320530" cy="378565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the end of the lesson the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will be able to –</a:t>
            </a:r>
          </a:p>
          <a:p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say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causes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Environment Pollution.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explain  solution of 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Environment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Pollution.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Write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dialogue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Environment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Pollution.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3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id2705338-728px-Draw-a-Wild-Flower-Step-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566" y="1102333"/>
            <a:ext cx="9870358" cy="67897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  <p:sp>
        <p:nvSpPr>
          <p:cNvPr id="3" name="Rectangle 2"/>
          <p:cNvSpPr/>
          <p:nvPr/>
        </p:nvSpPr>
        <p:spPr>
          <a:xfrm>
            <a:off x="2614825" y="566568"/>
            <a:ext cx="6965901" cy="5817358"/>
          </a:xfrm>
          <a:prstGeom prst="rect">
            <a:avLst/>
          </a:prstGeom>
        </p:spPr>
        <p:txBody>
          <a:bodyPr wrap="square">
            <a:prstTxWarp prst="textCircle">
              <a:avLst/>
            </a:prstTxWarp>
            <a:spAutoFit/>
          </a:bodyPr>
          <a:lstStyle/>
          <a:p>
            <a:r>
              <a:rPr lang="en-US" sz="6000" b="1" dirty="0" smtClean="0">
                <a:ln w="12700">
                  <a:solidFill>
                    <a:srgbClr val="FFFF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Dhalahara   Westpara   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Secondary    Girls’   School</a:t>
            </a:r>
            <a:endParaRPr lang="en-US" sz="9600" b="1" dirty="0">
              <a:ln w="66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93412" y="1424073"/>
            <a:ext cx="5008729" cy="3820993"/>
          </a:xfrm>
          <a:prstGeom prst="rect">
            <a:avLst/>
          </a:prstGeom>
        </p:spPr>
        <p:txBody>
          <a:bodyPr>
            <a:prstTxWarp prst="textCircle">
              <a:avLst/>
            </a:prstTxWarp>
            <a:spAutoFit/>
          </a:bodyPr>
          <a:lstStyle/>
          <a:p>
            <a:r>
              <a:rPr lang="en-US" sz="66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  TO  </a:t>
            </a:r>
            <a:r>
              <a:rPr lang="en-US" sz="66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MULTIMEDIA   CLASS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7463" y="2508394"/>
            <a:ext cx="48606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</a:p>
        </p:txBody>
      </p:sp>
      <p:sp>
        <p:nvSpPr>
          <p:cNvPr id="7" name="Rectangle 6"/>
          <p:cNvSpPr/>
          <p:nvPr/>
        </p:nvSpPr>
        <p:spPr>
          <a:xfrm>
            <a:off x="337897" y="278086"/>
            <a:ext cx="2975019" cy="82424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Warm up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9580726" y="154444"/>
            <a:ext cx="2303258" cy="82424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5</a:t>
            </a:r>
            <a:r>
              <a:rPr lang="en-US" sz="4800" dirty="0" smtClean="0"/>
              <a:t> min.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5938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104624"/>
            <a:ext cx="8763330" cy="4420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Horizontal Scroll 2"/>
          <p:cNvSpPr/>
          <p:nvPr/>
        </p:nvSpPr>
        <p:spPr>
          <a:xfrm>
            <a:off x="304800" y="0"/>
            <a:ext cx="8458200" cy="990600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sz="4800" dirty="0" smtClean="0">
                <a:solidFill>
                  <a:schemeClr val="tx1"/>
                </a:solidFill>
              </a:rPr>
              <a:t>What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they doing?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457200" y="5638800"/>
            <a:ext cx="8458200" cy="99060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sz="4800" dirty="0">
                <a:solidFill>
                  <a:schemeClr val="tx1"/>
                </a:solidFill>
              </a:rPr>
              <a:t>T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hey are making a dialogue.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5400000">
            <a:off x="7359533" y="1860996"/>
            <a:ext cx="6632620" cy="2910627"/>
          </a:xfrm>
          <a:prstGeom prst="downArrow">
            <a:avLst>
              <a:gd name="adj1" fmla="val 27176"/>
              <a:gd name="adj2" fmla="val 3421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Look at the picture</a:t>
            </a:r>
            <a:r>
              <a:rPr lang="en-US" sz="4000" dirty="0" smtClean="0">
                <a:solidFill>
                  <a:srgbClr val="7030A0"/>
                </a:solidFill>
              </a:rPr>
              <a:t>.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98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796493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50890" y="360608"/>
            <a:ext cx="76886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Let’s see a video clip.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32487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183" y="215388"/>
            <a:ext cx="11732653" cy="6400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38"/>
          <p:cNvSpPr txBox="1"/>
          <p:nvPr/>
        </p:nvSpPr>
        <p:spPr>
          <a:xfrm rot="5400000">
            <a:off x="2436167" y="5361817"/>
            <a:ext cx="738664" cy="161784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/>
              <a:t>Khasias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68389" y="215388"/>
            <a:ext cx="1107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A.   Look at the pictures .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3" y="857265"/>
            <a:ext cx="5101585" cy="235024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557" y="3756140"/>
            <a:ext cx="5073157" cy="22652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05" y="3715339"/>
            <a:ext cx="5101585" cy="2265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60" y="812270"/>
            <a:ext cx="5073157" cy="2328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8188351" y="6123736"/>
            <a:ext cx="306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 smoke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0833" y="6001458"/>
            <a:ext cx="3389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Toxic chemical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53538" y="3069007"/>
            <a:ext cx="1711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pesticide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4432" y="3203051"/>
            <a:ext cx="1711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garbage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3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674253" y="326409"/>
            <a:ext cx="9144000" cy="2362200"/>
          </a:xfrm>
          <a:prstGeom prst="wedgeEllipseCallou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, What is </a:t>
            </a:r>
            <a:r>
              <a:rPr lang="en-US" sz="6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lesson? </a:t>
            </a:r>
            <a:endParaRPr lang="en-US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468192" y="2688609"/>
            <a:ext cx="10290219" cy="4169391"/>
          </a:xfrm>
          <a:prstGeom prst="cloudCallout">
            <a:avLst/>
          </a:prstGeom>
          <a:noFill/>
          <a:effectLst>
            <a:glow rad="228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smtClean="0">
              <a:solidFill>
                <a:schemeClr val="tx1"/>
              </a:solidFill>
            </a:endParaRPr>
          </a:p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 DIALOGUE ABOUT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Environment Pollution</a:t>
            </a:r>
          </a:p>
          <a:p>
            <a:pPr algn="ctr"/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</TotalTime>
  <Words>495</Words>
  <Application>Microsoft Office PowerPoint</Application>
  <PresentationFormat>Widescreen</PresentationFormat>
  <Paragraphs>94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Andalus</vt:lpstr>
      <vt:lpstr>Arial</vt:lpstr>
      <vt:lpstr>Book Antiqua</vt:lpstr>
      <vt:lpstr>Calibri</vt:lpstr>
      <vt:lpstr>Calibri Light</vt:lpstr>
      <vt:lpstr>Nikosh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RAZZAK</dc:creator>
  <cp:lastModifiedBy>Windows User</cp:lastModifiedBy>
  <cp:revision>145</cp:revision>
  <dcterms:created xsi:type="dcterms:W3CDTF">2019-04-10T18:23:00Z</dcterms:created>
  <dcterms:modified xsi:type="dcterms:W3CDTF">2019-11-22T16:23:43Z</dcterms:modified>
</cp:coreProperties>
</file>