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4" r:id="rId2"/>
    <p:sldId id="295" r:id="rId3"/>
    <p:sldId id="273" r:id="rId4"/>
    <p:sldId id="297" r:id="rId5"/>
    <p:sldId id="300" r:id="rId6"/>
    <p:sldId id="301" r:id="rId7"/>
    <p:sldId id="298" r:id="rId8"/>
    <p:sldId id="302" r:id="rId9"/>
    <p:sldId id="303" r:id="rId10"/>
    <p:sldId id="304" r:id="rId11"/>
    <p:sldId id="312" r:id="rId12"/>
    <p:sldId id="306" r:id="rId13"/>
    <p:sldId id="309" r:id="rId14"/>
    <p:sldId id="310" r:id="rId15"/>
    <p:sldId id="31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9933"/>
    <a:srgbClr val="FFCCCC"/>
    <a:srgbClr val="FFCCFF"/>
    <a:srgbClr val="FFFFFF"/>
    <a:srgbClr val="FF5050"/>
    <a:srgbClr val="9F2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9" autoAdjust="0"/>
    <p:restoredTop sz="94660"/>
  </p:normalViewPr>
  <p:slideViewPr>
    <p:cSldViewPr>
      <p:cViewPr varScale="1">
        <p:scale>
          <a:sx n="67" d="100"/>
          <a:sy n="67" d="100"/>
        </p:scale>
        <p:origin x="8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7C381-9FF4-4A0F-9F91-0E8FA7FE4CAD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9BDAA9-E2F6-40C4-98FD-57B7FFEE4C05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বাংলাদেশের মানুষের জন্য গণতন্ত্র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2F8FE8B-7F4C-42A0-A94F-8896A4ABADD4}" type="parTrans" cxnId="{FB7971FB-DB3A-440A-8817-84B323F67A84}">
      <dgm:prSet/>
      <dgm:spPr/>
      <dgm:t>
        <a:bodyPr/>
        <a:lstStyle/>
        <a:p>
          <a:endParaRPr lang="en-US"/>
        </a:p>
      </dgm:t>
    </dgm:pt>
    <dgm:pt modelId="{3E3FC2DA-BBDA-4FC0-BFCC-756DA3E2E43C}" type="sibTrans" cxnId="{FB7971FB-DB3A-440A-8817-84B323F67A84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E9B8F301-A351-4C25-9281-C5ECE4EE9B17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মানবাধিকার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A7B0435-4989-4CD9-A743-C3C9C35199BF}" type="parTrans" cxnId="{EF2D74D5-C2B2-4A67-A449-F90FD1CD7AA6}">
      <dgm:prSet/>
      <dgm:spPr/>
      <dgm:t>
        <a:bodyPr/>
        <a:lstStyle/>
        <a:p>
          <a:endParaRPr lang="en-US"/>
        </a:p>
      </dgm:t>
    </dgm:pt>
    <dgm:pt modelId="{7BF6B03A-0112-486A-BD2A-5A45D29F31AF}" type="sibTrans" cxnId="{EF2D74D5-C2B2-4A67-A449-F90FD1CD7AA6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E358DD9A-9941-4EF2-8C85-C13C89B2B129}">
      <dgm:prSet phldrT="[Text]" custT="1"/>
      <dgm:spPr>
        <a:solidFill>
          <a:srgbClr val="0070C0"/>
        </a:solidFill>
      </dgm:spPr>
      <dgm:t>
        <a:bodyPr/>
        <a:lstStyle/>
        <a:p>
          <a:r>
            <a:rPr lang="bn-BD" sz="4800" dirty="0" smtClean="0">
              <a:latin typeface="NikoshBAN" pitchFamily="2" charset="0"/>
              <a:cs typeface="NikoshBAN" pitchFamily="2" charset="0"/>
            </a:rPr>
            <a:t>স্বচ্ছতা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B89A97D4-65BD-4E23-822F-2BE13D7CCFFF}" type="parTrans" cxnId="{06130277-4F9B-40F9-82F7-4004DB8186C3}">
      <dgm:prSet/>
      <dgm:spPr/>
      <dgm:t>
        <a:bodyPr/>
        <a:lstStyle/>
        <a:p>
          <a:endParaRPr lang="en-US"/>
        </a:p>
      </dgm:t>
    </dgm:pt>
    <dgm:pt modelId="{E2464055-066C-4124-B9B3-1DD7F75393F2}" type="sibTrans" cxnId="{06130277-4F9B-40F9-82F7-4004DB8186C3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AFEABE99-DF75-4FC4-8443-72690F402B55}">
      <dgm:prSet phldrT="[Text]" custT="1"/>
      <dgm:spPr>
        <a:solidFill>
          <a:srgbClr val="FFCCCC"/>
        </a:solidFill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দায়বদ্ধতা</a:t>
          </a:r>
          <a:endParaRPr lang="en-US" sz="3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9213A5C-A70C-4449-8FE5-68738FFA0EA6}" type="parTrans" cxnId="{81D04BE0-DBFE-4FDF-B27D-4DD51414A755}">
      <dgm:prSet/>
      <dgm:spPr/>
      <dgm:t>
        <a:bodyPr/>
        <a:lstStyle/>
        <a:p>
          <a:endParaRPr lang="en-US"/>
        </a:p>
      </dgm:t>
    </dgm:pt>
    <dgm:pt modelId="{64BCC1C0-DFE8-431C-8652-5A90062E12C4}" type="sibTrans" cxnId="{81D04BE0-DBFE-4FDF-B27D-4DD51414A755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D547C8EC-5D5E-43F7-A991-60D2C9D4A295}">
      <dgm:prSet phldrT="[Text]"/>
      <dgm:spPr>
        <a:solidFill>
          <a:srgbClr val="CC330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সুবিচার নিশ্চিতকরণ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A105D7D-4662-43BC-9CA5-F58988430D03}" type="parTrans" cxnId="{DF91AABA-C7B0-4542-913D-8D99C959D0AE}">
      <dgm:prSet/>
      <dgm:spPr/>
      <dgm:t>
        <a:bodyPr/>
        <a:lstStyle/>
        <a:p>
          <a:endParaRPr lang="en-US"/>
        </a:p>
      </dgm:t>
    </dgm:pt>
    <dgm:pt modelId="{10333197-3FF6-4C5B-AB18-9006462D0916}" type="sibTrans" cxnId="{DF91AABA-C7B0-4542-913D-8D99C959D0AE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7D61323C-8905-4794-9982-412D4E905383}" type="pres">
      <dgm:prSet presAssocID="{4387C381-9FF4-4A0F-9F91-0E8FA7FE4CA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89A71C-0670-4FA5-87D8-09527FE6E74E}" type="pres">
      <dgm:prSet presAssocID="{9C9BDAA9-E2F6-40C4-98FD-57B7FFEE4C0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F84F8A-570F-4F58-A91B-560E3CE69B67}" type="pres">
      <dgm:prSet presAssocID="{3E3FC2DA-BBDA-4FC0-BFCC-756DA3E2E43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B3E2471-0D01-4EFB-BE98-70FD68F8B85C}" type="pres">
      <dgm:prSet presAssocID="{3E3FC2DA-BBDA-4FC0-BFCC-756DA3E2E43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3EF108C-078E-4E8B-AD67-D763515E93B9}" type="pres">
      <dgm:prSet presAssocID="{E9B8F301-A351-4C25-9281-C5ECE4EE9B1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B7A5B-82D4-41F8-BE20-AA3C0586EF57}" type="pres">
      <dgm:prSet presAssocID="{7BF6B03A-0112-486A-BD2A-5A45D29F31A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70448F3-25BF-4A9B-9774-65F6EFE04857}" type="pres">
      <dgm:prSet presAssocID="{7BF6B03A-0112-486A-BD2A-5A45D29F31A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919A9D8-F5AA-454C-B674-4DDD299F1494}" type="pres">
      <dgm:prSet presAssocID="{E358DD9A-9941-4EF2-8C85-C13C89B2B12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92608-FBDC-48BB-B448-371E0F6EE2E0}" type="pres">
      <dgm:prSet presAssocID="{E2464055-066C-4124-B9B3-1DD7F75393F2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4D633D7-7543-457F-BE14-C765D4836D6C}" type="pres">
      <dgm:prSet presAssocID="{E2464055-066C-4124-B9B3-1DD7F75393F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267B42F-5143-40E7-8DE2-8BFBF5A303F5}" type="pres">
      <dgm:prSet presAssocID="{AFEABE99-DF75-4FC4-8443-72690F402B5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68821-9B97-4DF5-9CD9-D3E5204EDBF9}" type="pres">
      <dgm:prSet presAssocID="{64BCC1C0-DFE8-431C-8652-5A90062E12C4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1E94EEE-2237-414B-8195-E1CC9AFE0C36}" type="pres">
      <dgm:prSet presAssocID="{64BCC1C0-DFE8-431C-8652-5A90062E12C4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07FE9AE-45F8-45CE-97A2-C5994357A4E7}" type="pres">
      <dgm:prSet presAssocID="{D547C8EC-5D5E-43F7-A991-60D2C9D4A29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1EB38-841F-4153-8289-67ACDE248147}" type="pres">
      <dgm:prSet presAssocID="{10333197-3FF6-4C5B-AB18-9006462D091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6A2DCB4F-D749-45F4-9797-A09530848ED8}" type="pres">
      <dgm:prSet presAssocID="{10333197-3FF6-4C5B-AB18-9006462D0916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1D04BE0-DBFE-4FDF-B27D-4DD51414A755}" srcId="{4387C381-9FF4-4A0F-9F91-0E8FA7FE4CAD}" destId="{AFEABE99-DF75-4FC4-8443-72690F402B55}" srcOrd="3" destOrd="0" parTransId="{99213A5C-A70C-4449-8FE5-68738FFA0EA6}" sibTransId="{64BCC1C0-DFE8-431C-8652-5A90062E12C4}"/>
    <dgm:cxn modelId="{41FB259A-3B14-40CB-BD67-EB51873E76FE}" type="presOf" srcId="{E2464055-066C-4124-B9B3-1DD7F75393F2}" destId="{D4D633D7-7543-457F-BE14-C765D4836D6C}" srcOrd="1" destOrd="0" presId="urn:microsoft.com/office/officeart/2005/8/layout/cycle2"/>
    <dgm:cxn modelId="{7036FF4E-1ADE-4557-A630-40838329B55B}" type="presOf" srcId="{3E3FC2DA-BBDA-4FC0-BFCC-756DA3E2E43C}" destId="{0B3E2471-0D01-4EFB-BE98-70FD68F8B85C}" srcOrd="1" destOrd="0" presId="urn:microsoft.com/office/officeart/2005/8/layout/cycle2"/>
    <dgm:cxn modelId="{FB7971FB-DB3A-440A-8817-84B323F67A84}" srcId="{4387C381-9FF4-4A0F-9F91-0E8FA7FE4CAD}" destId="{9C9BDAA9-E2F6-40C4-98FD-57B7FFEE4C05}" srcOrd="0" destOrd="0" parTransId="{B2F8FE8B-7F4C-42A0-A94F-8896A4ABADD4}" sibTransId="{3E3FC2DA-BBDA-4FC0-BFCC-756DA3E2E43C}"/>
    <dgm:cxn modelId="{363D8D5C-4AD1-48CE-9CC7-B8FA00D51C1F}" type="presOf" srcId="{AFEABE99-DF75-4FC4-8443-72690F402B55}" destId="{0267B42F-5143-40E7-8DE2-8BFBF5A303F5}" srcOrd="0" destOrd="0" presId="urn:microsoft.com/office/officeart/2005/8/layout/cycle2"/>
    <dgm:cxn modelId="{6CCCCC4F-29E7-45D9-BB38-35C9597FF0F7}" type="presOf" srcId="{9C9BDAA9-E2F6-40C4-98FD-57B7FFEE4C05}" destId="{F589A71C-0670-4FA5-87D8-09527FE6E74E}" srcOrd="0" destOrd="0" presId="urn:microsoft.com/office/officeart/2005/8/layout/cycle2"/>
    <dgm:cxn modelId="{EF2D74D5-C2B2-4A67-A449-F90FD1CD7AA6}" srcId="{4387C381-9FF4-4A0F-9F91-0E8FA7FE4CAD}" destId="{E9B8F301-A351-4C25-9281-C5ECE4EE9B17}" srcOrd="1" destOrd="0" parTransId="{CA7B0435-4989-4CD9-A743-C3C9C35199BF}" sibTransId="{7BF6B03A-0112-486A-BD2A-5A45D29F31AF}"/>
    <dgm:cxn modelId="{E64C7BA1-5BD0-412F-B71B-E52EE1EC8A3D}" type="presOf" srcId="{64BCC1C0-DFE8-431C-8652-5A90062E12C4}" destId="{61E94EEE-2237-414B-8195-E1CC9AFE0C36}" srcOrd="1" destOrd="0" presId="urn:microsoft.com/office/officeart/2005/8/layout/cycle2"/>
    <dgm:cxn modelId="{97E96DF9-EF26-4F94-9B01-11321FE484CA}" type="presOf" srcId="{64BCC1C0-DFE8-431C-8652-5A90062E12C4}" destId="{9BA68821-9B97-4DF5-9CD9-D3E5204EDBF9}" srcOrd="0" destOrd="0" presId="urn:microsoft.com/office/officeart/2005/8/layout/cycle2"/>
    <dgm:cxn modelId="{06130277-4F9B-40F9-82F7-4004DB8186C3}" srcId="{4387C381-9FF4-4A0F-9F91-0E8FA7FE4CAD}" destId="{E358DD9A-9941-4EF2-8C85-C13C89B2B129}" srcOrd="2" destOrd="0" parTransId="{B89A97D4-65BD-4E23-822F-2BE13D7CCFFF}" sibTransId="{E2464055-066C-4124-B9B3-1DD7F75393F2}"/>
    <dgm:cxn modelId="{793CEA33-F97E-41A0-826B-532A98ABF707}" type="presOf" srcId="{E9B8F301-A351-4C25-9281-C5ECE4EE9B17}" destId="{93EF108C-078E-4E8B-AD67-D763515E93B9}" srcOrd="0" destOrd="0" presId="urn:microsoft.com/office/officeart/2005/8/layout/cycle2"/>
    <dgm:cxn modelId="{DE44EEEA-9848-4F69-A6E9-B0EAB95990BD}" type="presOf" srcId="{10333197-3FF6-4C5B-AB18-9006462D0916}" destId="{6A2DCB4F-D749-45F4-9797-A09530848ED8}" srcOrd="1" destOrd="0" presId="urn:microsoft.com/office/officeart/2005/8/layout/cycle2"/>
    <dgm:cxn modelId="{DF91AABA-C7B0-4542-913D-8D99C959D0AE}" srcId="{4387C381-9FF4-4A0F-9F91-0E8FA7FE4CAD}" destId="{D547C8EC-5D5E-43F7-A991-60D2C9D4A295}" srcOrd="4" destOrd="0" parTransId="{1A105D7D-4662-43BC-9CA5-F58988430D03}" sibTransId="{10333197-3FF6-4C5B-AB18-9006462D0916}"/>
    <dgm:cxn modelId="{71F1C184-9A92-4CD9-B7DF-DD1AB70ED340}" type="presOf" srcId="{3E3FC2DA-BBDA-4FC0-BFCC-756DA3E2E43C}" destId="{62F84F8A-570F-4F58-A91B-560E3CE69B67}" srcOrd="0" destOrd="0" presId="urn:microsoft.com/office/officeart/2005/8/layout/cycle2"/>
    <dgm:cxn modelId="{70453061-8DB9-4158-9FD9-B96C60E73F27}" type="presOf" srcId="{10333197-3FF6-4C5B-AB18-9006462D0916}" destId="{4BC1EB38-841F-4153-8289-67ACDE248147}" srcOrd="0" destOrd="0" presId="urn:microsoft.com/office/officeart/2005/8/layout/cycle2"/>
    <dgm:cxn modelId="{B77FCE16-A098-4505-8E4D-29624DF6FFA0}" type="presOf" srcId="{D547C8EC-5D5E-43F7-A991-60D2C9D4A295}" destId="{307FE9AE-45F8-45CE-97A2-C5994357A4E7}" srcOrd="0" destOrd="0" presId="urn:microsoft.com/office/officeart/2005/8/layout/cycle2"/>
    <dgm:cxn modelId="{E26A0588-E629-4C08-99BA-60A67AED9C72}" type="presOf" srcId="{4387C381-9FF4-4A0F-9F91-0E8FA7FE4CAD}" destId="{7D61323C-8905-4794-9982-412D4E905383}" srcOrd="0" destOrd="0" presId="urn:microsoft.com/office/officeart/2005/8/layout/cycle2"/>
    <dgm:cxn modelId="{1BE8AE8D-6CB4-44F7-847A-D4A17C823E1B}" type="presOf" srcId="{7BF6B03A-0112-486A-BD2A-5A45D29F31AF}" destId="{F3CB7A5B-82D4-41F8-BE20-AA3C0586EF57}" srcOrd="0" destOrd="0" presId="urn:microsoft.com/office/officeart/2005/8/layout/cycle2"/>
    <dgm:cxn modelId="{FC94FDCC-47BB-4F8E-9F11-650DF2B7189C}" type="presOf" srcId="{E358DD9A-9941-4EF2-8C85-C13C89B2B129}" destId="{6919A9D8-F5AA-454C-B674-4DDD299F1494}" srcOrd="0" destOrd="0" presId="urn:microsoft.com/office/officeart/2005/8/layout/cycle2"/>
    <dgm:cxn modelId="{2B62E492-05E4-480F-841C-C5D158FCA142}" type="presOf" srcId="{7BF6B03A-0112-486A-BD2A-5A45D29F31AF}" destId="{070448F3-25BF-4A9B-9774-65F6EFE04857}" srcOrd="1" destOrd="0" presId="urn:microsoft.com/office/officeart/2005/8/layout/cycle2"/>
    <dgm:cxn modelId="{0304B9CD-2A98-4BEF-83DD-1B728C61EEAB}" type="presOf" srcId="{E2464055-066C-4124-B9B3-1DD7F75393F2}" destId="{10B92608-FBDC-48BB-B448-371E0F6EE2E0}" srcOrd="0" destOrd="0" presId="urn:microsoft.com/office/officeart/2005/8/layout/cycle2"/>
    <dgm:cxn modelId="{0247C16D-BF8E-46F4-9666-9CD227910BE9}" type="presParOf" srcId="{7D61323C-8905-4794-9982-412D4E905383}" destId="{F589A71C-0670-4FA5-87D8-09527FE6E74E}" srcOrd="0" destOrd="0" presId="urn:microsoft.com/office/officeart/2005/8/layout/cycle2"/>
    <dgm:cxn modelId="{2125F13D-B3F6-4C47-8A87-8C5C75E4A3C4}" type="presParOf" srcId="{7D61323C-8905-4794-9982-412D4E905383}" destId="{62F84F8A-570F-4F58-A91B-560E3CE69B67}" srcOrd="1" destOrd="0" presId="urn:microsoft.com/office/officeart/2005/8/layout/cycle2"/>
    <dgm:cxn modelId="{F3EDF47F-5C4F-4F02-B3CD-A58A614C0F95}" type="presParOf" srcId="{62F84F8A-570F-4F58-A91B-560E3CE69B67}" destId="{0B3E2471-0D01-4EFB-BE98-70FD68F8B85C}" srcOrd="0" destOrd="0" presId="urn:microsoft.com/office/officeart/2005/8/layout/cycle2"/>
    <dgm:cxn modelId="{C23050D8-97F0-4709-AB9C-DC47EF2EF33B}" type="presParOf" srcId="{7D61323C-8905-4794-9982-412D4E905383}" destId="{93EF108C-078E-4E8B-AD67-D763515E93B9}" srcOrd="2" destOrd="0" presId="urn:microsoft.com/office/officeart/2005/8/layout/cycle2"/>
    <dgm:cxn modelId="{54A3D63A-B8B8-4368-BE93-6A41E7FE7BE3}" type="presParOf" srcId="{7D61323C-8905-4794-9982-412D4E905383}" destId="{F3CB7A5B-82D4-41F8-BE20-AA3C0586EF57}" srcOrd="3" destOrd="0" presId="urn:microsoft.com/office/officeart/2005/8/layout/cycle2"/>
    <dgm:cxn modelId="{BCE11A9E-08E0-4490-86D8-8D5B04A6AD51}" type="presParOf" srcId="{F3CB7A5B-82D4-41F8-BE20-AA3C0586EF57}" destId="{070448F3-25BF-4A9B-9774-65F6EFE04857}" srcOrd="0" destOrd="0" presId="urn:microsoft.com/office/officeart/2005/8/layout/cycle2"/>
    <dgm:cxn modelId="{39EF0A6D-4966-421B-9173-9A892339FDB6}" type="presParOf" srcId="{7D61323C-8905-4794-9982-412D4E905383}" destId="{6919A9D8-F5AA-454C-B674-4DDD299F1494}" srcOrd="4" destOrd="0" presId="urn:microsoft.com/office/officeart/2005/8/layout/cycle2"/>
    <dgm:cxn modelId="{16A62012-D85B-408C-8A51-B67E1874CB36}" type="presParOf" srcId="{7D61323C-8905-4794-9982-412D4E905383}" destId="{10B92608-FBDC-48BB-B448-371E0F6EE2E0}" srcOrd="5" destOrd="0" presId="urn:microsoft.com/office/officeart/2005/8/layout/cycle2"/>
    <dgm:cxn modelId="{E36E72C6-035A-43BB-8C76-98E869D8BC6B}" type="presParOf" srcId="{10B92608-FBDC-48BB-B448-371E0F6EE2E0}" destId="{D4D633D7-7543-457F-BE14-C765D4836D6C}" srcOrd="0" destOrd="0" presId="urn:microsoft.com/office/officeart/2005/8/layout/cycle2"/>
    <dgm:cxn modelId="{A3B9E86A-7913-4D0F-B244-C35FF46C28DD}" type="presParOf" srcId="{7D61323C-8905-4794-9982-412D4E905383}" destId="{0267B42F-5143-40E7-8DE2-8BFBF5A303F5}" srcOrd="6" destOrd="0" presId="urn:microsoft.com/office/officeart/2005/8/layout/cycle2"/>
    <dgm:cxn modelId="{9969AE6E-9D2F-483D-8CAF-E0F030ED923E}" type="presParOf" srcId="{7D61323C-8905-4794-9982-412D4E905383}" destId="{9BA68821-9B97-4DF5-9CD9-D3E5204EDBF9}" srcOrd="7" destOrd="0" presId="urn:microsoft.com/office/officeart/2005/8/layout/cycle2"/>
    <dgm:cxn modelId="{15FC198A-4842-4530-9E46-DECF2317F9EC}" type="presParOf" srcId="{9BA68821-9B97-4DF5-9CD9-D3E5204EDBF9}" destId="{61E94EEE-2237-414B-8195-E1CC9AFE0C36}" srcOrd="0" destOrd="0" presId="urn:microsoft.com/office/officeart/2005/8/layout/cycle2"/>
    <dgm:cxn modelId="{5E253D57-C26D-4190-9BC1-2DA35E2C8EEE}" type="presParOf" srcId="{7D61323C-8905-4794-9982-412D4E905383}" destId="{307FE9AE-45F8-45CE-97A2-C5994357A4E7}" srcOrd="8" destOrd="0" presId="urn:microsoft.com/office/officeart/2005/8/layout/cycle2"/>
    <dgm:cxn modelId="{0E2CDAF5-5DA8-4BF5-9E54-4CF26C969370}" type="presParOf" srcId="{7D61323C-8905-4794-9982-412D4E905383}" destId="{4BC1EB38-841F-4153-8289-67ACDE248147}" srcOrd="9" destOrd="0" presId="urn:microsoft.com/office/officeart/2005/8/layout/cycle2"/>
    <dgm:cxn modelId="{B326B0C7-45D5-4A5C-A9F5-170BD743DA9C}" type="presParOf" srcId="{4BC1EB38-841F-4153-8289-67ACDE248147}" destId="{6A2DCB4F-D749-45F4-9797-A09530848ED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88A368-DE44-43A2-97F5-DA3467397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88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192758-2DA8-4425-B77E-CD29247DF9D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5629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76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D5652-AABD-41F7-933C-B7C6201A7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F67C1-A87B-49E2-865E-61B3EBAC3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420A7-6C40-41E2-84A1-15A018034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29B27-F41B-4BA0-BB4F-3DAC6B484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5B818-4575-4D44-B555-61625A7BD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A2352-531A-45AC-B124-07A4A088D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A91E6-58E9-4A16-8E9C-5DECD2985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0D3C1-C527-4C95-AA8C-89E080365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BFE46-1404-4706-AE70-0A4C33636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9DA3E-8CA7-4D1F-B539-B0314CEAF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7D1EE-B8F6-454A-B9D6-965A69BC9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AFI\Desktop\New folder\Corner-flower-01.gif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1" b="12130"/>
          <a:stretch/>
        </p:blipFill>
        <p:spPr bwMode="auto">
          <a:xfrm>
            <a:off x="7598289" y="5257801"/>
            <a:ext cx="154571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AFI\Desktop\New folder\Corner-flower-01.gif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1" b="12130"/>
          <a:stretch/>
        </p:blipFill>
        <p:spPr bwMode="auto">
          <a:xfrm rot="10800000">
            <a:off x="54488" y="0"/>
            <a:ext cx="154571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AFI\Desktop\New folder\Corner-flower-01.gif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1" b="12130"/>
          <a:stretch/>
        </p:blipFill>
        <p:spPr bwMode="auto">
          <a:xfrm rot="16200000">
            <a:off x="7571044" y="-27244"/>
            <a:ext cx="154571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AFI\Desktop\New folder\Corner-flower-01.gif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1" b="12130"/>
          <a:stretch/>
        </p:blipFill>
        <p:spPr bwMode="auto">
          <a:xfrm rot="5400000">
            <a:off x="27244" y="5285044"/>
            <a:ext cx="154571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AFI\Desktop\New folder\rG9QE5tj4fQ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5867399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RAFI\Desktop\New folder\10270049_10154132636325193_124726609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2667000"/>
            <a:ext cx="5181599" cy="3505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659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496669"/>
            <a:ext cx="8001000" cy="646331"/>
          </a:xfrm>
          <a:prstGeom prst="rect">
            <a:avLst/>
          </a:prstGeom>
          <a:solidFill>
            <a:srgbClr val="FFFFFF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ডিজিটাল 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বাংলাদেশ বাস্তবায়নে ৪টি সুনির্দিষ্ট বিষয়</a:t>
            </a:r>
            <a:endParaRPr lang="en-US" sz="36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1219200"/>
            <a:ext cx="3475313" cy="2229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E:\Motiar D. Content\Class Viii\Picture\পাঠ ৪৬ দৈন্ন্দিন সমস্যা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4114799"/>
            <a:ext cx="3475312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Motiar D. Content\Class Viii\Picture\পাঠ ৪৬ দৈন্ন্দিন সমস্যা\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3505200" cy="222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599" y="3581400"/>
            <a:ext cx="2590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মানবসম্পদ উন্নয়ন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999" y="3581400"/>
            <a:ext cx="2514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জনগণের সম্পৃক্ততা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1856" y="6279673"/>
            <a:ext cx="2133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সিভিল সার্ভিস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E:\Motiar D. Content\Class Viii\Picture\পাঠ ৪৬ দৈন্ন্দিন সমস্যা\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799"/>
            <a:ext cx="3505200" cy="2124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76800" y="6279673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দৈনন্দিন জীবনে তথ্য প্রযুক্তি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134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1" y="5094982"/>
            <a:ext cx="7848600" cy="989438"/>
          </a:xfrm>
          <a:prstGeom prst="rect">
            <a:avLst/>
          </a:prstGeom>
          <a:ln/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কেবলের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SEA-ME-WE-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3400" y="1905000"/>
            <a:ext cx="8153400" cy="2895600"/>
            <a:chOff x="533400" y="1676400"/>
            <a:chExt cx="7029450" cy="1600200"/>
          </a:xfrm>
        </p:grpSpPr>
        <p:pic>
          <p:nvPicPr>
            <p:cNvPr id="4" name="Picture 2" descr="http://4.bp.blogspot.com/_DJEIRrK4tl4/S9m0H5ZtcxI/AAAAAAAAFGg/sV7sutlugLQ/s640/undersea_cable.GIF"/>
            <p:cNvPicPr>
              <a:picLocks noChangeAspect="1" noChangeArrowheads="1"/>
            </p:cNvPicPr>
            <p:nvPr/>
          </p:nvPicPr>
          <p:blipFill>
            <a:blip r:embed="rId2"/>
            <a:srcRect t="6076" b="51393"/>
            <a:stretch>
              <a:fillRect/>
            </a:stretch>
          </p:blipFill>
          <p:spPr bwMode="auto">
            <a:xfrm>
              <a:off x="4038600" y="1676400"/>
              <a:ext cx="3524250" cy="1600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2" descr="http://4.bp.blogspot.com/_DJEIRrK4tl4/S9m0H5ZtcxI/AAAAAAAAFGg/sV7sutlugLQ/s640/undersea_cable.GIF"/>
            <p:cNvPicPr>
              <a:picLocks noChangeAspect="1" noChangeArrowheads="1"/>
            </p:cNvPicPr>
            <p:nvPr/>
          </p:nvPicPr>
          <p:blipFill>
            <a:blip r:embed="rId2"/>
            <a:srcRect t="58734"/>
            <a:stretch>
              <a:fillRect/>
            </a:stretch>
          </p:blipFill>
          <p:spPr bwMode="auto">
            <a:xfrm>
              <a:off x="533400" y="1676400"/>
              <a:ext cx="3524250" cy="1600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685800" y="352961"/>
            <a:ext cx="8001000" cy="1323439"/>
          </a:xfrm>
          <a:prstGeom prst="rect">
            <a:avLst/>
          </a:prstGeom>
          <a:ln>
            <a:solidFill>
              <a:srgbClr val="CC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গতি</a:t>
            </a:r>
            <a:r>
              <a:rPr lang="bn-BD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কেবলের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11430"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3458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337187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4395728"/>
            <a:ext cx="7391400" cy="132343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ভিডিওটির আলোকে বাংলাদেশের ডিজিটাল কার্যক্রমগু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লিখ।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479161"/>
            <a:ext cx="3398453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bn-BD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6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82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1143000"/>
            <a:ext cx="3200400" cy="1066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524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2448580"/>
            <a:ext cx="8382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(১) </a:t>
            </a:r>
            <a:r>
              <a:rPr lang="bn-BD" sz="2800" b="1" spc="5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 কত সালের মধ্যে ডিজিটাল বাংলাদেশ গড়ে তুলতে চেয়েছেন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spc="5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3124200"/>
            <a:ext cx="19812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২০১৬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0" y="3124200"/>
            <a:ext cx="17145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২০১৮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3896380"/>
            <a:ext cx="19812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২০২০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600" y="3896380"/>
            <a:ext cx="17145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২০২১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4658380"/>
            <a:ext cx="6553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সুনির্দিষ্ট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9600" y="6029980"/>
            <a:ext cx="17145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(ঘ) ৫টি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9600" y="5344180"/>
            <a:ext cx="17145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(খ)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" y="6029980"/>
            <a:ext cx="20574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5344180"/>
            <a:ext cx="1995055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২টি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0" y="1219200"/>
            <a:ext cx="2514600" cy="82230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0" y="1219200"/>
            <a:ext cx="2514600" cy="82230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1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1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71800" y="137160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71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71800" y="1371600"/>
            <a:ext cx="2895600" cy="523220"/>
          </a:xfrm>
          <a:prstGeom prst="homePlate">
            <a:avLst>
              <a:gd name="adj" fmla="val 97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85655" y="1371600"/>
            <a:ext cx="2895600" cy="523220"/>
          </a:xfrm>
          <a:prstGeom prst="homePlate">
            <a:avLst>
              <a:gd name="adj" fmla="val 627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5"/>
          <a:srcRect l="10266" t="15869" r="13860" b="31155"/>
          <a:stretch>
            <a:fillRect/>
          </a:stretch>
        </p:blipFill>
        <p:spPr bwMode="auto">
          <a:xfrm>
            <a:off x="2743200" y="164892"/>
            <a:ext cx="3429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88089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 কাজ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t>11/22/2019</a:t>
            </a:fld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457200" y="4114800"/>
            <a:ext cx="8382000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বাংলাদেশ গড়ে তুলতে তোমার করণীয় দিকগুলো লিখ।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5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7" y="1676400"/>
            <a:ext cx="2905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73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AFI\Desktop\New folder\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34" y="609600"/>
            <a:ext cx="5955536" cy="43410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01102" y="5176603"/>
            <a:ext cx="5105400" cy="134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8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193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 txBox="1">
            <a:spLocks/>
          </p:cNvSpPr>
          <p:nvPr/>
        </p:nvSpPr>
        <p:spPr>
          <a:xfrm>
            <a:off x="1115518" y="1066800"/>
            <a:ext cx="3227882" cy="41910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4544288" y="1066800"/>
            <a:ext cx="3325978" cy="41910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 smtClean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 যোগাযোগ প্রযুক্তি ও বাংলাদেশ</a:t>
            </a:r>
            <a:endParaRPr lang="en-US" sz="3200" b="1" dirty="0">
              <a:ln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0033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581400"/>
            <a:ext cx="39346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gv:gvneye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Avj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nvmvb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wgqvRx</a:t>
            </a:r>
            <a:endParaRPr lang="en-US" sz="2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  <a:p>
            <a:pPr algn="ctr">
              <a:defRPr/>
            </a:pP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wkÿK</a:t>
            </a:r>
            <a:endParaRPr lang="en-US" sz="2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  <a:p>
            <a:pPr algn="ctr">
              <a:defRPr/>
            </a:pP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gvjxMvuI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Av`k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© D”P we`¨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vjq</a:t>
            </a:r>
            <a:endParaRPr lang="en-US" b="1" dirty="0" smtClean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sohelmiagi@gmail.com</a:t>
            </a: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1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01947929458</a:t>
            </a:r>
            <a:endParaRPr lang="en-US" sz="16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5200" y="57150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28079" y="87363"/>
            <a:ext cx="358140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9" y="1656412"/>
            <a:ext cx="1695137" cy="16951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7616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316542"/>
              </p:ext>
            </p:extLst>
          </p:nvPr>
        </p:nvGraphicFramePr>
        <p:xfrm>
          <a:off x="4114800" y="28194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28194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39384" y="838944"/>
            <a:ext cx="6477000" cy="76944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endParaRPr lang="en-US" sz="4400" b="1" spc="-15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3984486"/>
            <a:ext cx="5257800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Vision 2021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3100" y="2667595"/>
            <a:ext cx="5257800" cy="923330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ডিজিটাল বাংলাদেশ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59842" y="1764137"/>
                <a:ext cx="7774558" cy="30364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এই </a:t>
                </a:r>
                <a:r>
                  <a:rPr lang="bn-BD" sz="32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পাঠ শেষে </a:t>
                </a:r>
                <a:r>
                  <a:rPr lang="bn-BD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শিক্ষার্থীরা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…</a:t>
                </a:r>
                <a:r>
                  <a:rPr lang="bn-BD" sz="24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br>
                  <a:rPr lang="bn-BD" sz="24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</a:b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   </m:t>
                    </m:r>
                    <m:r>
                      <a:rPr lang="bn-BD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ডিজিটাল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বাংলাদেশের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ধারণা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বর্ণনা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পারবে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2800" b="0" i="1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 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</m:t>
                    </m:r>
                    <m:r>
                      <a:rPr lang="bn-BD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ডিজিটাল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বাংলাদেশের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গুরুত্বপূর্ণ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দিকগুলো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উপস্থাপন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পারবে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2800" b="0" i="1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  </m:t>
                    </m:r>
                    <m:r>
                      <a:rPr lang="bn-BD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ডিজিটাল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বাংলাদেশ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বিনির্মাণে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গৃহীত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পদক্ষেপ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গুলো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বর্ণনা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দিতে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পারবে।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42" y="1764137"/>
                <a:ext cx="7774558" cy="3036463"/>
              </a:xfrm>
              <a:prstGeom prst="rect">
                <a:avLst/>
              </a:prstGeom>
              <a:blipFill rotWithShape="1">
                <a:blip r:embed="rId2"/>
                <a:stretch>
                  <a:fillRect l="-2039" b="-40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32"/>
          <p:cNvGrpSpPr/>
          <p:nvPr/>
        </p:nvGrpSpPr>
        <p:grpSpPr>
          <a:xfrm rot="16200000">
            <a:off x="4143827" y="-2104573"/>
            <a:ext cx="964316" cy="5835629"/>
            <a:chOff x="203347" y="240162"/>
            <a:chExt cx="11459562" cy="5591289"/>
          </a:xfrm>
        </p:grpSpPr>
        <p:sp>
          <p:nvSpPr>
            <p:cNvPr id="41" name="Rounded Rectangle 40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3" name="Group 44"/>
          <p:cNvGrpSpPr/>
          <p:nvPr/>
        </p:nvGrpSpPr>
        <p:grpSpPr>
          <a:xfrm>
            <a:off x="454190" y="1583705"/>
            <a:ext cx="8383483" cy="3521695"/>
            <a:chOff x="203347" y="240162"/>
            <a:chExt cx="11459562" cy="5591289"/>
          </a:xfrm>
        </p:grpSpPr>
        <p:sp>
          <p:nvSpPr>
            <p:cNvPr id="46" name="Rounded Rectangle 45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09800" y="4572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80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>
            <a:off x="569626" y="533400"/>
            <a:ext cx="7467600" cy="4876800"/>
          </a:xfrm>
          <a:prstGeom prst="foldedCorner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রক্তক্ষয়ী যু্দ্ধের ভেতর দিয়ে ১৯৭১ সালে আমরা আমাদের স্বাধীনতা অর্জন করেছি।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RAFI\Desktop\New folder\13874041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39516"/>
            <a:ext cx="63246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ded Corner 7"/>
          <p:cNvSpPr/>
          <p:nvPr/>
        </p:nvSpPr>
        <p:spPr>
          <a:xfrm>
            <a:off x="569626" y="514662"/>
            <a:ext cx="7467600" cy="487680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২০২১ সালে বাংলাদেশের স্বাধীনতার  অর্ধশতাব্দী পূর্ণ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হবে।  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C:\Users\RAFI\Desktop\New folder\48e8c5_17b7b45f1633414c80e9726ccee732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26" y="629978"/>
            <a:ext cx="61722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olded Corner 15"/>
          <p:cNvSpPr/>
          <p:nvPr/>
        </p:nvSpPr>
        <p:spPr>
          <a:xfrm>
            <a:off x="647700" y="533400"/>
            <a:ext cx="7467600" cy="4876800"/>
          </a:xfrm>
          <a:prstGeom prst="foldedCorner">
            <a:avLst/>
          </a:prstGeom>
          <a:solidFill>
            <a:srgbClr val="FFCC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সময়ের মধ্যে বাংলাদেশকে একটি জয়গায় নেওয়ার স্বপ্ন আমাদের সবার।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863" y="739516"/>
            <a:ext cx="2143125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5181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505200"/>
            <a:ext cx="777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ডিজিট শব্দের অর্থ সংখ্যা। কম্পিউটারে ব্যবহার করার জন্য সব কিছুকেই সংখ্যা বা অংকে রূপান্তর করতে 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Digit = Noun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Digital = Adjective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RAFI\Desktop\New folder\computer-binary-dig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32814"/>
            <a:ext cx="5524500" cy="2272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304800"/>
            <a:ext cx="38862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Digital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793917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8951" y="2262690"/>
            <a:ext cx="6248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কী? 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838200"/>
            <a:ext cx="4419600" cy="923330"/>
          </a:xfrm>
          <a:prstGeom prst="rect">
            <a:avLst/>
          </a:prstGeom>
          <a:solidFill>
            <a:srgbClr val="FFFFCC"/>
          </a:solidFill>
          <a:ln w="7620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620502"/>
            <a:ext cx="8229600" cy="156966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ডিজিটাল বাংলাদেশ বলতে আসলে তথ্য ও যোগাযোগ প্রযুক্তি ব্যবহার করে গড়ে তোলা একটি আধুনিক বাংলাদেশকে বোঝানো হয়েছে।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770651" y="3278353"/>
            <a:ext cx="1905000" cy="1065047"/>
          </a:xfrm>
          <a:prstGeom prst="down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সম্ভাব্য উত্তরঃ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147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ncrypted-tbn0.gstatic.com/images?q=tbn:ANd9GcQx1ytanLkXvxU7XGiquApU0nV6X9K1lA3POsf_STuhlsCAGvx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7300" y="940325"/>
            <a:ext cx="289560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1403401175IT_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529446"/>
            <a:ext cx="3162300" cy="16334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4" descr="Slide Pictu -2 (7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4728" y="940325"/>
            <a:ext cx="3087338" cy="191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03_08_07_20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728" y="3636694"/>
            <a:ext cx="3087338" cy="15261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818534" y="5318125"/>
            <a:ext cx="3220066" cy="3968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2000" dirty="0" smtClean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কর্মসংস্থান</a:t>
            </a:r>
            <a:endParaRPr lang="en-US" sz="2000" dirty="0">
              <a:solidFill>
                <a:srgbClr val="0D0D0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953000" y="2865169"/>
            <a:ext cx="3124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চিকিৎসা</a:t>
            </a:r>
            <a:endParaRPr lang="en-US" sz="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5089784" y="5241925"/>
            <a:ext cx="3025515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দারিদ্র্য মোচন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57866" y="2874694"/>
            <a:ext cx="3124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শিক্ষা </a:t>
            </a:r>
            <a:endParaRPr lang="en-US" sz="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19966" y="152400"/>
            <a:ext cx="4991100" cy="707886"/>
          </a:xfrm>
          <a:prstGeom prst="rect">
            <a:avLst/>
          </a:prstGeom>
          <a:solidFill>
            <a:srgbClr val="FFCCCC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ডিজিটাল বাংলাদেশের </a:t>
            </a:r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লক্ষ</a:t>
            </a:r>
            <a:endParaRPr lang="en-US" sz="40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798271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সব ধরনের প্রযুক্তি ব্যবহার করে শিক্ষা, চিকিৎসা, কর্মসংস্থান এবং দারিদ্র্য মোচনের অঙ্গীকার বাস্তবায়ন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9158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4086627"/>
              </p:ext>
            </p:extLst>
          </p:nvPr>
        </p:nvGraphicFramePr>
        <p:xfrm>
          <a:off x="-1143000" y="0"/>
          <a:ext cx="115824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owchart: Connector 5"/>
          <p:cNvSpPr/>
          <p:nvPr/>
        </p:nvSpPr>
        <p:spPr>
          <a:xfrm>
            <a:off x="3352800" y="2286000"/>
            <a:ext cx="2514600" cy="2438400"/>
          </a:xfrm>
          <a:prstGeom prst="flowChartConnector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 বাংলাদেশের মূল </a:t>
            </a:r>
            <a:r>
              <a:rPr lang="bn-BD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 হল প্রযুক্তির সর্বোচ্চ ব্যবহার করে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3027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89A71C-0670-4FA5-87D8-09527FE6E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"/>
                                        <p:tgtEl>
                                          <p:spTgt spid="5">
                                            <p:graphicEl>
                                              <a:dgm id="{F589A71C-0670-4FA5-87D8-09527FE6E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F84F8A-570F-4F58-A91B-560E3CE69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"/>
                                        <p:tgtEl>
                                          <p:spTgt spid="5">
                                            <p:graphicEl>
                                              <a:dgm id="{62F84F8A-570F-4F58-A91B-560E3CE69B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EF108C-078E-4E8B-AD67-D763515E9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"/>
                                        <p:tgtEl>
                                          <p:spTgt spid="5">
                                            <p:graphicEl>
                                              <a:dgm id="{93EF108C-078E-4E8B-AD67-D763515E9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CB7A5B-82D4-41F8-BE20-AA3C0586E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"/>
                                        <p:tgtEl>
                                          <p:spTgt spid="5">
                                            <p:graphicEl>
                                              <a:dgm id="{F3CB7A5B-82D4-41F8-BE20-AA3C0586EF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19A9D8-F5AA-454C-B674-4DDD299F1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"/>
                                        <p:tgtEl>
                                          <p:spTgt spid="5">
                                            <p:graphicEl>
                                              <a:dgm id="{6919A9D8-F5AA-454C-B674-4DDD299F1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B92608-FBDC-48BB-B448-371E0F6EE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"/>
                                        <p:tgtEl>
                                          <p:spTgt spid="5">
                                            <p:graphicEl>
                                              <a:dgm id="{10B92608-FBDC-48BB-B448-371E0F6EE2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67B42F-5143-40E7-8DE2-8BFBF5A30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"/>
                                        <p:tgtEl>
                                          <p:spTgt spid="5">
                                            <p:graphicEl>
                                              <a:dgm id="{0267B42F-5143-40E7-8DE2-8BFBF5A30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A68821-9B97-4DF5-9CD9-D3E5204ED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"/>
                                        <p:tgtEl>
                                          <p:spTgt spid="5">
                                            <p:graphicEl>
                                              <a:dgm id="{9BA68821-9B97-4DF5-9CD9-D3E5204ED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7FE9AE-45F8-45CE-97A2-C5994357A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"/>
                                        <p:tgtEl>
                                          <p:spTgt spid="5">
                                            <p:graphicEl>
                                              <a:dgm id="{307FE9AE-45F8-45CE-97A2-C5994357A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C1EB38-841F-4153-8289-67ACDE248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"/>
                                        <p:tgtEl>
                                          <p:spTgt spid="5">
                                            <p:graphicEl>
                                              <a:dgm id="{4BC1EB38-841F-4153-8289-67ACDE248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326</Words>
  <Application>Microsoft Office PowerPoint</Application>
  <PresentationFormat>On-screen Show (4:3)</PresentationFormat>
  <Paragraphs>96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Cambria Math</vt:lpstr>
      <vt:lpstr>Nikosh</vt:lpstr>
      <vt:lpstr>NikoshBAN</vt:lpstr>
      <vt:lpstr>SutonnyMJ</vt:lpstr>
      <vt:lpstr>Times New Roman</vt:lpstr>
      <vt:lpstr>Wingdings 2</vt:lpstr>
      <vt:lpstr>Default Design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harunncc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harunnncc</dc:creator>
  <cp:lastModifiedBy>MAHBUB</cp:lastModifiedBy>
  <cp:revision>91</cp:revision>
  <dcterms:created xsi:type="dcterms:W3CDTF">2015-07-24T14:28:40Z</dcterms:created>
  <dcterms:modified xsi:type="dcterms:W3CDTF">2019-11-22T02:32:52Z</dcterms:modified>
</cp:coreProperties>
</file>