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3B74-64FB-4543-BC79-F58316DF8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695D4-FC94-4A95-BE19-6BAD507C9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BEC4-7AC1-4126-AF20-1C2FF1A7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BA8B0-067E-473E-90F8-5376958C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B0669-C40E-48A2-91C1-29DC7DF1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1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B5CA-C4D0-435F-990D-8A9FFE2B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033D6-E0ED-425E-8B33-77AAFDFD5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5DB5-6546-48C7-AD0F-5506ABF1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79DE1-3B16-4854-87CF-DBD4B325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93480-6588-4E26-ADE3-F8B83BDF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8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3254A-43E3-4E2B-97F2-FA7B6DEF9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0FD52-9935-4B0F-8108-FF68AA922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246B-FAD1-4718-8AE5-34A0F6FA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3B5F2-3A6B-47FA-AE38-0A1A08B6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C84C7-FCDB-443C-8E49-AB30FC02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9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8BC1-FC51-425F-8638-1013A760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E0659-3897-40C8-8A88-E8B31FC8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C9582-6BDE-448F-9C19-1E52D770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51287-0C4C-4B83-8825-F00E000A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18B2-D374-465C-B3FB-7BF3F660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2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8832-1CAC-40EA-899F-24DFA959E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D5DA1-2A48-4ABC-9793-416DF4F2B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3DF19-A299-4771-94F7-E6EA8142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B85A-C03D-4252-B562-6D801AF7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0E4DF-FE0E-4566-9616-319D0ECE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FFBD-5FB3-490D-B6B3-08E8B4D6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0E86C-CF20-4C73-8ABE-6DA4B2D77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D1AE2-E1D5-459C-8623-E32C3A468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0D989-8615-4F2D-94BC-44865880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0778-F7C8-40A6-B72C-848DF2E1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A761E-FEE4-417A-8017-53BD1B47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0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4BC1-BFF6-439B-80BF-C46183B5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723FA-23BF-4E84-B93C-20056BAF5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D741E-1DE6-4A34-8577-F66EFE11D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1655D-A455-4C79-8AEC-5D2C3A3E6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A2D3A0-B8C1-4607-9765-E68E04AD1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F3F2F-7F36-4FB0-9DFE-CAE6BA99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2DE40-89E1-4FE6-BD62-64DC706C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60A4D4-5910-46F2-AF04-C68E2DEC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1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2FE5-018E-4DF6-A375-61522DA1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5BAE7-C6A5-468C-96FC-CAF58C96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57736-EA66-4A26-9D91-23E00B0B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C6C37-977A-44D0-95DE-46DAE409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4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8BFFA-737D-4B29-8D02-2E027ABD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59DE0-E44C-4BA4-809D-8991D2D3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64BD4-369C-4EF1-8DBA-709A0957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2A45-D737-47B9-9714-A38CB100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9317C-68F0-4D1B-83BB-A24957C9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69467-77DA-4C4D-A41B-CD40462BF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A8123-31DB-4CE3-AE53-7F502F0D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B0310-75F3-4B27-8A23-94205DE7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9AFDA-0761-48A6-884F-6B188B45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1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2D4D-984E-4CC5-B79A-40BE4806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8F2D8-D10F-4F60-940E-FEF9A2DDF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D4D2D-6D13-414F-849D-4D3C3904E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B8258-737B-4EF9-A00E-B107B6C1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BEE0C-84A6-414E-8A77-90B289F6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6E575-976E-4F29-8B70-80FB4AF8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0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D1ACC-C6AD-4C10-BB31-39DF34A0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28A23-8869-4008-B7A0-833CC809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980EF-1D71-4A44-95FC-362E1062C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9626-DDA2-4C6F-A783-A2BDB3509EA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6976-EAA9-4702-845E-1B39AB13A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12305-BDB1-4AD4-A3BE-47DF2F019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7BAB-E355-4807-BE28-86FEC0B3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C54856-0D4C-4CFE-A4C4-AA8A1949E2EF}"/>
              </a:ext>
            </a:extLst>
          </p:cNvPr>
          <p:cNvSpPr/>
          <p:nvPr/>
        </p:nvSpPr>
        <p:spPr>
          <a:xfrm>
            <a:off x="154745" y="267286"/>
            <a:ext cx="548640" cy="858129"/>
          </a:xfrm>
          <a:custGeom>
            <a:avLst/>
            <a:gdLst>
              <a:gd name="connsiteX0" fmla="*/ 0 w 548640"/>
              <a:gd name="connsiteY0" fmla="*/ 0 h 858129"/>
              <a:gd name="connsiteX1" fmla="*/ 70338 w 548640"/>
              <a:gd name="connsiteY1" fmla="*/ 42203 h 858129"/>
              <a:gd name="connsiteX2" fmla="*/ 112541 w 548640"/>
              <a:gd name="connsiteY2" fmla="*/ 56271 h 858129"/>
              <a:gd name="connsiteX3" fmla="*/ 168812 w 548640"/>
              <a:gd name="connsiteY3" fmla="*/ 126609 h 858129"/>
              <a:gd name="connsiteX4" fmla="*/ 182880 w 548640"/>
              <a:gd name="connsiteY4" fmla="*/ 182880 h 858129"/>
              <a:gd name="connsiteX5" fmla="*/ 211015 w 548640"/>
              <a:gd name="connsiteY5" fmla="*/ 281354 h 858129"/>
              <a:gd name="connsiteX6" fmla="*/ 253218 w 548640"/>
              <a:gd name="connsiteY6" fmla="*/ 436099 h 858129"/>
              <a:gd name="connsiteX7" fmla="*/ 393895 w 548640"/>
              <a:gd name="connsiteY7" fmla="*/ 422031 h 858129"/>
              <a:gd name="connsiteX8" fmla="*/ 436098 w 548640"/>
              <a:gd name="connsiteY8" fmla="*/ 393896 h 858129"/>
              <a:gd name="connsiteX9" fmla="*/ 478301 w 548640"/>
              <a:gd name="connsiteY9" fmla="*/ 379828 h 858129"/>
              <a:gd name="connsiteX10" fmla="*/ 548640 w 548640"/>
              <a:gd name="connsiteY10" fmla="*/ 323557 h 858129"/>
              <a:gd name="connsiteX11" fmla="*/ 379827 w 548640"/>
              <a:gd name="connsiteY11" fmla="*/ 182880 h 858129"/>
              <a:gd name="connsiteX12" fmla="*/ 337624 w 548640"/>
              <a:gd name="connsiteY12" fmla="*/ 196948 h 858129"/>
              <a:gd name="connsiteX13" fmla="*/ 323557 w 548640"/>
              <a:gd name="connsiteY13" fmla="*/ 239151 h 858129"/>
              <a:gd name="connsiteX14" fmla="*/ 295421 w 548640"/>
              <a:gd name="connsiteY14" fmla="*/ 281354 h 858129"/>
              <a:gd name="connsiteX15" fmla="*/ 267286 w 548640"/>
              <a:gd name="connsiteY15" fmla="*/ 618979 h 858129"/>
              <a:gd name="connsiteX16" fmla="*/ 281353 w 548640"/>
              <a:gd name="connsiteY16" fmla="*/ 858129 h 85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8640" h="858129">
                <a:moveTo>
                  <a:pt x="0" y="0"/>
                </a:moveTo>
                <a:cubicBezTo>
                  <a:pt x="23446" y="14068"/>
                  <a:pt x="45882" y="29975"/>
                  <a:pt x="70338" y="42203"/>
                </a:cubicBezTo>
                <a:cubicBezTo>
                  <a:pt x="83601" y="48835"/>
                  <a:pt x="99825" y="48642"/>
                  <a:pt x="112541" y="56271"/>
                </a:cubicBezTo>
                <a:cubicBezTo>
                  <a:pt x="134816" y="69636"/>
                  <a:pt x="156032" y="107438"/>
                  <a:pt x="168812" y="126609"/>
                </a:cubicBezTo>
                <a:cubicBezTo>
                  <a:pt x="173501" y="145366"/>
                  <a:pt x="177793" y="164227"/>
                  <a:pt x="182880" y="182880"/>
                </a:cubicBezTo>
                <a:cubicBezTo>
                  <a:pt x="191862" y="215815"/>
                  <a:pt x="204724" y="247801"/>
                  <a:pt x="211015" y="281354"/>
                </a:cubicBezTo>
                <a:cubicBezTo>
                  <a:pt x="239690" y="434288"/>
                  <a:pt x="190953" y="373832"/>
                  <a:pt x="253218" y="436099"/>
                </a:cubicBezTo>
                <a:cubicBezTo>
                  <a:pt x="300110" y="431410"/>
                  <a:pt x="347976" y="432628"/>
                  <a:pt x="393895" y="422031"/>
                </a:cubicBezTo>
                <a:cubicBezTo>
                  <a:pt x="410369" y="418229"/>
                  <a:pt x="420976" y="401457"/>
                  <a:pt x="436098" y="393896"/>
                </a:cubicBezTo>
                <a:cubicBezTo>
                  <a:pt x="449361" y="387264"/>
                  <a:pt x="465038" y="386460"/>
                  <a:pt x="478301" y="379828"/>
                </a:cubicBezTo>
                <a:cubicBezTo>
                  <a:pt x="513791" y="362082"/>
                  <a:pt x="522471" y="349725"/>
                  <a:pt x="548640" y="323557"/>
                </a:cubicBezTo>
                <a:cubicBezTo>
                  <a:pt x="530845" y="127811"/>
                  <a:pt x="585192" y="153542"/>
                  <a:pt x="379827" y="182880"/>
                </a:cubicBezTo>
                <a:cubicBezTo>
                  <a:pt x="365147" y="184977"/>
                  <a:pt x="351692" y="192259"/>
                  <a:pt x="337624" y="196948"/>
                </a:cubicBezTo>
                <a:cubicBezTo>
                  <a:pt x="332935" y="211016"/>
                  <a:pt x="330189" y="225888"/>
                  <a:pt x="323557" y="239151"/>
                </a:cubicBezTo>
                <a:cubicBezTo>
                  <a:pt x="315996" y="254273"/>
                  <a:pt x="298964" y="264822"/>
                  <a:pt x="295421" y="281354"/>
                </a:cubicBezTo>
                <a:cubicBezTo>
                  <a:pt x="290715" y="303317"/>
                  <a:pt x="267740" y="613074"/>
                  <a:pt x="267286" y="618979"/>
                </a:cubicBezTo>
                <a:lnTo>
                  <a:pt x="281353" y="8581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56BE84-7616-42C0-86C2-320946E1EABB}"/>
              </a:ext>
            </a:extLst>
          </p:cNvPr>
          <p:cNvSpPr/>
          <p:nvPr/>
        </p:nvSpPr>
        <p:spPr>
          <a:xfrm>
            <a:off x="11282289" y="323557"/>
            <a:ext cx="548640" cy="703385"/>
          </a:xfrm>
          <a:custGeom>
            <a:avLst/>
            <a:gdLst>
              <a:gd name="connsiteX0" fmla="*/ 0 w 548640"/>
              <a:gd name="connsiteY0" fmla="*/ 0 h 703385"/>
              <a:gd name="connsiteX1" fmla="*/ 98474 w 548640"/>
              <a:gd name="connsiteY1" fmla="*/ 140677 h 703385"/>
              <a:gd name="connsiteX2" fmla="*/ 112542 w 548640"/>
              <a:gd name="connsiteY2" fmla="*/ 182880 h 703385"/>
              <a:gd name="connsiteX3" fmla="*/ 168813 w 548640"/>
              <a:gd name="connsiteY3" fmla="*/ 253218 h 703385"/>
              <a:gd name="connsiteX4" fmla="*/ 196948 w 548640"/>
              <a:gd name="connsiteY4" fmla="*/ 309489 h 703385"/>
              <a:gd name="connsiteX5" fmla="*/ 225083 w 548640"/>
              <a:gd name="connsiteY5" fmla="*/ 337625 h 703385"/>
              <a:gd name="connsiteX6" fmla="*/ 267286 w 548640"/>
              <a:gd name="connsiteY6" fmla="*/ 478301 h 703385"/>
              <a:gd name="connsiteX7" fmla="*/ 295422 w 548640"/>
              <a:gd name="connsiteY7" fmla="*/ 506437 h 703385"/>
              <a:gd name="connsiteX8" fmla="*/ 351693 w 548640"/>
              <a:gd name="connsiteY8" fmla="*/ 590843 h 703385"/>
              <a:gd name="connsiteX9" fmla="*/ 393896 w 548640"/>
              <a:gd name="connsiteY9" fmla="*/ 604911 h 703385"/>
              <a:gd name="connsiteX10" fmla="*/ 422031 w 548640"/>
              <a:gd name="connsiteY10" fmla="*/ 576775 h 703385"/>
              <a:gd name="connsiteX11" fmla="*/ 464234 w 548640"/>
              <a:gd name="connsiteY11" fmla="*/ 562708 h 703385"/>
              <a:gd name="connsiteX12" fmla="*/ 478302 w 548640"/>
              <a:gd name="connsiteY12" fmla="*/ 520505 h 703385"/>
              <a:gd name="connsiteX13" fmla="*/ 506437 w 548640"/>
              <a:gd name="connsiteY13" fmla="*/ 478301 h 703385"/>
              <a:gd name="connsiteX14" fmla="*/ 534573 w 548640"/>
              <a:gd name="connsiteY14" fmla="*/ 393895 h 703385"/>
              <a:gd name="connsiteX15" fmla="*/ 548640 w 548640"/>
              <a:gd name="connsiteY15" fmla="*/ 351692 h 703385"/>
              <a:gd name="connsiteX16" fmla="*/ 520505 w 548640"/>
              <a:gd name="connsiteY16" fmla="*/ 267286 h 703385"/>
              <a:gd name="connsiteX17" fmla="*/ 239151 w 548640"/>
              <a:gd name="connsiteY17" fmla="*/ 309489 h 703385"/>
              <a:gd name="connsiteX18" fmla="*/ 182880 w 548640"/>
              <a:gd name="connsiteY18" fmla="*/ 436098 h 703385"/>
              <a:gd name="connsiteX19" fmla="*/ 154745 w 548640"/>
              <a:gd name="connsiteY19" fmla="*/ 520505 h 703385"/>
              <a:gd name="connsiteX20" fmla="*/ 84406 w 548640"/>
              <a:gd name="connsiteY20" fmla="*/ 618978 h 703385"/>
              <a:gd name="connsiteX21" fmla="*/ 56271 w 548640"/>
              <a:gd name="connsiteY21" fmla="*/ 675249 h 703385"/>
              <a:gd name="connsiteX22" fmla="*/ 28136 w 548640"/>
              <a:gd name="connsiteY22" fmla="*/ 703385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8640" h="703385">
                <a:moveTo>
                  <a:pt x="0" y="0"/>
                </a:moveTo>
                <a:cubicBezTo>
                  <a:pt x="32825" y="46892"/>
                  <a:pt x="80373" y="86375"/>
                  <a:pt x="98474" y="140677"/>
                </a:cubicBezTo>
                <a:cubicBezTo>
                  <a:pt x="103163" y="154745"/>
                  <a:pt x="105910" y="169617"/>
                  <a:pt x="112542" y="182880"/>
                </a:cubicBezTo>
                <a:cubicBezTo>
                  <a:pt x="130289" y="218375"/>
                  <a:pt x="142642" y="227048"/>
                  <a:pt x="168813" y="253218"/>
                </a:cubicBezTo>
                <a:cubicBezTo>
                  <a:pt x="178191" y="271975"/>
                  <a:pt x="185316" y="292040"/>
                  <a:pt x="196948" y="309489"/>
                </a:cubicBezTo>
                <a:cubicBezTo>
                  <a:pt x="204305" y="320525"/>
                  <a:pt x="219152" y="325762"/>
                  <a:pt x="225083" y="337625"/>
                </a:cubicBezTo>
                <a:cubicBezTo>
                  <a:pt x="244208" y="375875"/>
                  <a:pt x="236314" y="447329"/>
                  <a:pt x="267286" y="478301"/>
                </a:cubicBezTo>
                <a:lnTo>
                  <a:pt x="295422" y="506437"/>
                </a:lnTo>
                <a:cubicBezTo>
                  <a:pt x="310081" y="535755"/>
                  <a:pt x="321002" y="572429"/>
                  <a:pt x="351693" y="590843"/>
                </a:cubicBezTo>
                <a:cubicBezTo>
                  <a:pt x="364409" y="598472"/>
                  <a:pt x="379828" y="600222"/>
                  <a:pt x="393896" y="604911"/>
                </a:cubicBezTo>
                <a:cubicBezTo>
                  <a:pt x="403274" y="595532"/>
                  <a:pt x="410658" y="583599"/>
                  <a:pt x="422031" y="576775"/>
                </a:cubicBezTo>
                <a:cubicBezTo>
                  <a:pt x="434746" y="569146"/>
                  <a:pt x="453749" y="573193"/>
                  <a:pt x="464234" y="562708"/>
                </a:cubicBezTo>
                <a:cubicBezTo>
                  <a:pt x="474720" y="552223"/>
                  <a:pt x="471670" y="533768"/>
                  <a:pt x="478302" y="520505"/>
                </a:cubicBezTo>
                <a:cubicBezTo>
                  <a:pt x="485863" y="505382"/>
                  <a:pt x="499570" y="493751"/>
                  <a:pt x="506437" y="478301"/>
                </a:cubicBezTo>
                <a:cubicBezTo>
                  <a:pt x="518482" y="451200"/>
                  <a:pt x="525195" y="422030"/>
                  <a:pt x="534573" y="393895"/>
                </a:cubicBezTo>
                <a:lnTo>
                  <a:pt x="548640" y="351692"/>
                </a:lnTo>
                <a:cubicBezTo>
                  <a:pt x="539262" y="323557"/>
                  <a:pt x="549186" y="274834"/>
                  <a:pt x="520505" y="267286"/>
                </a:cubicBezTo>
                <a:cubicBezTo>
                  <a:pt x="353135" y="223242"/>
                  <a:pt x="329026" y="249573"/>
                  <a:pt x="239151" y="309489"/>
                </a:cubicBezTo>
                <a:cubicBezTo>
                  <a:pt x="205669" y="409935"/>
                  <a:pt x="227467" y="369219"/>
                  <a:pt x="182880" y="436098"/>
                </a:cubicBezTo>
                <a:cubicBezTo>
                  <a:pt x="173502" y="464234"/>
                  <a:pt x="175716" y="499534"/>
                  <a:pt x="154745" y="520505"/>
                </a:cubicBezTo>
                <a:cubicBezTo>
                  <a:pt x="111238" y="564010"/>
                  <a:pt x="125261" y="545438"/>
                  <a:pt x="84406" y="618978"/>
                </a:cubicBezTo>
                <a:cubicBezTo>
                  <a:pt x="74222" y="637310"/>
                  <a:pt x="67903" y="657800"/>
                  <a:pt x="56271" y="675249"/>
                </a:cubicBezTo>
                <a:cubicBezTo>
                  <a:pt x="48914" y="686285"/>
                  <a:pt x="28136" y="703385"/>
                  <a:pt x="28136" y="7033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6663F91-8D50-4360-A338-2322E4EB75CB}"/>
              </a:ext>
            </a:extLst>
          </p:cNvPr>
          <p:cNvSpPr/>
          <p:nvPr/>
        </p:nvSpPr>
        <p:spPr>
          <a:xfrm>
            <a:off x="11422966" y="6020972"/>
            <a:ext cx="508771" cy="513963"/>
          </a:xfrm>
          <a:custGeom>
            <a:avLst/>
            <a:gdLst>
              <a:gd name="connsiteX0" fmla="*/ 407963 w 508771"/>
              <a:gd name="connsiteY0" fmla="*/ 196948 h 513963"/>
              <a:gd name="connsiteX1" fmla="*/ 393896 w 508771"/>
              <a:gd name="connsiteY1" fmla="*/ 84406 h 513963"/>
              <a:gd name="connsiteX2" fmla="*/ 337625 w 508771"/>
              <a:gd name="connsiteY2" fmla="*/ 0 h 513963"/>
              <a:gd name="connsiteX3" fmla="*/ 365760 w 508771"/>
              <a:gd name="connsiteY3" fmla="*/ 112542 h 513963"/>
              <a:gd name="connsiteX4" fmla="*/ 379828 w 508771"/>
              <a:gd name="connsiteY4" fmla="*/ 154745 h 513963"/>
              <a:gd name="connsiteX5" fmla="*/ 365760 w 508771"/>
              <a:gd name="connsiteY5" fmla="*/ 323557 h 513963"/>
              <a:gd name="connsiteX6" fmla="*/ 267286 w 508771"/>
              <a:gd name="connsiteY6" fmla="*/ 407963 h 513963"/>
              <a:gd name="connsiteX7" fmla="*/ 225083 w 508771"/>
              <a:gd name="connsiteY7" fmla="*/ 422031 h 513963"/>
              <a:gd name="connsiteX8" fmla="*/ 239151 w 508771"/>
              <a:gd name="connsiteY8" fmla="*/ 478302 h 513963"/>
              <a:gd name="connsiteX9" fmla="*/ 492369 w 508771"/>
              <a:gd name="connsiteY9" fmla="*/ 492370 h 513963"/>
              <a:gd name="connsiteX10" fmla="*/ 478302 w 508771"/>
              <a:gd name="connsiteY10" fmla="*/ 323557 h 513963"/>
              <a:gd name="connsiteX11" fmla="*/ 436099 w 508771"/>
              <a:gd name="connsiteY11" fmla="*/ 309490 h 513963"/>
              <a:gd name="connsiteX12" fmla="*/ 281354 w 508771"/>
              <a:gd name="connsiteY12" fmla="*/ 323557 h 513963"/>
              <a:gd name="connsiteX13" fmla="*/ 168812 w 508771"/>
              <a:gd name="connsiteY13" fmla="*/ 351693 h 513963"/>
              <a:gd name="connsiteX14" fmla="*/ 0 w 508771"/>
              <a:gd name="connsiteY14" fmla="*/ 351693 h 51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8771" h="513963">
                <a:moveTo>
                  <a:pt x="407963" y="196948"/>
                </a:moveTo>
                <a:cubicBezTo>
                  <a:pt x="403274" y="159434"/>
                  <a:pt x="406611" y="120009"/>
                  <a:pt x="393896" y="84406"/>
                </a:cubicBezTo>
                <a:cubicBezTo>
                  <a:pt x="382523" y="52561"/>
                  <a:pt x="337625" y="0"/>
                  <a:pt x="337625" y="0"/>
                </a:cubicBezTo>
                <a:cubicBezTo>
                  <a:pt x="369783" y="96479"/>
                  <a:pt x="331804" y="-23279"/>
                  <a:pt x="365760" y="112542"/>
                </a:cubicBezTo>
                <a:cubicBezTo>
                  <a:pt x="369357" y="126928"/>
                  <a:pt x="375139" y="140677"/>
                  <a:pt x="379828" y="154745"/>
                </a:cubicBezTo>
                <a:cubicBezTo>
                  <a:pt x="375139" y="211016"/>
                  <a:pt x="382602" y="269662"/>
                  <a:pt x="365760" y="323557"/>
                </a:cubicBezTo>
                <a:cubicBezTo>
                  <a:pt x="359350" y="344069"/>
                  <a:pt x="292161" y="395526"/>
                  <a:pt x="267286" y="407963"/>
                </a:cubicBezTo>
                <a:cubicBezTo>
                  <a:pt x="254023" y="414595"/>
                  <a:pt x="239151" y="417342"/>
                  <a:pt x="225083" y="422031"/>
                </a:cubicBezTo>
                <a:cubicBezTo>
                  <a:pt x="229772" y="440788"/>
                  <a:pt x="228426" y="462215"/>
                  <a:pt x="239151" y="478302"/>
                </a:cubicBezTo>
                <a:cubicBezTo>
                  <a:pt x="286361" y="549116"/>
                  <a:pt x="488171" y="492650"/>
                  <a:pt x="492369" y="492370"/>
                </a:cubicBezTo>
                <a:cubicBezTo>
                  <a:pt x="509590" y="423487"/>
                  <a:pt x="523577" y="405053"/>
                  <a:pt x="478302" y="323557"/>
                </a:cubicBezTo>
                <a:cubicBezTo>
                  <a:pt x="471101" y="310594"/>
                  <a:pt x="450167" y="314179"/>
                  <a:pt x="436099" y="309490"/>
                </a:cubicBezTo>
                <a:cubicBezTo>
                  <a:pt x="384517" y="314179"/>
                  <a:pt x="332515" y="315479"/>
                  <a:pt x="281354" y="323557"/>
                </a:cubicBezTo>
                <a:cubicBezTo>
                  <a:pt x="243159" y="329588"/>
                  <a:pt x="207481" y="351693"/>
                  <a:pt x="168812" y="351693"/>
                </a:cubicBezTo>
                <a:lnTo>
                  <a:pt x="0" y="35169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44B191-272B-4B01-B0A7-A9AF046E35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4C9C75-E3DA-477A-83D3-66371371F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672" y="696350"/>
            <a:ext cx="9668656" cy="6134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DE3F5C-1937-410E-895A-F0969011DB42}"/>
              </a:ext>
            </a:extLst>
          </p:cNvPr>
          <p:cNvSpPr txBox="1"/>
          <p:nvPr/>
        </p:nvSpPr>
        <p:spPr>
          <a:xfrm>
            <a:off x="260263" y="267286"/>
            <a:ext cx="6875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Welcome to all are students</a:t>
            </a:r>
          </a:p>
        </p:txBody>
      </p:sp>
    </p:spTree>
    <p:extLst>
      <p:ext uri="{BB962C8B-B14F-4D97-AF65-F5344CB8AC3E}">
        <p14:creationId xmlns:p14="http://schemas.microsoft.com/office/powerpoint/2010/main" val="33502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A8FBE2-11A5-4FA5-AE04-4992E72387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EE5EED-294A-4BF0-A6BF-0C008644C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75" y="1"/>
            <a:ext cx="685572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3ADFD7-1749-4B7F-AB77-FD390255B271}"/>
              </a:ext>
            </a:extLst>
          </p:cNvPr>
          <p:cNvSpPr txBox="1"/>
          <p:nvPr/>
        </p:nvSpPr>
        <p:spPr>
          <a:xfrm>
            <a:off x="-1" y="122830"/>
            <a:ext cx="53362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Words: demonstrative</a:t>
            </a:r>
          </a:p>
          <a:p>
            <a:endParaRPr lang="en-US" sz="4000" dirty="0"/>
          </a:p>
          <a:p>
            <a:r>
              <a:rPr lang="en-US" sz="4000" dirty="0"/>
              <a:t>English meaning: to   show something by doing.</a:t>
            </a:r>
          </a:p>
          <a:p>
            <a:endParaRPr lang="en-US" sz="4000" dirty="0"/>
          </a:p>
          <a:p>
            <a:r>
              <a:rPr lang="en-US" sz="4000" dirty="0"/>
              <a:t>Bangla meaning: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প্রদর্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039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01684B-8C37-45D7-BC06-4479FD8B4DF1}"/>
              </a:ext>
            </a:extLst>
          </p:cNvPr>
          <p:cNvSpPr/>
          <p:nvPr/>
        </p:nvSpPr>
        <p:spPr>
          <a:xfrm>
            <a:off x="0" y="-80493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0DDB9F-CFDC-41AA-8992-BD2E2E21B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25" y="-80493"/>
            <a:ext cx="7207875" cy="70032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06BE3-0C80-4401-BE24-30A5CCBF0C2E}"/>
              </a:ext>
            </a:extLst>
          </p:cNvPr>
          <p:cNvSpPr txBox="1"/>
          <p:nvPr/>
        </p:nvSpPr>
        <p:spPr>
          <a:xfrm>
            <a:off x="0" y="0"/>
            <a:ext cx="4984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  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20D77B-804C-48DD-9D47-4A993E1E2D7A}"/>
              </a:ext>
            </a:extLst>
          </p:cNvPr>
          <p:cNvSpPr txBox="1"/>
          <p:nvPr/>
        </p:nvSpPr>
        <p:spPr>
          <a:xfrm>
            <a:off x="0" y="0"/>
            <a:ext cx="4984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highlight>
                  <a:srgbClr val="00FF00"/>
                </a:highlight>
              </a:rPr>
              <a:t>Word: corridor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r>
              <a:rPr lang="en-US" sz="4000" dirty="0">
                <a:highlight>
                  <a:srgbClr val="00FFFF"/>
                </a:highlight>
              </a:rPr>
              <a:t>English meaning: A long narrow passage in a building.</a:t>
            </a:r>
          </a:p>
          <a:p>
            <a:endParaRPr lang="en-US" sz="4000" dirty="0"/>
          </a:p>
          <a:p>
            <a:r>
              <a:rPr lang="en-US" sz="4000" dirty="0">
                <a:highlight>
                  <a:srgbClr val="C0C0C0"/>
                </a:highlight>
              </a:rPr>
              <a:t>Bangla meaning: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দরদালান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highlight>
                  <a:srgbClr val="C0C0C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9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3CC909-01C5-4A06-B185-5E20963C2002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32D53-1F32-4FD8-B8FE-5EE66CEB5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2" y="0"/>
            <a:ext cx="757713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23B8C-F2D9-40FA-9951-0308F2D57759}"/>
              </a:ext>
            </a:extLst>
          </p:cNvPr>
          <p:cNvSpPr txBox="1"/>
          <p:nvPr/>
        </p:nvSpPr>
        <p:spPr>
          <a:xfrm>
            <a:off x="0" y="154546"/>
            <a:ext cx="46148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ighlight>
                  <a:srgbClr val="FF00FF"/>
                </a:highlight>
              </a:rPr>
              <a:t>Word: academic</a:t>
            </a:r>
          </a:p>
          <a:p>
            <a:endParaRPr lang="en-US" sz="4000" dirty="0"/>
          </a:p>
          <a:p>
            <a:r>
              <a:rPr lang="en-US" sz="4000" dirty="0">
                <a:highlight>
                  <a:srgbClr val="808080"/>
                </a:highlight>
              </a:rPr>
              <a:t>English meaning: connected with study, education</a:t>
            </a:r>
          </a:p>
          <a:p>
            <a:endParaRPr lang="en-US" sz="4000" dirty="0"/>
          </a:p>
          <a:p>
            <a:r>
              <a:rPr lang="en-US" sz="4000" dirty="0">
                <a:highlight>
                  <a:srgbClr val="C0C0C0"/>
                </a:highlight>
              </a:rPr>
              <a:t>Bangla meaning: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শিক্ষ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শুনার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>
                <a:highlight>
                  <a:srgbClr val="C0C0C0"/>
                </a:highligh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864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1231B5-5CFD-4D7B-89B3-759AABD5E7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9CB86-559C-4091-9F01-D2731F9C6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4" y="0"/>
            <a:ext cx="8099337" cy="681933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F9F05E6-5130-4AA3-BC8F-DCC7016820D0}"/>
              </a:ext>
            </a:extLst>
          </p:cNvPr>
          <p:cNvSpPr/>
          <p:nvPr/>
        </p:nvSpPr>
        <p:spPr>
          <a:xfrm>
            <a:off x="0" y="0"/>
            <a:ext cx="422427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6AD5D-B6B3-4C26-984B-E691B5C0F941}"/>
              </a:ext>
            </a:extLst>
          </p:cNvPr>
          <p:cNvSpPr txBox="1"/>
          <p:nvPr/>
        </p:nvSpPr>
        <p:spPr>
          <a:xfrm>
            <a:off x="0" y="0"/>
            <a:ext cx="42242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ighlight>
                  <a:srgbClr val="00FF00"/>
                </a:highlight>
              </a:rPr>
              <a:t>Word: Admire</a:t>
            </a:r>
          </a:p>
          <a:p>
            <a:endParaRPr lang="en-US" sz="4000" dirty="0"/>
          </a:p>
          <a:p>
            <a:r>
              <a:rPr lang="en-US" sz="4000" dirty="0">
                <a:highlight>
                  <a:srgbClr val="00FF00"/>
                </a:highlight>
              </a:rPr>
              <a:t>English meaning: to show respect.</a:t>
            </a:r>
          </a:p>
          <a:p>
            <a:endParaRPr lang="en-US" sz="4000" dirty="0">
              <a:highlight>
                <a:srgbClr val="00FF00"/>
              </a:highlight>
            </a:endParaRPr>
          </a:p>
          <a:p>
            <a:r>
              <a:rPr lang="en-US" sz="4000" dirty="0">
                <a:highlight>
                  <a:srgbClr val="C0C0C0"/>
                </a:highlight>
              </a:rPr>
              <a:t>Bangla meaning: 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ম্মান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র্শন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highlight>
                  <a:srgbClr val="C0C0C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4944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095526-4A12-435A-85C4-DB8D31EA69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29B776-9244-4887-AA39-5AD004FE5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7620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BC027B-DFCF-434C-82AF-D21B50FFD03D}"/>
              </a:ext>
            </a:extLst>
          </p:cNvPr>
          <p:cNvSpPr txBox="1"/>
          <p:nvPr/>
        </p:nvSpPr>
        <p:spPr>
          <a:xfrm>
            <a:off x="1" y="0"/>
            <a:ext cx="457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ighlight>
                  <a:srgbClr val="FF00FF"/>
                </a:highlight>
              </a:rPr>
              <a:t>Word: inspire </a:t>
            </a:r>
          </a:p>
          <a:p>
            <a:endParaRPr lang="bn-IN" sz="4000" dirty="0"/>
          </a:p>
          <a:p>
            <a:r>
              <a:rPr lang="en-US" sz="4000" dirty="0">
                <a:highlight>
                  <a:srgbClr val="808080"/>
                </a:highlight>
              </a:rPr>
              <a:t>English meaning: to encourage somebody to do something well.</a:t>
            </a:r>
          </a:p>
          <a:p>
            <a:endParaRPr lang="bn-IN" sz="4000" dirty="0"/>
          </a:p>
          <a:p>
            <a:r>
              <a:rPr lang="en-US" sz="4000" dirty="0">
                <a:highlight>
                  <a:srgbClr val="808000"/>
                </a:highlight>
              </a:rPr>
              <a:t>Bangla meaning: </a:t>
            </a:r>
            <a:r>
              <a:rPr lang="as-IN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িছুকরার</a:t>
            </a:r>
            <a:r>
              <a:rPr lang="en-US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IN" sz="4000" dirty="0">
                <a:highlight>
                  <a:srgbClr val="808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উৎসাহিত করা।</a:t>
            </a:r>
            <a:r>
              <a:rPr lang="en-US" sz="4000" dirty="0">
                <a:highlight>
                  <a:srgbClr val="8080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71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A23C9-25AB-4D72-9028-45267B8A03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644E8A-1ED1-4562-9C58-130EE90D4571}"/>
              </a:ext>
            </a:extLst>
          </p:cNvPr>
          <p:cNvSpPr txBox="1"/>
          <p:nvPr/>
        </p:nvSpPr>
        <p:spPr>
          <a:xfrm>
            <a:off x="4013379" y="14406"/>
            <a:ext cx="4165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highlight>
                  <a:srgbClr val="00FFFF"/>
                </a:highlight>
              </a:rPr>
              <a:t>Groups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C782F-B3B7-4082-BBCC-5AB0F07D1E10}"/>
              </a:ext>
            </a:extLst>
          </p:cNvPr>
          <p:cNvSpPr txBox="1"/>
          <p:nvPr/>
        </p:nvSpPr>
        <p:spPr>
          <a:xfrm>
            <a:off x="0" y="74084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>
                <a:highlight>
                  <a:srgbClr val="808000"/>
                </a:highlight>
              </a:rPr>
              <a:t>Match the words with their meaning.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E5BC64-4E44-47A8-AF25-FF9F9D0AB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79173"/>
              </p:ext>
            </p:extLst>
          </p:nvPr>
        </p:nvGraphicFramePr>
        <p:xfrm>
          <a:off x="0" y="1448731"/>
          <a:ext cx="12192000" cy="5487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563">
                  <a:extLst>
                    <a:ext uri="{9D8B030D-6E8A-4147-A177-3AD203B41FA5}">
                      <a16:colId xmlns:a16="http://schemas.microsoft.com/office/drawing/2014/main" val="1457652409"/>
                    </a:ext>
                  </a:extLst>
                </a:gridCol>
                <a:gridCol w="9487437">
                  <a:extLst>
                    <a:ext uri="{9D8B030D-6E8A-4147-A177-3AD203B41FA5}">
                      <a16:colId xmlns:a16="http://schemas.microsoft.com/office/drawing/2014/main" val="2716982800"/>
                    </a:ext>
                  </a:extLst>
                </a:gridCol>
              </a:tblGrid>
              <a:tr h="682435">
                <a:tc>
                  <a:txBody>
                    <a:bodyPr/>
                    <a:lstStyle/>
                    <a:p>
                      <a:r>
                        <a:rPr lang="en-US" sz="3600" dirty="0">
                          <a:highlight>
                            <a:srgbClr val="FF00FF"/>
                          </a:highlight>
                        </a:rPr>
                        <a:t>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highlight>
                            <a:srgbClr val="FF00FF"/>
                          </a:highlight>
                        </a:rPr>
                        <a:t> Meaning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462732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/>
                        <a:t>a.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 long narrow passage in a 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36764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r>
                        <a:rPr lang="en-US" sz="3200" dirty="0"/>
                        <a:t>b. Vacant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Relative by marriage especially husband`s or wife`s family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94247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r>
                        <a:rPr lang="en-US" sz="3200" dirty="0"/>
                        <a:t>c.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Emty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687373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r>
                        <a:rPr lang="en-US" sz="3200" dirty="0"/>
                        <a:t>d. In-laws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30796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r>
                        <a:rPr lang="en-US" sz="3200" dirty="0"/>
                        <a:t>e. Corridor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High rank or social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93196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/>
                        <a:t>f. Academic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To show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7326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r>
                        <a:rPr lang="en-US" sz="3200" dirty="0"/>
                        <a:t>g. Admire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Connected with study,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594530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726A7055-A39E-4DEC-965D-9BB250FDA2B6}"/>
              </a:ext>
            </a:extLst>
          </p:cNvPr>
          <p:cNvSpPr/>
          <p:nvPr/>
        </p:nvSpPr>
        <p:spPr>
          <a:xfrm>
            <a:off x="10522038" y="270456"/>
            <a:ext cx="1506830" cy="1099757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D5B1F0-F6BF-44A3-95F4-A2CB22FFCB4F}"/>
              </a:ext>
            </a:extLst>
          </p:cNvPr>
          <p:cNvSpPr txBox="1"/>
          <p:nvPr/>
        </p:nvSpPr>
        <p:spPr>
          <a:xfrm>
            <a:off x="10779617" y="358669"/>
            <a:ext cx="109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to here for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DC3216-EE4F-4E15-9CD5-72D882A8DBFE}"/>
              </a:ext>
            </a:extLst>
          </p:cNvPr>
          <p:cNvSpPr/>
          <p:nvPr/>
        </p:nvSpPr>
        <p:spPr>
          <a:xfrm>
            <a:off x="5870619" y="5724273"/>
            <a:ext cx="1225639" cy="563208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263EAC-EEAB-43EF-8BB8-57CD0C5C3458}"/>
              </a:ext>
            </a:extLst>
          </p:cNvPr>
          <p:cNvSpPr/>
          <p:nvPr/>
        </p:nvSpPr>
        <p:spPr>
          <a:xfrm>
            <a:off x="8466722" y="6329967"/>
            <a:ext cx="1253038" cy="52803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91E1814-C369-49E0-8367-D8795648B1B7}"/>
              </a:ext>
            </a:extLst>
          </p:cNvPr>
          <p:cNvSpPr/>
          <p:nvPr/>
        </p:nvSpPr>
        <p:spPr>
          <a:xfrm>
            <a:off x="9269000" y="2056876"/>
            <a:ext cx="1253038" cy="70788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E692A9-E6D3-4251-A1E1-32056C94AAF8}"/>
              </a:ext>
            </a:extLst>
          </p:cNvPr>
          <p:cNvSpPr/>
          <p:nvPr/>
        </p:nvSpPr>
        <p:spPr>
          <a:xfrm>
            <a:off x="11213205" y="2900602"/>
            <a:ext cx="978795" cy="74412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BF52B05-DF36-476C-880B-7370174D4CF8}"/>
              </a:ext>
            </a:extLst>
          </p:cNvPr>
          <p:cNvSpPr/>
          <p:nvPr/>
        </p:nvSpPr>
        <p:spPr>
          <a:xfrm>
            <a:off x="7562201" y="5123645"/>
            <a:ext cx="1453010" cy="52803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C892F87-1F0C-4296-9EA8-A3BECCA5891E}"/>
              </a:ext>
            </a:extLst>
          </p:cNvPr>
          <p:cNvSpPr/>
          <p:nvPr/>
        </p:nvSpPr>
        <p:spPr>
          <a:xfrm>
            <a:off x="4608237" y="4479469"/>
            <a:ext cx="1365160" cy="563208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93A602-DB10-4B28-9F32-84A703EFF268}"/>
              </a:ext>
            </a:extLst>
          </p:cNvPr>
          <p:cNvSpPr txBox="1"/>
          <p:nvPr/>
        </p:nvSpPr>
        <p:spPr>
          <a:xfrm>
            <a:off x="5020106" y="4396274"/>
            <a:ext cx="85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6285C-D74D-48A4-84F6-8408CF04A0AF}"/>
              </a:ext>
            </a:extLst>
          </p:cNvPr>
          <p:cNvSpPr txBox="1"/>
          <p:nvPr/>
        </p:nvSpPr>
        <p:spPr>
          <a:xfrm>
            <a:off x="8110057" y="5042605"/>
            <a:ext cx="1271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D64D7-9C61-477A-8792-D356B99A99A1}"/>
              </a:ext>
            </a:extLst>
          </p:cNvPr>
          <p:cNvSpPr txBox="1"/>
          <p:nvPr/>
        </p:nvSpPr>
        <p:spPr>
          <a:xfrm>
            <a:off x="11442879" y="2900603"/>
            <a:ext cx="585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2E11E3-F680-40B9-88F8-4962B988E919}"/>
              </a:ext>
            </a:extLst>
          </p:cNvPr>
          <p:cNvSpPr txBox="1"/>
          <p:nvPr/>
        </p:nvSpPr>
        <p:spPr>
          <a:xfrm>
            <a:off x="9677335" y="2089763"/>
            <a:ext cx="696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AB5E3F-2C28-4C8C-94E1-35CADDBF06F8}"/>
              </a:ext>
            </a:extLst>
          </p:cNvPr>
          <p:cNvSpPr txBox="1"/>
          <p:nvPr/>
        </p:nvSpPr>
        <p:spPr>
          <a:xfrm>
            <a:off x="8929966" y="6304521"/>
            <a:ext cx="1095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7B39BB-0AA8-45D1-9FFC-778D1E2EB350}"/>
              </a:ext>
            </a:extLst>
          </p:cNvPr>
          <p:cNvSpPr txBox="1"/>
          <p:nvPr/>
        </p:nvSpPr>
        <p:spPr>
          <a:xfrm>
            <a:off x="6240286" y="5641150"/>
            <a:ext cx="9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AA87035-0ECD-4250-B4D7-9528215AD0F9}"/>
              </a:ext>
            </a:extLst>
          </p:cNvPr>
          <p:cNvSpPr/>
          <p:nvPr/>
        </p:nvSpPr>
        <p:spPr>
          <a:xfrm>
            <a:off x="4140303" y="3889349"/>
            <a:ext cx="1365160" cy="52803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C3FC65-A71F-46E4-9B11-0EC09730503E}"/>
              </a:ext>
            </a:extLst>
          </p:cNvPr>
          <p:cNvSpPr txBox="1"/>
          <p:nvPr/>
        </p:nvSpPr>
        <p:spPr>
          <a:xfrm>
            <a:off x="4250028" y="3889349"/>
            <a:ext cx="358209" cy="38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429E-3449-4C1E-9546-F09B843774EB}"/>
              </a:ext>
            </a:extLst>
          </p:cNvPr>
          <p:cNvSpPr txBox="1"/>
          <p:nvPr/>
        </p:nvSpPr>
        <p:spPr>
          <a:xfrm>
            <a:off x="4608237" y="3802094"/>
            <a:ext cx="97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513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BAE7-7D0E-4E37-A72D-6A7AD550323F}"/>
              </a:ext>
            </a:extLst>
          </p:cNvPr>
          <p:cNvSpPr/>
          <p:nvPr/>
        </p:nvSpPr>
        <p:spPr>
          <a:xfrm>
            <a:off x="0" y="0"/>
            <a:ext cx="12286445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E9395-97CD-40FA-BF65-30CF20A59622}"/>
              </a:ext>
            </a:extLst>
          </p:cNvPr>
          <p:cNvSpPr/>
          <p:nvPr/>
        </p:nvSpPr>
        <p:spPr>
          <a:xfrm>
            <a:off x="0" y="557012"/>
            <a:ext cx="12286445" cy="1197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chemeClr val="accent2"/>
                </a:solidFill>
              </a:rPr>
              <a:t>Complete the passage with words from the box. A word can be used more than one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38B283-8514-4430-A293-126E62AC70EC}"/>
              </a:ext>
            </a:extLst>
          </p:cNvPr>
          <p:cNvSpPr txBox="1"/>
          <p:nvPr/>
        </p:nvSpPr>
        <p:spPr>
          <a:xfrm>
            <a:off x="-47222" y="-38185"/>
            <a:ext cx="12286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highlight>
                  <a:srgbClr val="FF00FF"/>
                </a:highlight>
              </a:rPr>
              <a:t>Pairs work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0D09DB-4A19-4EF8-950E-BD2503AC3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85349"/>
              </p:ext>
            </p:extLst>
          </p:nvPr>
        </p:nvGraphicFramePr>
        <p:xfrm>
          <a:off x="47220" y="1744636"/>
          <a:ext cx="12239225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7845">
                  <a:extLst>
                    <a:ext uri="{9D8B030D-6E8A-4147-A177-3AD203B41FA5}">
                      <a16:colId xmlns:a16="http://schemas.microsoft.com/office/drawing/2014/main" val="3346282501"/>
                    </a:ext>
                  </a:extLst>
                </a:gridCol>
                <a:gridCol w="2447845">
                  <a:extLst>
                    <a:ext uri="{9D8B030D-6E8A-4147-A177-3AD203B41FA5}">
                      <a16:colId xmlns:a16="http://schemas.microsoft.com/office/drawing/2014/main" val="3968016934"/>
                    </a:ext>
                  </a:extLst>
                </a:gridCol>
                <a:gridCol w="2447845">
                  <a:extLst>
                    <a:ext uri="{9D8B030D-6E8A-4147-A177-3AD203B41FA5}">
                      <a16:colId xmlns:a16="http://schemas.microsoft.com/office/drawing/2014/main" val="715567587"/>
                    </a:ext>
                  </a:extLst>
                </a:gridCol>
                <a:gridCol w="2447845">
                  <a:extLst>
                    <a:ext uri="{9D8B030D-6E8A-4147-A177-3AD203B41FA5}">
                      <a16:colId xmlns:a16="http://schemas.microsoft.com/office/drawing/2014/main" val="1538372607"/>
                    </a:ext>
                  </a:extLst>
                </a:gridCol>
                <a:gridCol w="2447845">
                  <a:extLst>
                    <a:ext uri="{9D8B030D-6E8A-4147-A177-3AD203B41FA5}">
                      <a16:colId xmlns:a16="http://schemas.microsoft.com/office/drawing/2014/main" val="4033403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passengers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62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peaceful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crash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become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5228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61647A2-A26B-48D5-8659-E4D6C9A993AC}"/>
              </a:ext>
            </a:extLst>
          </p:cNvPr>
          <p:cNvSpPr txBox="1"/>
          <p:nvPr/>
        </p:nvSpPr>
        <p:spPr>
          <a:xfrm>
            <a:off x="94442" y="2942371"/>
            <a:ext cx="12239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father is taking to his daughter about her(1) </a:t>
            </a:r>
            <a:r>
              <a:rPr lang="en-US" sz="3200" u="sng" dirty="0"/>
              <a:t>aim</a:t>
            </a:r>
            <a:r>
              <a:rPr lang="en-US" sz="3200" dirty="0"/>
              <a:t> in life. The girl(2)         </a:t>
            </a:r>
            <a:r>
              <a:rPr lang="en-US" sz="3200" u="sng" dirty="0"/>
              <a:t>wants </a:t>
            </a:r>
            <a:r>
              <a:rPr lang="en-US" sz="3200" dirty="0"/>
              <a:t>   to be a pilot. But the father(3)   </a:t>
            </a:r>
            <a:r>
              <a:rPr lang="en-US" sz="3200" u="sng" dirty="0"/>
              <a:t>wants</a:t>
            </a:r>
            <a:r>
              <a:rPr lang="en-US" sz="3200" dirty="0"/>
              <a:t>   her to(4) </a:t>
            </a:r>
            <a:r>
              <a:rPr lang="en-US" sz="3200" u="sng" dirty="0"/>
              <a:t>become  </a:t>
            </a:r>
            <a:r>
              <a:rPr lang="en-US" sz="3200" dirty="0"/>
              <a:t>                   a doctor. He says that the job of a (5)   </a:t>
            </a:r>
            <a:r>
              <a:rPr lang="en-US" sz="3200" u="sng" dirty="0"/>
              <a:t>pilot </a:t>
            </a:r>
            <a:r>
              <a:rPr lang="en-US" sz="3200" dirty="0"/>
              <a:t> is risky. Often there may be a plane (6)  </a:t>
            </a:r>
            <a:r>
              <a:rPr lang="en-US" sz="3200" u="sng" dirty="0"/>
              <a:t>crash</a:t>
            </a:r>
            <a:r>
              <a:rPr lang="en-US" sz="3200" dirty="0"/>
              <a:t>   that may kill all the(7)  </a:t>
            </a:r>
            <a:r>
              <a:rPr lang="en-US" sz="3200" u="sng" dirty="0"/>
              <a:t>passengers </a:t>
            </a:r>
            <a:r>
              <a:rPr lang="en-US" sz="3200" dirty="0"/>
              <a:t> Of the plane. So the father does not (8)   </a:t>
            </a:r>
            <a:r>
              <a:rPr lang="en-US" sz="3200" u="sng" dirty="0"/>
              <a:t>want</a:t>
            </a:r>
            <a:r>
              <a:rPr lang="en-US" sz="3200" dirty="0"/>
              <a:t>   her to be a pilot.    On the other hand, the life of a doctor is (9)    </a:t>
            </a:r>
            <a:r>
              <a:rPr lang="en-US" sz="3200" u="sng" dirty="0"/>
              <a:t>peaceful</a:t>
            </a:r>
            <a:r>
              <a:rPr lang="en-US" sz="3200" dirty="0"/>
              <a:t>   He/she can (10)    </a:t>
            </a:r>
            <a:r>
              <a:rPr lang="en-US" sz="3200" u="sng" dirty="0"/>
              <a:t>help</a:t>
            </a:r>
            <a:r>
              <a:rPr lang="en-US" sz="3200" dirty="0"/>
              <a:t>   the suffering people and be a very (11)   </a:t>
            </a:r>
            <a:r>
              <a:rPr lang="en-US" sz="3200" u="sng" dirty="0"/>
              <a:t>useful</a:t>
            </a:r>
            <a:r>
              <a:rPr lang="en-US" sz="3200" dirty="0"/>
              <a:t>    person in society.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3BB51E-8303-4714-A496-F2755D7F44CD}"/>
              </a:ext>
            </a:extLst>
          </p:cNvPr>
          <p:cNvSpPr/>
          <p:nvPr/>
        </p:nvSpPr>
        <p:spPr>
          <a:xfrm>
            <a:off x="10018059" y="5970494"/>
            <a:ext cx="1963270" cy="7799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8A435-332F-46F2-A5D3-843F74B49978}"/>
              </a:ext>
            </a:extLst>
          </p:cNvPr>
          <p:cNvSpPr txBox="1"/>
          <p:nvPr/>
        </p:nvSpPr>
        <p:spPr>
          <a:xfrm>
            <a:off x="10179424" y="6037293"/>
            <a:ext cx="165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Here to click of answer.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7C666E-5468-485A-A725-460535718E52}"/>
              </a:ext>
            </a:extLst>
          </p:cNvPr>
          <p:cNvSpPr/>
          <p:nvPr/>
        </p:nvSpPr>
        <p:spPr>
          <a:xfrm>
            <a:off x="7799294" y="3080223"/>
            <a:ext cx="685800" cy="348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aim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888C89-BB9E-4344-B49C-E741803B823F}"/>
              </a:ext>
            </a:extLst>
          </p:cNvPr>
          <p:cNvSpPr/>
          <p:nvPr/>
        </p:nvSpPr>
        <p:spPr>
          <a:xfrm>
            <a:off x="94441" y="3470504"/>
            <a:ext cx="1290605" cy="54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wants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48A24C-B711-41DA-BF33-912D1A98B1E4}"/>
              </a:ext>
            </a:extLst>
          </p:cNvPr>
          <p:cNvSpPr/>
          <p:nvPr/>
        </p:nvSpPr>
        <p:spPr>
          <a:xfrm>
            <a:off x="6683186" y="3510571"/>
            <a:ext cx="1290605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wants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479CE6-4D42-4779-A563-B098F8F23437}"/>
              </a:ext>
            </a:extLst>
          </p:cNvPr>
          <p:cNvSpPr/>
          <p:nvPr/>
        </p:nvSpPr>
        <p:spPr>
          <a:xfrm>
            <a:off x="4450976" y="5995985"/>
            <a:ext cx="1411942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useful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865980-5027-412B-8879-FB48DCA54320}"/>
              </a:ext>
            </a:extLst>
          </p:cNvPr>
          <p:cNvSpPr/>
          <p:nvPr/>
        </p:nvSpPr>
        <p:spPr>
          <a:xfrm>
            <a:off x="3673445" y="5481918"/>
            <a:ext cx="1731958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peaceful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5C2B37-DD97-4E9B-A8E3-3DAC694469BE}"/>
              </a:ext>
            </a:extLst>
          </p:cNvPr>
          <p:cNvSpPr/>
          <p:nvPr/>
        </p:nvSpPr>
        <p:spPr>
          <a:xfrm>
            <a:off x="8314765" y="5480563"/>
            <a:ext cx="1062318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help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91CA52-7399-49C9-AA8B-6B054D0ED364}"/>
              </a:ext>
            </a:extLst>
          </p:cNvPr>
          <p:cNvSpPr/>
          <p:nvPr/>
        </p:nvSpPr>
        <p:spPr>
          <a:xfrm>
            <a:off x="3993776" y="4933715"/>
            <a:ext cx="1192306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want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C37E0C-4017-4C46-85D3-78C00155EC33}"/>
              </a:ext>
            </a:extLst>
          </p:cNvPr>
          <p:cNvSpPr/>
          <p:nvPr/>
        </p:nvSpPr>
        <p:spPr>
          <a:xfrm>
            <a:off x="6931645" y="4491318"/>
            <a:ext cx="2084293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passengers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502442-7EB1-4934-8434-49F07FBE18BE}"/>
              </a:ext>
            </a:extLst>
          </p:cNvPr>
          <p:cNvSpPr/>
          <p:nvPr/>
        </p:nvSpPr>
        <p:spPr>
          <a:xfrm>
            <a:off x="2034988" y="4491318"/>
            <a:ext cx="1062318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crash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D036D9-827F-4279-9166-05CF9522E27A}"/>
              </a:ext>
            </a:extLst>
          </p:cNvPr>
          <p:cNvSpPr/>
          <p:nvPr/>
        </p:nvSpPr>
        <p:spPr>
          <a:xfrm>
            <a:off x="9531724" y="3571273"/>
            <a:ext cx="1777252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become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6AC231-06FF-4CD6-A7E4-AD621197DA62}"/>
              </a:ext>
            </a:extLst>
          </p:cNvPr>
          <p:cNvSpPr/>
          <p:nvPr/>
        </p:nvSpPr>
        <p:spPr>
          <a:xfrm>
            <a:off x="6454588" y="4009426"/>
            <a:ext cx="941294" cy="44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pilot</a:t>
            </a:r>
          </a:p>
        </p:txBody>
      </p:sp>
    </p:spTree>
    <p:extLst>
      <p:ext uri="{BB962C8B-B14F-4D97-AF65-F5344CB8AC3E}">
        <p14:creationId xmlns:p14="http://schemas.microsoft.com/office/powerpoint/2010/main" val="19388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A1506D-385F-4B62-8631-17D3F9904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2EDF6-F7A9-47ED-ACA3-3CFC5EDA56B7}"/>
              </a:ext>
            </a:extLst>
          </p:cNvPr>
          <p:cNvSpPr txBox="1"/>
          <p:nvPr/>
        </p:nvSpPr>
        <p:spPr>
          <a:xfrm>
            <a:off x="-90152" y="276728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>
                <a:highlight>
                  <a:srgbClr val="FF00FF"/>
                </a:highlight>
              </a:rPr>
              <a:t>Read the completed passage in 15 slide above. Ask and answer the following question in pairs.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302BA6-8392-481D-A86A-DB50F275448D}"/>
              </a:ext>
            </a:extLst>
          </p:cNvPr>
          <p:cNvSpPr txBox="1"/>
          <p:nvPr/>
        </p:nvSpPr>
        <p:spPr>
          <a:xfrm>
            <a:off x="-90152" y="409071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Question:1. what do you want to be?</a:t>
            </a:r>
          </a:p>
          <a:p>
            <a:r>
              <a:rPr lang="en-US" sz="3600" dirty="0"/>
              <a:t>                  2. why do you want to be a doctor?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7366D-D084-4CF9-A4A4-13E6BE01A56B}"/>
              </a:ext>
            </a:extLst>
          </p:cNvPr>
          <p:cNvSpPr txBox="1"/>
          <p:nvPr/>
        </p:nvSpPr>
        <p:spPr>
          <a:xfrm>
            <a:off x="2408348" y="1367340"/>
            <a:ext cx="6040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highlight>
                  <a:srgbClr val="C0C0C0"/>
                </a:highlight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544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BFD78-0EFC-4F8D-A999-90CC48D9871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4BEAE0-CAF4-4B9C-826B-AC14AECE8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586"/>
            <a:ext cx="5898523" cy="53190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84F3DFF-1429-4C89-ACEF-CA064FBC2400}"/>
              </a:ext>
            </a:extLst>
          </p:cNvPr>
          <p:cNvSpPr/>
          <p:nvPr/>
        </p:nvSpPr>
        <p:spPr>
          <a:xfrm>
            <a:off x="0" y="0"/>
            <a:ext cx="12192000" cy="15197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House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58C1E8-9343-474F-BCB6-58E21A20FB97}"/>
              </a:ext>
            </a:extLst>
          </p:cNvPr>
          <p:cNvSpPr txBox="1"/>
          <p:nvPr/>
        </p:nvSpPr>
        <p:spPr>
          <a:xfrm>
            <a:off x="6096000" y="2550017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Question: 1. Make a list of things that </a:t>
            </a:r>
            <a:r>
              <a:rPr lang="en-US" sz="4800" dirty="0" err="1"/>
              <a:t>shahana</a:t>
            </a:r>
            <a:r>
              <a:rPr lang="en-US" sz="4800" dirty="0"/>
              <a:t> does as a teacher.</a:t>
            </a:r>
          </a:p>
        </p:txBody>
      </p:sp>
    </p:spTree>
    <p:extLst>
      <p:ext uri="{BB962C8B-B14F-4D97-AF65-F5344CB8AC3E}">
        <p14:creationId xmlns:p14="http://schemas.microsoft.com/office/powerpoint/2010/main" val="245431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8C961E-5FC1-420B-BBA9-E6467ACE511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40394B-D78D-4686-95F6-6A868A781569}"/>
              </a:ext>
            </a:extLst>
          </p:cNvPr>
          <p:cNvSpPr/>
          <p:nvPr/>
        </p:nvSpPr>
        <p:spPr>
          <a:xfrm>
            <a:off x="0" y="0"/>
            <a:ext cx="12192000" cy="22538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Thanks all are my dear students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177F07-89E4-446C-BB2E-A5808E98B4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9901"/>
            <a:ext cx="1219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9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CB6E-E18F-4160-B61F-AD7AADA37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09" y="4776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u="sng" dirty="0">
                <a:solidFill>
                  <a:schemeClr val="accent1"/>
                </a:solidFill>
              </a:rPr>
              <a:t>Introduce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B7616-1FB0-4327-B3C7-510419779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028" y="1803229"/>
            <a:ext cx="5157787" cy="8239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dirty="0">
                <a:latin typeface="+mj-lt"/>
              </a:rPr>
              <a:t>Teacher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23239-9FF2-4E9F-A323-515D375EF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4452" y="2627141"/>
            <a:ext cx="5157787" cy="36845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Md. </a:t>
            </a:r>
            <a:r>
              <a:rPr lang="en-US" dirty="0" err="1"/>
              <a:t>Saidul</a:t>
            </a:r>
            <a:r>
              <a:rPr lang="en-US" dirty="0"/>
              <a:t> </a:t>
            </a:r>
            <a:r>
              <a:rPr lang="en-US" dirty="0" err="1"/>
              <a:t>hoque</a:t>
            </a:r>
            <a:endParaRPr lang="en-US" dirty="0"/>
          </a:p>
          <a:p>
            <a:r>
              <a:rPr lang="en-US" dirty="0"/>
              <a:t>Assistant teacher </a:t>
            </a:r>
          </a:p>
          <a:p>
            <a:r>
              <a:rPr lang="en-US" dirty="0" err="1"/>
              <a:t>Enayetpur</a:t>
            </a:r>
            <a:r>
              <a:rPr lang="en-US" dirty="0"/>
              <a:t>  </a:t>
            </a:r>
            <a:r>
              <a:rPr lang="en-US" dirty="0" err="1"/>
              <a:t>Alim</a:t>
            </a:r>
            <a:r>
              <a:rPr lang="en-US" dirty="0"/>
              <a:t> </a:t>
            </a:r>
            <a:r>
              <a:rPr lang="en-US" dirty="0" err="1"/>
              <a:t>Madrash</a:t>
            </a:r>
            <a:endParaRPr lang="en-US" dirty="0"/>
          </a:p>
          <a:p>
            <a:r>
              <a:rPr lang="en-US" dirty="0" err="1"/>
              <a:t>Senbag</a:t>
            </a:r>
            <a:r>
              <a:rPr lang="en-US" dirty="0"/>
              <a:t>, Noakhali.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80B13-8D21-49D5-BDC2-03525F243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8815" y="18032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+mj-lt"/>
              </a:rPr>
              <a:t>lesson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632C5-1BB6-4E42-B10B-13A6DAB2F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49782" y="2627141"/>
            <a:ext cx="5183188" cy="36845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English for Today</a:t>
            </a:r>
          </a:p>
          <a:p>
            <a:r>
              <a:rPr lang="en-US" dirty="0" err="1"/>
              <a:t>Dakhil</a:t>
            </a:r>
            <a:r>
              <a:rPr lang="en-US" dirty="0"/>
              <a:t> class-7</a:t>
            </a:r>
          </a:p>
          <a:p>
            <a:r>
              <a:rPr lang="en-US" dirty="0"/>
              <a:t>Time—45 minute</a:t>
            </a:r>
          </a:p>
          <a:p>
            <a:r>
              <a:rPr lang="en-US" dirty="0"/>
              <a:t>Date-23/11/2019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7718A3-D485-4A6F-ACE0-F7199D6FAA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We would like to express our cordial gratitude to the  Ministry of Education, Directorate of Secondary &amp; Higher Education, NCTB, A2i and the panel of honorable editors ( Md. Jahangir Hasan, Assistant Professor (English) TTC, Rangpur, Ranjit Poddar, Associate Professor (English) TTC, Dhaka, and Urmila Khaled, Assistant Professor (English) TTC, Dhaka, to enrich </a:t>
            </a:r>
            <a:r>
              <a:rPr lang="en-US" sz="4000">
                <a:solidFill>
                  <a:schemeClr val="tx1"/>
                </a:solidFill>
              </a:rPr>
              <a:t>the contents.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0882F-C2FC-4350-9715-2BB337F27555}"/>
              </a:ext>
            </a:extLst>
          </p:cNvPr>
          <p:cNvSpPr/>
          <p:nvPr/>
        </p:nvSpPr>
        <p:spPr>
          <a:xfrm>
            <a:off x="0" y="0"/>
            <a:ext cx="12192000" cy="136516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600">
                <a:solidFill>
                  <a:srgbClr val="4472C4">
                    <a:lumMod val="50000"/>
                  </a:srgbClr>
                </a:solidFill>
              </a:rPr>
              <a:t>Acknowledgement</a:t>
            </a:r>
            <a:r>
              <a:rPr lang="en-US" sz="6600">
                <a:solidFill>
                  <a:prstClr val="white"/>
                </a:solidFill>
              </a:rPr>
              <a:t> </a:t>
            </a:r>
            <a:endParaRPr lang="en-US" sz="6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3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974159-F3C7-4AD9-A29A-ABC082845285}"/>
              </a:ext>
            </a:extLst>
          </p:cNvPr>
          <p:cNvSpPr/>
          <p:nvPr/>
        </p:nvSpPr>
        <p:spPr>
          <a:xfrm>
            <a:off x="0" y="-100304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C8631D-6545-4A91-8EDD-3C08FB6F1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7104"/>
            <a:ext cx="12192000" cy="5510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7A5B63-875A-423A-BF45-847195C942DD}"/>
              </a:ext>
            </a:extLst>
          </p:cNvPr>
          <p:cNvSpPr txBox="1"/>
          <p:nvPr/>
        </p:nvSpPr>
        <p:spPr>
          <a:xfrm>
            <a:off x="329852" y="-221874"/>
            <a:ext cx="5246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1.Who can you see in the picture?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A8FDB9-9789-4C03-8308-46BDE4BC23A5}"/>
              </a:ext>
            </a:extLst>
          </p:cNvPr>
          <p:cNvSpPr txBox="1"/>
          <p:nvPr/>
        </p:nvSpPr>
        <p:spPr>
          <a:xfrm>
            <a:off x="6585400" y="-119622"/>
            <a:ext cx="5516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2.What are they doing?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80AC3-B149-405F-8E69-77F0BFB0B479}"/>
              </a:ext>
            </a:extLst>
          </p:cNvPr>
          <p:cNvSpPr txBox="1"/>
          <p:nvPr/>
        </p:nvSpPr>
        <p:spPr>
          <a:xfrm>
            <a:off x="0" y="1347786"/>
            <a:ext cx="12192000" cy="66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Thanks, So what can we discuss now?</a:t>
            </a:r>
          </a:p>
        </p:txBody>
      </p:sp>
    </p:spTree>
    <p:extLst>
      <p:ext uri="{BB962C8B-B14F-4D97-AF65-F5344CB8AC3E}">
        <p14:creationId xmlns:p14="http://schemas.microsoft.com/office/powerpoint/2010/main" val="141689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ADBA-EFCD-4826-9C45-4E71205CF91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59B76E-6DE5-4DA4-A475-9DE374B7824B}"/>
              </a:ext>
            </a:extLst>
          </p:cNvPr>
          <p:cNvSpPr txBox="1"/>
          <p:nvPr/>
        </p:nvSpPr>
        <p:spPr>
          <a:xfrm>
            <a:off x="1262130" y="1229752"/>
            <a:ext cx="9517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ighlight>
                  <a:srgbClr val="00FFFF"/>
                </a:highlight>
              </a:rPr>
              <a:t>Todays lesson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1FB7140-8520-4113-BDC5-E7238087DD2D}"/>
              </a:ext>
            </a:extLst>
          </p:cNvPr>
          <p:cNvSpPr/>
          <p:nvPr/>
        </p:nvSpPr>
        <p:spPr>
          <a:xfrm>
            <a:off x="4930461" y="2161520"/>
            <a:ext cx="2331076" cy="131364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FBBEC-3CFB-4E7F-8376-616B7931211D}"/>
              </a:ext>
            </a:extLst>
          </p:cNvPr>
          <p:cNvSpPr txBox="1"/>
          <p:nvPr/>
        </p:nvSpPr>
        <p:spPr>
          <a:xfrm>
            <a:off x="2067059" y="3429000"/>
            <a:ext cx="7907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highlight>
                  <a:srgbClr val="FF00FF"/>
                </a:highlight>
              </a:rPr>
              <a:t>A teacher (2)</a:t>
            </a:r>
          </a:p>
        </p:txBody>
      </p:sp>
    </p:spTree>
    <p:extLst>
      <p:ext uri="{BB962C8B-B14F-4D97-AF65-F5344CB8AC3E}">
        <p14:creationId xmlns:p14="http://schemas.microsoft.com/office/powerpoint/2010/main" val="14085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EC377E-D410-4A22-BF26-4661DABF5A7D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F6725-C5F5-4DBC-9574-A898D714D253}"/>
              </a:ext>
            </a:extLst>
          </p:cNvPr>
          <p:cNvSpPr/>
          <p:nvPr/>
        </p:nvSpPr>
        <p:spPr>
          <a:xfrm>
            <a:off x="2408350" y="0"/>
            <a:ext cx="7534140" cy="16484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7E41C8-9872-49B3-8E59-55D1E2B0816A}"/>
              </a:ext>
            </a:extLst>
          </p:cNvPr>
          <p:cNvSpPr txBox="1"/>
          <p:nvPr/>
        </p:nvSpPr>
        <p:spPr>
          <a:xfrm>
            <a:off x="2678806" y="244699"/>
            <a:ext cx="7104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F0"/>
                </a:solidFill>
              </a:rPr>
              <a:t>Learning outcome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25876C-C372-446A-8BD7-83D278C35015}"/>
              </a:ext>
            </a:extLst>
          </p:cNvPr>
          <p:cNvSpPr/>
          <p:nvPr/>
        </p:nvSpPr>
        <p:spPr>
          <a:xfrm>
            <a:off x="0" y="1648496"/>
            <a:ext cx="12192000" cy="52095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A1E8E-D027-4367-A85A-A962846AF072}"/>
              </a:ext>
            </a:extLst>
          </p:cNvPr>
          <p:cNvSpPr txBox="1"/>
          <p:nvPr/>
        </p:nvSpPr>
        <p:spPr>
          <a:xfrm>
            <a:off x="0" y="1648496"/>
            <a:ext cx="121919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</a:rPr>
              <a:t>After we have studied this lesson, students will be able to---</a:t>
            </a:r>
          </a:p>
          <a:p>
            <a:r>
              <a:rPr lang="en-US" sz="3600" dirty="0"/>
              <a:t>1.If you choose a job or a job of your own, 100% can be done with sincerity.</a:t>
            </a:r>
          </a:p>
          <a:p>
            <a:r>
              <a:rPr lang="en-US" sz="3600" dirty="0"/>
              <a:t>2.The success of the desired work is found in quick      succession.</a:t>
            </a:r>
          </a:p>
          <a:p>
            <a:r>
              <a:rPr lang="en-US" sz="3600" dirty="0"/>
              <a:t>3.Do not impose your will on others.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7850EE-DE4A-4CE1-B096-0720A7A6A369}"/>
              </a:ext>
            </a:extLst>
          </p:cNvPr>
          <p:cNvSpPr/>
          <p:nvPr/>
        </p:nvSpPr>
        <p:spPr>
          <a:xfrm>
            <a:off x="9942490" y="0"/>
            <a:ext cx="2249510" cy="164849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AFA696-68AC-435C-9D78-4B704487678C}"/>
              </a:ext>
            </a:extLst>
          </p:cNvPr>
          <p:cNvSpPr/>
          <p:nvPr/>
        </p:nvSpPr>
        <p:spPr>
          <a:xfrm>
            <a:off x="0" y="0"/>
            <a:ext cx="2408349" cy="164849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8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A4851-9196-4DAF-8CE0-C1996D615E70}"/>
              </a:ext>
            </a:extLst>
          </p:cNvPr>
          <p:cNvSpPr/>
          <p:nvPr/>
        </p:nvSpPr>
        <p:spPr>
          <a:xfrm>
            <a:off x="0" y="0"/>
            <a:ext cx="11925837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58AE98-4759-4967-943C-AF082B5AE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7831"/>
            <a:ext cx="11925837" cy="47301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2D4C98-D289-485A-8156-016AD3CAE435}"/>
              </a:ext>
            </a:extLst>
          </p:cNvPr>
          <p:cNvSpPr txBox="1"/>
          <p:nvPr/>
        </p:nvSpPr>
        <p:spPr>
          <a:xfrm>
            <a:off x="0" y="115910"/>
            <a:ext cx="7984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Words: Company</a:t>
            </a:r>
          </a:p>
          <a:p>
            <a:r>
              <a:rPr lang="en-US" sz="4000" dirty="0"/>
              <a:t>Meanings in English: business, Meanings in Bangla:</a:t>
            </a:r>
            <a:r>
              <a:rPr lang="bn-IN" sz="4000" dirty="0"/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A1DFC4-6734-4DC1-8683-6EB6260BA128}"/>
              </a:ext>
            </a:extLst>
          </p:cNvPr>
          <p:cNvSpPr/>
          <p:nvPr/>
        </p:nvSpPr>
        <p:spPr>
          <a:xfrm>
            <a:off x="17063" y="1"/>
            <a:ext cx="12174937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51406-6C13-4DCB-89F8-8886CB2EE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530" y="1"/>
            <a:ext cx="5632469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ED706-1095-458E-A849-0B3DDFB50456}"/>
              </a:ext>
            </a:extLst>
          </p:cNvPr>
          <p:cNvSpPr txBox="1"/>
          <p:nvPr/>
        </p:nvSpPr>
        <p:spPr>
          <a:xfrm>
            <a:off x="17062" y="0"/>
            <a:ext cx="7890565" cy="230832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Words: Vacant</a:t>
            </a:r>
          </a:p>
          <a:p>
            <a:r>
              <a:rPr lang="en-US" sz="4800" dirty="0">
                <a:solidFill>
                  <a:srgbClr val="00B050"/>
                </a:solidFill>
              </a:rPr>
              <a:t>Meanings: not filled or occupied; available to be used.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7BFB7-FABE-46FD-A087-C63EC7B41B19}"/>
              </a:ext>
            </a:extLst>
          </p:cNvPr>
          <p:cNvSpPr txBox="1"/>
          <p:nvPr/>
        </p:nvSpPr>
        <p:spPr>
          <a:xfrm>
            <a:off x="34125" y="2616497"/>
            <a:ext cx="65083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Synonyms</a:t>
            </a:r>
          </a:p>
          <a:p>
            <a:pPr algn="ctr"/>
            <a:r>
              <a:rPr lang="en-US" sz="4000" dirty="0"/>
              <a:t>Empty</a:t>
            </a:r>
          </a:p>
          <a:p>
            <a:pPr algn="ctr"/>
            <a:r>
              <a:rPr lang="en-US" sz="4000" dirty="0"/>
              <a:t>                                           Unfiled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  Unoccupied 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42E83B-BF49-41EB-BC04-2DB91DACFFD1}"/>
              </a:ext>
            </a:extLst>
          </p:cNvPr>
          <p:cNvSpPr/>
          <p:nvPr/>
        </p:nvSpPr>
        <p:spPr>
          <a:xfrm>
            <a:off x="2962141" y="3966693"/>
            <a:ext cx="592428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A46A582-1EAB-40AB-8152-836B8F8B70DD}"/>
              </a:ext>
            </a:extLst>
          </p:cNvPr>
          <p:cNvSpPr/>
          <p:nvPr/>
        </p:nvSpPr>
        <p:spPr>
          <a:xfrm>
            <a:off x="2962141" y="5228823"/>
            <a:ext cx="592428" cy="56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E0B015-23CB-4850-BD6E-44AEDFE16E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9E790-CBD0-44B5-B07D-7EBA5C51E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76" y="22036"/>
            <a:ext cx="7117724" cy="68359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5841D0-EAC7-4509-AB5B-8F83C21CADDE}"/>
              </a:ext>
            </a:extLst>
          </p:cNvPr>
          <p:cNvSpPr txBox="1"/>
          <p:nvPr/>
        </p:nvSpPr>
        <p:spPr>
          <a:xfrm>
            <a:off x="0" y="90152"/>
            <a:ext cx="50742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/>
              <a:t>Words:</a:t>
            </a:r>
            <a:r>
              <a:rPr lang="en-US" sz="4000" dirty="0"/>
              <a:t> Status</a:t>
            </a:r>
          </a:p>
          <a:p>
            <a:endParaRPr lang="en-US" sz="4000" u="sng" dirty="0"/>
          </a:p>
          <a:p>
            <a:r>
              <a:rPr lang="en-US" sz="4000" u="sng" dirty="0"/>
              <a:t>English meanings</a:t>
            </a:r>
            <a:r>
              <a:rPr lang="en-US" sz="4000" dirty="0"/>
              <a:t>: High rank or social position.</a:t>
            </a:r>
          </a:p>
          <a:p>
            <a:endParaRPr lang="en-US" sz="4000" dirty="0"/>
          </a:p>
          <a:p>
            <a:r>
              <a:rPr lang="en-US" sz="4000" u="sng" dirty="0"/>
              <a:t>Bangla meaning</a:t>
            </a:r>
            <a:r>
              <a:rPr lang="en-US" sz="4000" dirty="0"/>
              <a:t>: </a:t>
            </a:r>
            <a:r>
              <a:rPr lang="bn-IN" sz="4000" dirty="0"/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327B83-2CED-4641-9AAB-CAB174C61A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B8779-DCAB-44FA-8ABA-F24136DFF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2" y="1"/>
            <a:ext cx="5366197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83B690-DF07-450E-ACAA-111A6FA71318}"/>
              </a:ext>
            </a:extLst>
          </p:cNvPr>
          <p:cNvSpPr txBox="1"/>
          <p:nvPr/>
        </p:nvSpPr>
        <p:spPr>
          <a:xfrm>
            <a:off x="12877" y="0"/>
            <a:ext cx="68129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Word: in-laws</a:t>
            </a:r>
            <a:endParaRPr lang="bn-IN" sz="4000" dirty="0"/>
          </a:p>
          <a:p>
            <a:endParaRPr lang="en-US" sz="4000" dirty="0"/>
          </a:p>
          <a:p>
            <a:r>
              <a:rPr lang="en-US" sz="4000" dirty="0"/>
              <a:t>Meanings: relatives marriage especially husband’s or wife’s family members.</a:t>
            </a:r>
            <a:endParaRPr lang="bn-IN" sz="4000" dirty="0"/>
          </a:p>
          <a:p>
            <a:endParaRPr lang="en-US" sz="4000" dirty="0"/>
          </a:p>
          <a:p>
            <a:r>
              <a:rPr lang="en-US" sz="4000" dirty="0"/>
              <a:t>Bangla meaning:</a:t>
            </a:r>
            <a:r>
              <a:rPr lang="bn-IN" sz="4000" dirty="0"/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বৈবাহিক সূত্রে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আত্নীয়।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716</Words>
  <Application>Microsoft Office PowerPoint</Application>
  <PresentationFormat>Widescreen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Introduce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89</cp:revision>
  <dcterms:created xsi:type="dcterms:W3CDTF">2019-11-16T02:27:36Z</dcterms:created>
  <dcterms:modified xsi:type="dcterms:W3CDTF">2019-11-24T06:31:38Z</dcterms:modified>
</cp:coreProperties>
</file>