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83" r:id="rId2"/>
    <p:sldId id="272" r:id="rId3"/>
    <p:sldId id="261" r:id="rId4"/>
    <p:sldId id="273" r:id="rId5"/>
    <p:sldId id="260" r:id="rId6"/>
    <p:sldId id="276" r:id="rId7"/>
    <p:sldId id="274" r:id="rId8"/>
    <p:sldId id="280" r:id="rId9"/>
    <p:sldId id="265" r:id="rId10"/>
    <p:sldId id="277" r:id="rId11"/>
    <p:sldId id="275" r:id="rId12"/>
    <p:sldId id="266" r:id="rId13"/>
    <p:sldId id="270" r:id="rId14"/>
    <p:sldId id="269" r:id="rId15"/>
    <p:sldId id="278" r:id="rId16"/>
    <p:sldId id="279" r:id="rId17"/>
    <p:sldId id="282" r:id="rId18"/>
  </p:sldIdLst>
  <p:sldSz cx="12188825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876" y="-162"/>
      </p:cViewPr>
      <p:guideLst>
        <p:guide orient="horz" pos="2160"/>
        <p:guide pos="383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28.34025" units="1/cm"/>
          <inkml:channelProperty channel="Y" name="resolution" value="28.33948" units="1/cm"/>
        </inkml:channelProperties>
      </inkml:inkSource>
      <inkml:timestamp xml:id="ts0" timeString="2019-07-23T16:52:54.48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4440 7491,'0'0,"0"0,25 0,-25 0,25 0,-1 0,26 0,-25 25,24-25,1 0,24 25,1-25,-26 0,1 0,0 0,-1 0,26 0,-51 0,1 0,0 0,-25 0,25 0,0 0,-25 0,0 0,0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28.34025" units="1/cm"/>
          <inkml:channelProperty channel="Y" name="resolution" value="28.33948" units="1/cm"/>
        </inkml:channelProperties>
      </inkml:inkSource>
      <inkml:timestamp xml:id="ts0" timeString="2019-07-23T16:53:05.70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2877 5046,'0'0,"0"0,0 0,50 0,0 0,-50-120,124 120,-25 0,50-60,-1 3,26 57,0-60,-26 60,1-60,0 60,-25 0,25 0,-50 0,0 0,1 0,-1 0,-25 0,25 0,1 0,-26 0,25 0,1 0,-26 0,50 0,-25 0,0 0,-24 0,24 0,-49 0,24 0,0 0,1 0,-25 0,24 60,-24-60,49 0,0 60,0-60,0 0,1 0,-26 0,0 0,50 57,-49-57,-1 0,26 0,-1 0,50 0,-25 0,24 0,-73 0,49 60,0 0,-25 0,-25-60,26 60,24-1,-25-59,0 0,25 58,50-58,-50 0,49 0,1 60,-25-60,-25 0,0 0,-25 0,-24 0,24 0,-25 60,1-60,49 0,-25 60,50-60,24 0,1 0,24 0,1 0,49-60,-75 60,1-60,-50 0,-49 60,24-58,-25 58,25 0,1 0,-26 0,50 0,-25 0,-24-59,24 59,-25 0,1 0,-26 0,-24 0,25 0,-1 0,51 0,-26 0,0 0,26 0,-1 0,50 0,-75 0,25 0,-49 0,24 0,1 0,-26 0,1 0,24 0,26 0,-26 0,25 0,25 0,-49 0,24 0,0 0,-25 0,26 0,-26 0,1 0,24 0,-25 0,50 0,-25 0,50 0,-50 0,-24 0,24 0,-25 0,-24 0,-25 0,0 0,24 0,-24 0,0 0,49 0,1 0,-26 0,26-60,-26 60,1 0,24-60,-24 60,0 0,-1-60,1 60,24 0,25 0,1 0,-1 0,-25 0,50 0,-24 0,-26 0,0 0,1 0,-1 0,25-60,-24 60,-1-57,1 57,24 0,-25 0,1 0,-1 0,1 0,-1 57,0-57,-24 0,24 0,-24 60,0-60,24 60,-49-60,24 60,1-60,0 119,-1-119,26 58,-1-58,-24 0,24 0,-24 60,-26-60,26 60,-25-60,-25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28.34025" units="1/cm"/>
          <inkml:channelProperty channel="Y" name="resolution" value="28.33948" units="1/cm"/>
        </inkml:channelProperties>
      </inkml:inkSource>
      <inkml:timestamp xml:id="ts0" timeString="2019-07-23T16:53:08.00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20960 5186,'0'0,"0"0,24 0,-24 0,25 0,0 0,25 0,-1-40,1 40,24-41,-24 41,49 0,25-40,50 1,-25-2,49 41,-24-40,24 40,25-41,-49 1,0-1,-50 2,24 39,1 0,-50 0,-24 0,-1 0,1 0,-1 0,-24 0,49 0,-25-40,26 40,-26 0,-24 0,24-41,-24 41,24-40,-49 40,0 0,-1 0,1 0,0 0,-25 0,50 0,-26 0,1 0,25 0,24 0,-24 0,24 0,-24 0,24 0,-24 0,0 0,24 0,-24 0,-1 0,1 0,-25 0,24 0,-24 40,49-40,-24 41,0-41,-1 0,26 40,-51-40,51 0,-26 39,26 2,-1-41,1 0,-26 0,1 0,0 40,-50-40,49 41,-24-41,0 0,24 0,-24 0,25 0,-25 0,-1 0,26 0,-50 0,50 0,-50 0,24 40,1-40,0 0,25 0,-1 0,1 0,-25 0,24 0,1 41,-1-2,1-39,0 0,-26 0,26 0,0 0,-25 0,24 0,-24 0,25 0,-1 0,1 0,-25 0,24 0,-24 0,0 0,24 0,-49 0,25 0,0 40,0-40,0 0,-1 0,26 0,0 0,-26 0,1 0,0 0,0 0,-25 0,25 0,-25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4A8AC0-6EF3-4624-81FA-97CCB91219EF}" type="datetimeFigureOut">
              <a:rPr lang="en-US" smtClean="0"/>
              <a:t>23-Nov-19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F3EDE5-D941-4F5E-8B41-B5B3D6DC03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22251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latin typeface="NikoshBAN" pitchFamily="2" charset="0"/>
                <a:cs typeface="NikoshBAN" pitchFamily="2" charset="0"/>
              </a:rPr>
              <a:t>‍‍‍‍‍‍‍‍‍”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ধ্বংস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তার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জন্য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যান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দিনটি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গতকালের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চেয়ে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উন্নত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নয়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”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আল-হাদিস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918B0F-AC0C-4C6D-B0BA-46F301EBA41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3734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F3EDE5-D941-4F5E-8B41-B5B3D6DC037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2825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F3EDE5-D941-4F5E-8B41-B5B3D6DC037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70306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918B0F-AC0C-4C6D-B0BA-46F301EBA41D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7994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162" y="2130426"/>
            <a:ext cx="10360501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324" y="3886200"/>
            <a:ext cx="8532178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F2931-B611-4EDD-BC5E-BE83428E2ED5}" type="datetime1">
              <a:rPr lang="en-US" smtClean="0"/>
              <a:t>23-Nov-19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কুড়িগ্রাম।01719330688 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EA492-2C29-41BD-AC19-EF851235086C}" type="datetime1">
              <a:rPr lang="en-US" smtClean="0"/>
              <a:t>23-Nov-19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কুড়িগ্রাম।01719330688 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274639"/>
            <a:ext cx="2742486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441" y="274639"/>
            <a:ext cx="802431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A7F43-D842-4B1C-AEB8-153C1216F8DA}" type="datetime1">
              <a:rPr lang="en-US" smtClean="0"/>
              <a:t>23-Nov-19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কুড়িগ্রাম।01719330688 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5435C-8129-4029-A897-3B84C7334742}" type="datetime1">
              <a:rPr lang="en-US" smtClean="0"/>
              <a:t>23-Nov-19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কুড়িগ্রাম।01719330688 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2833" y="4406901"/>
            <a:ext cx="1036050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2833" y="2906713"/>
            <a:ext cx="1036050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B5A28-C9C9-4CCD-8BB5-4F8370684F47}" type="datetime1">
              <a:rPr lang="en-US" smtClean="0"/>
              <a:t>23-Nov-19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কুড়িগ্রাম।01719330688 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441" y="1600201"/>
            <a:ext cx="5383398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5986" y="1600201"/>
            <a:ext cx="5383398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63443-1FC9-4FF6-AE18-4C72228C52A6}" type="datetime1">
              <a:rPr lang="en-US" smtClean="0"/>
              <a:t>23-Nov-19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কুড়িগ্রাম।01719330688 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441" y="1535113"/>
            <a:ext cx="5385514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441" y="2174875"/>
            <a:ext cx="538551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1754" y="1535113"/>
            <a:ext cx="538763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1754" y="2174875"/>
            <a:ext cx="538763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CD5E2-BFA0-41CA-A85F-BC4C4FBB9B10}" type="datetime1">
              <a:rPr lang="en-US" smtClean="0"/>
              <a:t>23-Nov-19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কুড়িগ্রাম।01719330688 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C7704-F4AA-4D36-9839-50FBE373DA4C}" type="datetime1">
              <a:rPr lang="en-US" smtClean="0"/>
              <a:t>23-Nov-19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কুড়িগ্রাম।01719330688 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33A09-F5AC-4F87-BC65-AEE6560D6DBC}" type="datetime1">
              <a:rPr lang="en-US" smtClean="0"/>
              <a:t>23-Nov-19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কুড়িগ্রাম।01719330688 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442" y="273050"/>
            <a:ext cx="4010039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5492" y="273051"/>
            <a:ext cx="6813892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442" y="1435101"/>
            <a:ext cx="4010039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C3368-3A45-4E99-A65D-721F5FE9FEF8}" type="datetime1">
              <a:rPr lang="en-US" smtClean="0"/>
              <a:t>23-Nov-19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কুড়িগ্রাম।01719330688 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095" y="4800600"/>
            <a:ext cx="7313295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095" y="612775"/>
            <a:ext cx="7313295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095" y="5367338"/>
            <a:ext cx="7313295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858B7-3ED1-44D4-A1DE-27FA32CBAE64}" type="datetime1">
              <a:rPr lang="en-US" smtClean="0"/>
              <a:t>23-Nov-19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কুড়িগ্রাম।01719330688 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441" y="274638"/>
            <a:ext cx="10969943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441" y="1600201"/>
            <a:ext cx="10969943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9B87FB-A134-4127-8AA4-44B723FB5F66}" type="datetime1">
              <a:rPr lang="en-US" smtClean="0"/>
              <a:t>23-Nov-19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as-IN" smtClean="0"/>
              <a:t>মো: আবুদাউদ, টাপুরচর স্কুল এন্ড কলেজ,রেৌমারী, কুড়িগ্রাম।01719330688 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9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7" Type="http://schemas.openxmlformats.org/officeDocument/2006/relationships/image" Target="../media/image24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g"/><Relationship Id="rId4" Type="http://schemas.openxmlformats.org/officeDocument/2006/relationships/image" Target="../media/image27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customXml" Target="../ink/ink3.xml"/><Relationship Id="rId3" Type="http://schemas.openxmlformats.org/officeDocument/2006/relationships/image" Target="../media/image7.jpeg"/><Relationship Id="rId7" Type="http://schemas.openxmlformats.org/officeDocument/2006/relationships/image" Target="../media/image14.emf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2.xml"/><Relationship Id="rId5" Type="http://schemas.openxmlformats.org/officeDocument/2006/relationships/image" Target="../media/image13.emf"/><Relationship Id="rId4" Type="http://schemas.openxmlformats.org/officeDocument/2006/relationships/customXml" Target="../ink/ink1.xml"/><Relationship Id="rId9" Type="http://schemas.openxmlformats.org/officeDocument/2006/relationships/image" Target="../media/image15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381000"/>
            <a:ext cx="12188825" cy="96949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en-US" sz="5700" b="1" dirty="0" err="1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sz="5700" b="1" dirty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700" b="1" dirty="0" err="1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মাল্টিমিডিয়া</a:t>
            </a:r>
            <a:r>
              <a:rPr lang="en-US" sz="5700" b="1" dirty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700" b="1" dirty="0" err="1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ক্লাশের</a:t>
            </a:r>
            <a:r>
              <a:rPr lang="en-US" sz="5700" b="1" dirty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IN" sz="5700" b="1" dirty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সবাইকে ফুলেল শুভেচ্ছা </a:t>
            </a:r>
            <a:endParaRPr lang="en-US" sz="5700" b="1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>
          <a:xfrm>
            <a:off x="6142377" y="0"/>
            <a:ext cx="6124235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871"/>
          <a:stretch/>
        </p:blipFill>
        <p:spPr>
          <a:xfrm>
            <a:off x="-61417" y="0"/>
            <a:ext cx="623202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793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33A09-F5AC-4F87-BC65-AEE6560D6DBC}" type="datetime1">
              <a:rPr lang="en-US" smtClean="0"/>
              <a:t>23-Nov-19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894013" y="6356351"/>
            <a:ext cx="7285362" cy="365125"/>
          </a:xfrm>
        </p:spPr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কুড়িগ্রাম।01719330688 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788" y="82290"/>
            <a:ext cx="4312423" cy="23724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6012" y="0"/>
            <a:ext cx="4571999" cy="24547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6012" y="2577910"/>
            <a:ext cx="4571999" cy="213769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788" y="2491720"/>
            <a:ext cx="4312423" cy="20238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" name="TextBox 8"/>
          <p:cNvSpPr txBox="1"/>
          <p:nvPr/>
        </p:nvSpPr>
        <p:spPr>
          <a:xfrm>
            <a:off x="4047929" y="991924"/>
            <a:ext cx="37432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সময়গত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উপযোগ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764207" y="3111175"/>
            <a:ext cx="44835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সেবাগত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উপযোগ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265611" y="5521237"/>
            <a:ext cx="35535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মালিকানাগত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উপযোগ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6012" y="4754565"/>
            <a:ext cx="4722813" cy="206849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788" y="4495800"/>
            <a:ext cx="4312423" cy="23272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025389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C474B-30CC-491D-98DF-625FB8CEE8A4}" type="datetime1">
              <a:rPr lang="en-US" smtClean="0"/>
              <a:t>23-Nov-19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46413" y="6492875"/>
            <a:ext cx="7315200" cy="365125"/>
          </a:xfrm>
        </p:spPr>
        <p:txBody>
          <a:bodyPr/>
          <a:lstStyle/>
          <a:p>
            <a:r>
              <a:rPr lang="as-IN" dirty="0" smtClean="0"/>
              <a:t>মো: আবুদাউদ, টাপুরচর স্কুল এন্ড কলেজ,রেৌমারী, কুড়িগ্রাম।01719330688  </a:t>
            </a:r>
            <a:r>
              <a:rPr lang="en-US" dirty="0" smtClean="0"/>
              <a:t>sumonict16@gmail.com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608012" y="1676400"/>
            <a:ext cx="3962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প্রশ্ন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: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উৎপাদক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কাকে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?</a:t>
            </a:r>
          </a:p>
        </p:txBody>
      </p:sp>
      <p:sp>
        <p:nvSpPr>
          <p:cNvPr id="7" name="Down Ribbon 6"/>
          <p:cNvSpPr/>
          <p:nvPr/>
        </p:nvSpPr>
        <p:spPr>
          <a:xfrm>
            <a:off x="3345125" y="228600"/>
            <a:ext cx="5345836" cy="990600"/>
          </a:xfrm>
          <a:prstGeom prst="ribb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>
                <a:latin typeface="NikoshBAN" pitchFamily="2" charset="0"/>
                <a:cs typeface="NikoshBAN" pitchFamily="2" charset="0"/>
              </a:rPr>
              <a:t>জোড়ার</a:t>
            </a:r>
            <a:r>
              <a:rPr lang="en-US" sz="4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কাজ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4871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9843" y="4191000"/>
            <a:ext cx="3479066" cy="25567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12" y="1676400"/>
            <a:ext cx="3886200" cy="24122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4211" y="1544596"/>
            <a:ext cx="3624697" cy="249400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4350733" y="1676400"/>
            <a:ext cx="3351927" cy="190499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12" y="4295385"/>
            <a:ext cx="3736627" cy="24210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6089" y="3999393"/>
            <a:ext cx="3521216" cy="193695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0E217-E179-4683-988F-F14F402B71DA}" type="datetime1">
              <a:rPr lang="en-US" smtClean="0"/>
              <a:t>23-Nov-19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>
          <a:xfrm>
            <a:off x="3135086" y="6356351"/>
            <a:ext cx="7257143" cy="365125"/>
          </a:xfrm>
        </p:spPr>
        <p:txBody>
          <a:bodyPr/>
          <a:lstStyle/>
          <a:p>
            <a:r>
              <a:rPr lang="as-IN" dirty="0" smtClean="0"/>
              <a:t>মো: আবুদাউদ, টাপুরচর স্কুল এন্ড কলেজ,রেৌমারী, কুড়িগ্রাম।01719330688  </a:t>
            </a:r>
            <a:r>
              <a:rPr lang="en-US" dirty="0" smtClean="0"/>
              <a:t>sumonict16@gmail.com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303212" y="76200"/>
            <a:ext cx="11658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NikoshBAN" pitchFamily="2" charset="0"/>
                <a:cs typeface="NikoshBAN" pitchFamily="2" charset="0"/>
              </a:rPr>
              <a:t>কোন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কিছু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উৎপাদনের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জন্য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যে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সব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দ্রব্য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সেবা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কর্ম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প্রয়োজন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তাকে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latin typeface="NikoshBAN" pitchFamily="2" charset="0"/>
                <a:cs typeface="NikoshBAN" pitchFamily="2" charset="0"/>
              </a:rPr>
              <a:t>উৎপাদনের</a:t>
            </a:r>
            <a:r>
              <a:rPr lang="en-US" sz="4000" b="1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4000" b="1" dirty="0" err="1" smtClean="0">
                <a:latin typeface="NikoshBAN" pitchFamily="2" charset="0"/>
                <a:cs typeface="NikoshBAN" pitchFamily="2" charset="0"/>
              </a:rPr>
              <a:t>উপকরণ</a:t>
            </a:r>
            <a:r>
              <a:rPr lang="en-US" sz="4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5299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25177" y="180109"/>
            <a:ext cx="7420621" cy="83099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4800" b="1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উৎপাদনের</a:t>
            </a:r>
            <a:r>
              <a:rPr lang="en-US" sz="48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উপকরণ</a:t>
            </a:r>
            <a:r>
              <a:rPr lang="en-US" sz="48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মূলত</a:t>
            </a:r>
            <a:r>
              <a:rPr lang="en-US" sz="48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4800" b="1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চার</a:t>
            </a:r>
            <a:r>
              <a:rPr lang="en-US" sz="48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ধরনের</a:t>
            </a:r>
            <a:endParaRPr lang="en-US" sz="4800" b="1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4262" y="1143001"/>
            <a:ext cx="5313750" cy="283559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71" y="4232197"/>
            <a:ext cx="5767841" cy="236819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6704012" y="990600"/>
            <a:ext cx="192989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err="1" smtClean="0">
                <a:latin typeface="NikoshBAN" pitchFamily="2" charset="0"/>
                <a:cs typeface="NikoshBAN" pitchFamily="2" charset="0"/>
              </a:rPr>
              <a:t>শ্রম</a:t>
            </a:r>
            <a:endParaRPr lang="en-US" sz="6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7012" y="4114800"/>
            <a:ext cx="20314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 err="1" smtClean="0">
                <a:latin typeface="NikoshBAN" pitchFamily="2" charset="0"/>
                <a:cs typeface="NikoshBAN" pitchFamily="2" charset="0"/>
              </a:rPr>
              <a:t>মূলধন</a:t>
            </a:r>
            <a:endParaRPr lang="en-US" sz="72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8514" y="4232196"/>
            <a:ext cx="5419498" cy="240160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1" name="TextBox 10"/>
          <p:cNvSpPr txBox="1"/>
          <p:nvPr/>
        </p:nvSpPr>
        <p:spPr>
          <a:xfrm>
            <a:off x="6627812" y="3962400"/>
            <a:ext cx="23361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 err="1" smtClean="0">
                <a:latin typeface="NikoshBAN" pitchFamily="2" charset="0"/>
                <a:cs typeface="NikoshBAN" pitchFamily="2" charset="0"/>
              </a:rPr>
              <a:t>সংগঠন</a:t>
            </a:r>
            <a:endParaRPr lang="en-US" sz="72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4378C-8547-42A9-9EF4-1247B7947582}" type="datetime1">
              <a:rPr lang="en-US" smtClean="0"/>
              <a:t>23-Nov-19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dirty="0" smtClean="0"/>
              <a:t>মো: আবুদাউদ, টাপুরচর স্কুল এন্ড কলেজ,রেৌমারী, কুড়িগ্রাম।01719330688  </a:t>
            </a:r>
            <a:r>
              <a:rPr lang="en-US" dirty="0" smtClean="0"/>
              <a:t>sumonict16@gmail.com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685" y="1143001"/>
            <a:ext cx="5825898" cy="283559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379412" y="1146134"/>
            <a:ext cx="19298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 smtClean="0">
                <a:latin typeface="NikoshBAN" pitchFamily="2" charset="0"/>
                <a:cs typeface="NikoshBAN" pitchFamily="2" charset="0"/>
              </a:rPr>
              <a:t>ভূমি</a:t>
            </a:r>
            <a:endParaRPr lang="en-US" sz="72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5911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/>
      <p:bldP spid="9" grpId="0"/>
      <p:bldP spid="11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02795" y="2126343"/>
            <a:ext cx="850264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প্রশ্ন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: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উৎপাদনের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বিভিন্ন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উপকরণসমূহ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ব্যাখ্যা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36DD2-86AE-4C59-8682-619925E862A1}" type="datetime1">
              <a:rPr lang="en-US" smtClean="0"/>
              <a:t>23-Nov-19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কুড়িগ্রাম।01719330688 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4341812" y="0"/>
            <a:ext cx="2667000" cy="1015663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দলীয়কাজ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5406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47CD1-67E6-49B2-A536-C8EB0C74CADA}" type="datetime1">
              <a:rPr lang="en-US" smtClean="0"/>
              <a:t>23-Nov-19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কুড়িগ্রাম।01719330688 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11" name="Cloud 10"/>
          <p:cNvSpPr/>
          <p:nvPr/>
        </p:nvSpPr>
        <p:spPr>
          <a:xfrm>
            <a:off x="4799012" y="-53476"/>
            <a:ext cx="3043472" cy="1214841"/>
          </a:xfrm>
          <a:prstGeom prst="cloud">
            <a:avLst/>
          </a:prstGeom>
          <a:solidFill>
            <a:schemeClr val="bg2">
              <a:lumMod val="50000"/>
            </a:schemeClr>
          </a:solidFill>
          <a:ln>
            <a:noFill/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00"/>
            <a:r>
              <a:rPr lang="bn-IN" sz="54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en-US" sz="54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80585" y="2361604"/>
            <a:ext cx="92031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</a:t>
            </a:r>
            <a:r>
              <a:rPr lang="bn-IN" sz="320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উৎপাদন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কি?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39631" y="2822783"/>
            <a:ext cx="23312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bn-IN" sz="320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ক. </a:t>
            </a:r>
            <a:r>
              <a:rPr lang="en-US" sz="3200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চাহিদা</a:t>
            </a:r>
            <a:r>
              <a:rPr lang="en-US" sz="32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সৃষ্টি</a:t>
            </a:r>
            <a:endParaRPr lang="en-US" sz="32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39629" y="3283961"/>
            <a:ext cx="30982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80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defRPr>
            </a:lvl1pPr>
          </a:lstStyle>
          <a:p>
            <a:r>
              <a:rPr lang="bn-IN" sz="3200" dirty="0"/>
              <a:t>গ. </a:t>
            </a:r>
            <a:r>
              <a:rPr lang="en-US" sz="3200" dirty="0"/>
              <a:t> </a:t>
            </a:r>
            <a:r>
              <a:rPr lang="en-US" sz="3200" dirty="0" err="1" smtClean="0"/>
              <a:t>উপযোগ</a:t>
            </a:r>
            <a:r>
              <a:rPr lang="en-US" sz="3200" dirty="0" smtClean="0"/>
              <a:t> </a:t>
            </a:r>
            <a:r>
              <a:rPr lang="en-US" sz="3200" dirty="0" err="1" smtClean="0"/>
              <a:t>সৃষ্টি</a:t>
            </a:r>
            <a:endParaRPr lang="en-US" sz="3200" dirty="0"/>
          </a:p>
        </p:txBody>
      </p:sp>
      <p:sp>
        <p:nvSpPr>
          <p:cNvPr id="15" name="TextBox 14"/>
          <p:cNvSpPr txBox="1"/>
          <p:nvPr/>
        </p:nvSpPr>
        <p:spPr>
          <a:xfrm>
            <a:off x="5368110" y="3346003"/>
            <a:ext cx="24423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defTabSz="457200">
              <a:defRPr sz="280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defRPr>
            </a:lvl1pPr>
          </a:lstStyle>
          <a:p>
            <a:r>
              <a:rPr lang="bn-IN" sz="3200" dirty="0"/>
              <a:t>ঘ. </a:t>
            </a:r>
            <a:r>
              <a:rPr lang="en-US" sz="3200" dirty="0" smtClean="0"/>
              <a:t>বাজার </a:t>
            </a:r>
            <a:r>
              <a:rPr lang="en-US" sz="3200" dirty="0" err="1" smtClean="0"/>
              <a:t>সৃষ্টি</a:t>
            </a:r>
            <a:endParaRPr lang="en-US" sz="3200" dirty="0"/>
          </a:p>
        </p:txBody>
      </p:sp>
      <p:sp>
        <p:nvSpPr>
          <p:cNvPr id="16" name="TextBox 15"/>
          <p:cNvSpPr txBox="1"/>
          <p:nvPr/>
        </p:nvSpPr>
        <p:spPr>
          <a:xfrm>
            <a:off x="5337945" y="2826177"/>
            <a:ext cx="3144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defTabSz="457200">
              <a:defRPr sz="280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defRPr>
            </a:lvl1pPr>
          </a:lstStyle>
          <a:p>
            <a:r>
              <a:rPr lang="bn-IN" sz="3200" dirty="0" smtClean="0"/>
              <a:t>খ</a:t>
            </a:r>
            <a:r>
              <a:rPr lang="en-US" sz="3200" dirty="0" smtClean="0"/>
              <a:t>. </a:t>
            </a:r>
            <a:r>
              <a:rPr lang="en-US" sz="3200" dirty="0" err="1" smtClean="0"/>
              <a:t>যোগান</a:t>
            </a:r>
            <a:r>
              <a:rPr lang="en-US" sz="3200" dirty="0" smtClean="0"/>
              <a:t> </a:t>
            </a:r>
            <a:r>
              <a:rPr lang="en-US" sz="3200" dirty="0" err="1" smtClean="0"/>
              <a:t>সৃষ্টি</a:t>
            </a:r>
            <a:endParaRPr lang="bn-IN" sz="3200" dirty="0"/>
          </a:p>
        </p:txBody>
      </p:sp>
      <p:sp>
        <p:nvSpPr>
          <p:cNvPr id="17" name="TextBox 16"/>
          <p:cNvSpPr txBox="1"/>
          <p:nvPr/>
        </p:nvSpPr>
        <p:spPr>
          <a:xfrm>
            <a:off x="483018" y="3939578"/>
            <a:ext cx="82843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</a:t>
            </a:r>
            <a:r>
              <a:rPr lang="bn-IN" sz="320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3200" dirty="0" err="1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320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কোনটিকে</a:t>
            </a:r>
            <a:r>
              <a:rPr lang="en-US" sz="320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আমরা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উৎপাদক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পারি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?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27206" y="4615198"/>
            <a:ext cx="42242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bn-IN" sz="320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ক.</a:t>
            </a:r>
            <a:r>
              <a:rPr lang="en-US" sz="3200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যে</a:t>
            </a:r>
            <a:r>
              <a:rPr lang="en-US" sz="320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সরাসরি</a:t>
            </a:r>
            <a:r>
              <a:rPr lang="en-US" sz="320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উৎপাদন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করেন</a:t>
            </a:r>
            <a:endParaRPr lang="en-US" sz="3200" dirty="0">
              <a:solidFill>
                <a:prstClr val="black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27205" y="5076377"/>
            <a:ext cx="31574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bn-IN" sz="320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গ. </a:t>
            </a:r>
            <a:r>
              <a:rPr lang="en-US" sz="3200" dirty="0" err="1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যে</a:t>
            </a:r>
            <a:r>
              <a:rPr lang="en-US" sz="3200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তত্ত্বাবধান</a:t>
            </a:r>
            <a:r>
              <a:rPr lang="en-US" sz="3200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করেন</a:t>
            </a:r>
            <a:endParaRPr lang="en-US" sz="3200" dirty="0">
              <a:solidFill>
                <a:prstClr val="black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125522" y="5083165"/>
            <a:ext cx="44055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bn-IN" sz="320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ঘ. </a:t>
            </a:r>
            <a:r>
              <a:rPr lang="en-US" sz="3200" dirty="0" err="1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যে</a:t>
            </a:r>
            <a:r>
              <a:rPr lang="en-US" sz="320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কাচামাল</a:t>
            </a:r>
            <a:r>
              <a:rPr lang="en-US" sz="320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সরবরাহ</a:t>
            </a:r>
            <a:r>
              <a:rPr lang="en-US" sz="320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করেন</a:t>
            </a:r>
            <a:endParaRPr lang="en-US" sz="3200" dirty="0">
              <a:solidFill>
                <a:prstClr val="black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125521" y="4618592"/>
            <a:ext cx="44055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bn-IN" sz="320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খ.</a:t>
            </a:r>
            <a:r>
              <a:rPr lang="en-US" sz="320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যে</a:t>
            </a:r>
            <a:r>
              <a:rPr lang="bn-IN" sz="320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উৎপাদন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পরিচালনা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করেন</a:t>
            </a:r>
            <a:endParaRPr lang="en-US" sz="3200" dirty="0">
              <a:solidFill>
                <a:prstClr val="black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986024" y="2716536"/>
            <a:ext cx="3454225" cy="584775"/>
          </a:xfrm>
          <a:prstGeom prst="rect">
            <a:avLst/>
          </a:prstGeom>
          <a:solidFill>
            <a:srgbClr val="00CCFF"/>
          </a:solidFill>
        </p:spPr>
        <p:txBody>
          <a:bodyPr wrap="square" rtlCol="0">
            <a:spAutoFit/>
          </a:bodyPr>
          <a:lstStyle/>
          <a:p>
            <a:pPr defTabSz="457200"/>
            <a:r>
              <a:rPr lang="bn-IN" sz="3200" dirty="0" smtClean="0">
                <a:solidFill>
                  <a:prstClr val="whit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দুঃখিত</a:t>
            </a:r>
            <a:r>
              <a:rPr lang="en-US" sz="3200" dirty="0" smtClean="0">
                <a:solidFill>
                  <a:prstClr val="whit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!</a:t>
            </a:r>
            <a:r>
              <a:rPr lang="bn-IN" sz="3200" dirty="0" smtClean="0">
                <a:solidFill>
                  <a:prstClr val="whit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আবার চেষ্টা কর।</a:t>
            </a:r>
            <a:endParaRPr lang="en-US" sz="3200" dirty="0">
              <a:solidFill>
                <a:prstClr val="white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8003640" y="3677968"/>
            <a:ext cx="3436609" cy="584775"/>
          </a:xfrm>
          <a:prstGeom prst="rect">
            <a:avLst/>
          </a:prstGeom>
          <a:solidFill>
            <a:srgbClr val="00CCFF"/>
          </a:solidFill>
        </p:spPr>
        <p:txBody>
          <a:bodyPr wrap="square" rtlCol="0">
            <a:spAutoFit/>
          </a:bodyPr>
          <a:lstStyle/>
          <a:p>
            <a:pPr defTabSz="457200"/>
            <a:r>
              <a:rPr lang="bn-IN" sz="3200" dirty="0" smtClean="0">
                <a:solidFill>
                  <a:prstClr val="whit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দুঃখিত</a:t>
            </a:r>
            <a:r>
              <a:rPr lang="en-US" sz="3200" dirty="0" smtClean="0">
                <a:solidFill>
                  <a:prstClr val="whit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!</a:t>
            </a:r>
            <a:r>
              <a:rPr lang="bn-IN" sz="3200" dirty="0" smtClean="0">
                <a:solidFill>
                  <a:prstClr val="whit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আবার চেষ্টা কর।</a:t>
            </a:r>
            <a:endParaRPr lang="en-US" sz="3200" dirty="0">
              <a:solidFill>
                <a:prstClr val="white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382546" y="5507544"/>
            <a:ext cx="3818454" cy="584775"/>
          </a:xfrm>
          <a:prstGeom prst="rect">
            <a:avLst/>
          </a:prstGeom>
          <a:solidFill>
            <a:srgbClr val="00CCFF"/>
          </a:solidFill>
        </p:spPr>
        <p:txBody>
          <a:bodyPr wrap="square" rtlCol="0">
            <a:spAutoFit/>
          </a:bodyPr>
          <a:lstStyle/>
          <a:p>
            <a:pPr defTabSz="457200"/>
            <a:r>
              <a:rPr lang="en-US" sz="3200" dirty="0" err="1" smtClean="0">
                <a:solidFill>
                  <a:prstClr val="whit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ধন্যবাদ</a:t>
            </a:r>
            <a:r>
              <a:rPr lang="en-US" sz="3200" dirty="0" smtClean="0">
                <a:solidFill>
                  <a:prstClr val="whit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r>
              <a:rPr lang="bn-IN" sz="3200" dirty="0" smtClean="0">
                <a:solidFill>
                  <a:prstClr val="whit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prstClr val="whit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উত্তর</a:t>
            </a:r>
            <a:r>
              <a:rPr lang="en-US" sz="3200" dirty="0" smtClean="0">
                <a:solidFill>
                  <a:prstClr val="whit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prstClr val="whit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সঠিক</a:t>
            </a:r>
            <a:r>
              <a:rPr lang="en-US" sz="3200" dirty="0" smtClean="0">
                <a:solidFill>
                  <a:prstClr val="whit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prstClr val="whit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হয়েছে</a:t>
            </a:r>
            <a:r>
              <a:rPr lang="bn-IN" sz="3200" dirty="0" smtClean="0">
                <a:solidFill>
                  <a:prstClr val="whit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200" dirty="0">
              <a:solidFill>
                <a:prstClr val="white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154371" y="2826177"/>
            <a:ext cx="3818454" cy="584775"/>
          </a:xfrm>
          <a:prstGeom prst="rect">
            <a:avLst/>
          </a:prstGeom>
          <a:solidFill>
            <a:srgbClr val="00CCFF"/>
          </a:solidFill>
        </p:spPr>
        <p:txBody>
          <a:bodyPr wrap="square" rtlCol="0">
            <a:spAutoFit/>
          </a:bodyPr>
          <a:lstStyle/>
          <a:p>
            <a:pPr defTabSz="457200"/>
            <a:r>
              <a:rPr lang="en-US" sz="3200" dirty="0" err="1" smtClean="0">
                <a:solidFill>
                  <a:prstClr val="whit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ধন্যবাদ</a:t>
            </a:r>
            <a:r>
              <a:rPr lang="en-US" sz="3200" dirty="0" smtClean="0">
                <a:solidFill>
                  <a:prstClr val="whit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r>
              <a:rPr lang="bn-IN" sz="3200" dirty="0" smtClean="0">
                <a:solidFill>
                  <a:prstClr val="whit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prstClr val="whit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উত্তর</a:t>
            </a:r>
            <a:r>
              <a:rPr lang="en-US" sz="3200" dirty="0" smtClean="0">
                <a:solidFill>
                  <a:prstClr val="whit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prstClr val="whit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সঠিক</a:t>
            </a:r>
            <a:r>
              <a:rPr lang="en-US" sz="3200" dirty="0" smtClean="0">
                <a:solidFill>
                  <a:prstClr val="whit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prstClr val="whit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হয়েছে</a:t>
            </a:r>
            <a:r>
              <a:rPr lang="bn-IN" sz="3200" dirty="0" smtClean="0">
                <a:solidFill>
                  <a:prstClr val="whit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200" dirty="0">
              <a:solidFill>
                <a:prstClr val="white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991327" y="3165651"/>
            <a:ext cx="3448922" cy="584775"/>
          </a:xfrm>
          <a:prstGeom prst="rect">
            <a:avLst/>
          </a:prstGeom>
          <a:solidFill>
            <a:srgbClr val="00CCFF"/>
          </a:solidFill>
        </p:spPr>
        <p:txBody>
          <a:bodyPr wrap="square" rtlCol="0">
            <a:spAutoFit/>
          </a:bodyPr>
          <a:lstStyle/>
          <a:p>
            <a:pPr defTabSz="457200"/>
            <a:r>
              <a:rPr lang="bn-IN" sz="3200" dirty="0" smtClean="0">
                <a:solidFill>
                  <a:prstClr val="whit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দুঃখিত</a:t>
            </a:r>
            <a:r>
              <a:rPr lang="en-US" sz="3200" dirty="0" smtClean="0">
                <a:solidFill>
                  <a:prstClr val="whit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!</a:t>
            </a:r>
            <a:r>
              <a:rPr lang="bn-IN" sz="3200" dirty="0" smtClean="0">
                <a:solidFill>
                  <a:prstClr val="whit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আবার চেষ্টা কর।</a:t>
            </a:r>
            <a:endParaRPr lang="en-US" sz="3200" dirty="0">
              <a:solidFill>
                <a:prstClr val="white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8003640" y="4262743"/>
            <a:ext cx="3436609" cy="584775"/>
          </a:xfrm>
          <a:prstGeom prst="rect">
            <a:avLst/>
          </a:prstGeom>
          <a:solidFill>
            <a:srgbClr val="00CCFF"/>
          </a:solidFill>
        </p:spPr>
        <p:txBody>
          <a:bodyPr wrap="square" rtlCol="0">
            <a:spAutoFit/>
          </a:bodyPr>
          <a:lstStyle/>
          <a:p>
            <a:pPr defTabSz="457200"/>
            <a:r>
              <a:rPr lang="bn-IN" sz="3200" dirty="0" smtClean="0">
                <a:solidFill>
                  <a:prstClr val="whit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দুঃখিত</a:t>
            </a:r>
            <a:r>
              <a:rPr lang="en-US" sz="3200" dirty="0" smtClean="0">
                <a:solidFill>
                  <a:prstClr val="whit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!</a:t>
            </a:r>
            <a:r>
              <a:rPr lang="bn-IN" sz="3200" dirty="0" smtClean="0">
                <a:solidFill>
                  <a:prstClr val="whit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আবার চেষ্টা কর।</a:t>
            </a:r>
            <a:endParaRPr lang="en-US" sz="3200" dirty="0">
              <a:solidFill>
                <a:prstClr val="white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983124" y="6106181"/>
            <a:ext cx="3431169" cy="584775"/>
          </a:xfrm>
          <a:prstGeom prst="rect">
            <a:avLst/>
          </a:prstGeom>
          <a:solidFill>
            <a:srgbClr val="00CCFF"/>
          </a:solidFill>
        </p:spPr>
        <p:txBody>
          <a:bodyPr wrap="square" rtlCol="0">
            <a:spAutoFit/>
          </a:bodyPr>
          <a:lstStyle/>
          <a:p>
            <a:pPr defTabSz="457200"/>
            <a:r>
              <a:rPr lang="bn-IN" sz="3200" dirty="0" smtClean="0">
                <a:solidFill>
                  <a:prstClr val="whit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দুঃখিত</a:t>
            </a:r>
            <a:r>
              <a:rPr lang="en-US" sz="3200" dirty="0" smtClean="0">
                <a:solidFill>
                  <a:prstClr val="whit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!</a:t>
            </a:r>
            <a:r>
              <a:rPr lang="bn-IN" sz="3200" dirty="0" smtClean="0">
                <a:solidFill>
                  <a:prstClr val="whit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আবার চেষ্টা কর।</a:t>
            </a:r>
            <a:endParaRPr lang="en-US" sz="3200" dirty="0">
              <a:solidFill>
                <a:prstClr val="white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273020" y="6092319"/>
            <a:ext cx="3410740" cy="584775"/>
          </a:xfrm>
          <a:prstGeom prst="rect">
            <a:avLst/>
          </a:prstGeom>
          <a:solidFill>
            <a:srgbClr val="00CCFF"/>
          </a:solidFill>
        </p:spPr>
        <p:txBody>
          <a:bodyPr wrap="square" rtlCol="0">
            <a:spAutoFit/>
          </a:bodyPr>
          <a:lstStyle/>
          <a:p>
            <a:pPr defTabSz="457200"/>
            <a:r>
              <a:rPr lang="bn-IN" sz="3200" dirty="0" smtClean="0">
                <a:solidFill>
                  <a:prstClr val="whit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দুঃখিত</a:t>
            </a:r>
            <a:r>
              <a:rPr lang="en-US" sz="3200" dirty="0" smtClean="0">
                <a:solidFill>
                  <a:prstClr val="whit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!</a:t>
            </a:r>
            <a:r>
              <a:rPr lang="bn-IN" sz="3200" dirty="0" smtClean="0">
                <a:solidFill>
                  <a:prstClr val="whit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আবার চেষ্টা কর।</a:t>
            </a:r>
            <a:endParaRPr lang="en-US" sz="3200" dirty="0">
              <a:solidFill>
                <a:prstClr val="white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60412" y="1395473"/>
            <a:ext cx="43250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US" sz="3200" b="1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এবার</a:t>
            </a:r>
            <a:r>
              <a:rPr lang="en-US" sz="32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2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সঠিক উত্তরে ক্লিক কর।</a:t>
            </a:r>
            <a:endParaRPr lang="en-US" sz="3200" b="1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6877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1" presetClass="entr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1" presetClass="entr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3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3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3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3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1" presetClass="entr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31" presetClass="entr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31" presetClass="entr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31" presetClass="entr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06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7" fill="hold">
                      <p:stCondLst>
                        <p:cond delay="0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31" presetClass="entr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3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3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3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3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15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6" fill="hold">
                      <p:stCondLst>
                        <p:cond delay="0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31" presetClass="entr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 animBg="1"/>
      <p:bldP spid="23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05C66-5717-43F9-8E6B-784A613944E3}" type="datetime1">
              <a:rPr lang="en-US" smtClean="0"/>
              <a:t>23-Nov-19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741612" y="6324600"/>
            <a:ext cx="7391400" cy="365125"/>
          </a:xfrm>
        </p:spPr>
        <p:txBody>
          <a:bodyPr/>
          <a:lstStyle/>
          <a:p>
            <a:r>
              <a:rPr lang="as-IN" dirty="0" smtClean="0"/>
              <a:t>মো: আবুদাউদ, টাপুরচর স্কুল এন্ড কলেজ,রেৌমারী, কুড়িগ্রাম।01719330688  </a:t>
            </a:r>
            <a:r>
              <a:rPr lang="en-US" dirty="0" smtClean="0"/>
              <a:t>sumonict16@gmail.com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012" y="1143000"/>
            <a:ext cx="9601199" cy="5562600"/>
          </a:xfrm>
          <a:prstGeom prst="rect">
            <a:avLst/>
          </a:prstGeom>
        </p:spPr>
      </p:pic>
      <p:sp>
        <p:nvSpPr>
          <p:cNvPr id="8" name="Up Ribbon 7"/>
          <p:cNvSpPr/>
          <p:nvPr/>
        </p:nvSpPr>
        <p:spPr>
          <a:xfrm>
            <a:off x="1370012" y="10886"/>
            <a:ext cx="8991601" cy="1132114"/>
          </a:xfrm>
          <a:prstGeom prst="ribbon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u="sng" dirty="0" err="1">
                <a:latin typeface="NikoshBAN" pitchFamily="2" charset="0"/>
                <a:cs typeface="NikoshBAN" pitchFamily="2" charset="0"/>
              </a:rPr>
              <a:t>বাড়ীর</a:t>
            </a:r>
            <a:r>
              <a:rPr lang="en-US" sz="5400" u="sng" dirty="0">
                <a:latin typeface="NikoshBAN" pitchFamily="2" charset="0"/>
                <a:cs typeface="NikoshBAN" pitchFamily="2" charset="0"/>
              </a:rPr>
              <a:t> কাজ</a:t>
            </a:r>
            <a:r>
              <a:rPr lang="en-US" sz="5400" u="sng" dirty="0" smtClean="0">
                <a:latin typeface="NikoshBAN" pitchFamily="2" charset="0"/>
                <a:cs typeface="NikoshBAN" pitchFamily="2" charset="0"/>
              </a:rPr>
              <a:t>:</a:t>
            </a:r>
            <a:endParaRPr lang="en-US" sz="5400" u="sng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249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061C9-6883-4A3B-89CE-00C42ED46267}" type="datetime1">
              <a:rPr lang="en-US" smtClean="0"/>
              <a:t>23-Nov-19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কুড়িগ্রাম।01719330688 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TextBox 5"/>
          <p:cNvSpPr txBox="1"/>
          <p:nvPr/>
        </p:nvSpPr>
        <p:spPr>
          <a:xfrm>
            <a:off x="2035249" y="2401938"/>
            <a:ext cx="8794047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900" b="1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NikoshBAN" pitchFamily="2" charset="0"/>
                <a:cs typeface="NikoshBAN" pitchFamily="2" charset="0"/>
              </a:rPr>
              <a:t>ধন্যবাদ</a:t>
            </a:r>
            <a:r>
              <a:rPr lang="en-US" sz="239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NikoshBAN" pitchFamily="2" charset="0"/>
                <a:cs typeface="NikoshBAN" pitchFamily="2" charset="0"/>
              </a:rPr>
              <a:t>।</a:t>
            </a:r>
            <a:endParaRPr lang="en-US" sz="239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0900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03338" y="152400"/>
            <a:ext cx="3207502" cy="144655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8800" b="1" u="sng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পরিচিতি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1255" y="3124200"/>
            <a:ext cx="549857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b="1" dirty="0" smtClean="0">
                <a:latin typeface="NikoshBAN" pitchFamily="2" charset="0"/>
                <a:cs typeface="NikoshBAN" pitchFamily="2" charset="0"/>
              </a:rPr>
              <a:t>মোঃ আবুদাউদ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সুমন</a:t>
            </a:r>
            <a:endParaRPr lang="bn-IN" sz="3200" b="1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প্রভাষক ( অর্থনীতি)</a:t>
            </a:r>
          </a:p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টাপুরচর স্কুল এন্ড কলেজ</a:t>
            </a:r>
          </a:p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রৌমারী, কুড়িগ্রাম।</a:t>
            </a:r>
          </a:p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মোবাইলঃ </a:t>
            </a:r>
            <a:r>
              <a:rPr lang="bn-IN" sz="3200" dirty="0" smtClean="0">
                <a:latin typeface="Times New Roman" pitchFamily="18" charset="0"/>
                <a:cs typeface="NikoshBAN" pitchFamily="2" charset="0"/>
              </a:rPr>
              <a:t>০১৭১৯৩৩০৬৮৮</a:t>
            </a:r>
          </a:p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ই-মেইলঃ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sumonict16@gmail.com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5ACAC-7F6B-4505-B0F6-2132C1C18A04}" type="datetime1">
              <a:rPr lang="en-US" smtClean="0"/>
              <a:t>23-Nov-19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963280" y="6400801"/>
            <a:ext cx="7077888" cy="365125"/>
          </a:xfrm>
        </p:spPr>
        <p:txBody>
          <a:bodyPr/>
          <a:lstStyle/>
          <a:p>
            <a:pPr algn="ctr"/>
            <a:r>
              <a:rPr lang="as-IN" dirty="0" smtClean="0"/>
              <a:t>মো: আবুদাউদ, টাপুরচর স্কুল এন্ড কলেজ,রেৌমারী, কুড়িগ্রাম।01719330688  </a:t>
            </a:r>
            <a:r>
              <a:rPr lang="en-US" dirty="0" smtClean="0"/>
              <a:t>sumonict16@gmail.com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200"/>
            <a:ext cx="2656405" cy="27432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8410" y="0"/>
            <a:ext cx="2890416" cy="34130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TextBox 11"/>
          <p:cNvSpPr txBox="1"/>
          <p:nvPr/>
        </p:nvSpPr>
        <p:spPr>
          <a:xfrm>
            <a:off x="6551613" y="3332328"/>
            <a:ext cx="549359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বিষয়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		: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অর্থনীতি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</a:p>
          <a:p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শ্রেণী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		: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নবম-দশম</a:t>
            </a:r>
            <a:endParaRPr lang="en-US" sz="3600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অধ্যায়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		: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চতুর্থ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(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উৎপাদক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ও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ঊৎপাদন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)</a:t>
            </a:r>
            <a:endParaRPr lang="en-US" sz="3600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সময়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		: ৪৫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মিনিট</a:t>
            </a:r>
            <a:endParaRPr lang="en-US" sz="3600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পিরিয়ড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	: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পঞ্চম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4583712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12" y="152400"/>
            <a:ext cx="5638800" cy="304800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784" y="3429000"/>
            <a:ext cx="5654828" cy="304800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5012" y="3598138"/>
            <a:ext cx="4953000" cy="265026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5012" y="152400"/>
            <a:ext cx="4953000" cy="304800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7" name="Right Arrow 6"/>
          <p:cNvSpPr/>
          <p:nvPr/>
        </p:nvSpPr>
        <p:spPr>
          <a:xfrm>
            <a:off x="6068838" y="4694668"/>
            <a:ext cx="711373" cy="4869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7"/>
          <p:cNvSpPr/>
          <p:nvPr/>
        </p:nvSpPr>
        <p:spPr>
          <a:xfrm>
            <a:off x="6068838" y="1433190"/>
            <a:ext cx="711373" cy="4869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EBEC8-D7A2-42A3-916A-FFEDB5739943}" type="datetime1">
              <a:rPr lang="en-US" smtClean="0"/>
              <a:t>23-Nov-19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3275013" y="6492875"/>
            <a:ext cx="6705600" cy="365125"/>
          </a:xfrm>
        </p:spPr>
        <p:txBody>
          <a:bodyPr/>
          <a:lstStyle/>
          <a:p>
            <a:r>
              <a:rPr lang="as-IN" dirty="0" smtClean="0"/>
              <a:t>মো: আবুদাউদ, টাপুরচর স্কুল এন্ড কলেজ,রেৌমারী, কুড়িগ্রাম।01719330688  </a:t>
            </a:r>
            <a:r>
              <a:rPr lang="en-US" dirty="0" smtClean="0"/>
              <a:t>sumonict16@gmail.com</a:t>
            </a:r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326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68B21-4C90-4C63-8636-E968EDC746E7}" type="datetime1">
              <a:rPr lang="en-US" smtClean="0"/>
              <a:t>23-Nov-19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কুড়িগ্রাম।01719330688 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7" name="Up Ribbon 6"/>
          <p:cNvSpPr/>
          <p:nvPr/>
        </p:nvSpPr>
        <p:spPr>
          <a:xfrm>
            <a:off x="1520572" y="76200"/>
            <a:ext cx="9344766" cy="1066800"/>
          </a:xfrm>
          <a:prstGeom prst="ribbon2">
            <a:avLst/>
          </a:prstGeom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sz="4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পাঠ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375" y="1189630"/>
            <a:ext cx="8782445" cy="56388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665412" y="2286001"/>
            <a:ext cx="7010399" cy="1015663"/>
          </a:xfrm>
          <a:prstGeom prst="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  <a:outerShdw blurRad="50800" dist="381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6000" b="1" u="sng" dirty="0" err="1">
                <a:latin typeface="NikoshBAN" pitchFamily="2" charset="0"/>
                <a:cs typeface="NikoshBAN" pitchFamily="2" charset="0"/>
              </a:rPr>
              <a:t>উৎপাদন</a:t>
            </a:r>
            <a:r>
              <a:rPr lang="en-US" sz="6000" b="1" u="sng" dirty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6000" b="1" u="sng" dirty="0" err="1" smtClean="0">
                <a:latin typeface="NikoshBAN" pitchFamily="2" charset="0"/>
                <a:cs typeface="NikoshBAN" pitchFamily="2" charset="0"/>
              </a:rPr>
              <a:t>উৎপাদক</a:t>
            </a:r>
            <a:r>
              <a:rPr lang="en-US" sz="6000" u="sng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6000" u="sng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4633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06296" y="2514600"/>
            <a:ext cx="1147780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36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উৎপাদন</a:t>
            </a:r>
            <a:r>
              <a:rPr lang="en-US" sz="36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কি </a:t>
            </a:r>
            <a:r>
              <a:rPr lang="en-US" sz="3600" dirty="0" err="1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তা</a:t>
            </a:r>
            <a:r>
              <a:rPr lang="en-US" sz="36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sz="36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36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36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উৎপাদক</a:t>
            </a:r>
            <a:r>
              <a:rPr lang="en-US" sz="36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কাকে</a:t>
            </a:r>
            <a:r>
              <a:rPr lang="en-US" sz="36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36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তা</a:t>
            </a:r>
            <a:r>
              <a:rPr lang="en-US" sz="36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sz="36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36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।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36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উৎপাদনের</a:t>
            </a:r>
            <a:r>
              <a:rPr lang="en-US" sz="36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উপকরণসমূহ</a:t>
            </a:r>
            <a:r>
              <a:rPr lang="en-US" sz="36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36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বিশ্লেষণ</a:t>
            </a:r>
            <a:r>
              <a:rPr lang="en-US" sz="36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36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36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3600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Flowchart: Terminator 3"/>
          <p:cNvSpPr/>
          <p:nvPr/>
        </p:nvSpPr>
        <p:spPr>
          <a:xfrm>
            <a:off x="3718719" y="228600"/>
            <a:ext cx="4724400" cy="1143000"/>
          </a:xfrm>
          <a:prstGeom prst="flowChartTerminator">
            <a:avLst/>
          </a:prstGeom>
          <a:solidFill>
            <a:schemeClr val="bg2">
              <a:lumMod val="50000"/>
            </a:schemeClr>
          </a:solidFill>
          <a:effectLst>
            <a:glow rad="228600">
              <a:schemeClr val="accent3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b="1" u="sng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NikoshBAN" pitchFamily="2" charset="0"/>
                <a:cs typeface="NikoshBAN" pitchFamily="2" charset="0"/>
              </a:rPr>
              <a:t>শিখনফল:</a:t>
            </a:r>
            <a:endParaRPr lang="en-US" sz="8800" u="sng" dirty="0">
              <a:solidFill>
                <a:srgbClr val="002060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46827-4AEF-48F0-9255-0B78B8C1DE7A}" type="datetime1">
              <a:rPr lang="en-US" smtClean="0"/>
              <a:t>23-Nov-19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894013" y="6356351"/>
            <a:ext cx="7086600" cy="365125"/>
          </a:xfrm>
        </p:spPr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কুড়িগ্রাম।01719330688 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9094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784" y="3048000"/>
            <a:ext cx="5654828" cy="35814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5012" y="3048000"/>
            <a:ext cx="4953000" cy="3200399"/>
          </a:xfrm>
          <a:prstGeom prst="rect">
            <a:avLst/>
          </a:prstGeom>
        </p:spPr>
      </p:pic>
      <p:sp>
        <p:nvSpPr>
          <p:cNvPr id="4" name="Right Arrow 3"/>
          <p:cNvSpPr/>
          <p:nvPr/>
        </p:nvSpPr>
        <p:spPr>
          <a:xfrm>
            <a:off x="6068838" y="4593592"/>
            <a:ext cx="711373" cy="5880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4799012" y="0"/>
            <a:ext cx="2133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u="sng" dirty="0" err="1">
                <a:latin typeface="NikoshBAN" pitchFamily="2" charset="0"/>
                <a:cs typeface="NikoshBAN" pitchFamily="2" charset="0"/>
              </a:rPr>
              <a:t>উৎপাদন</a:t>
            </a:r>
            <a:endParaRPr lang="en-US" sz="4800" u="sng" dirty="0"/>
          </a:p>
        </p:txBody>
      </p:sp>
      <p:sp>
        <p:nvSpPr>
          <p:cNvPr id="8" name="TextBox 7"/>
          <p:cNvSpPr txBox="1"/>
          <p:nvPr/>
        </p:nvSpPr>
        <p:spPr>
          <a:xfrm>
            <a:off x="-1" y="1491095"/>
            <a:ext cx="1218882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NikoshBAN" pitchFamily="2" charset="0"/>
                <a:cs typeface="NikoshBAN" pitchFamily="2" charset="0"/>
              </a:rPr>
              <a:t>	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উৎপাদন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মূলত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উপযোগ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সৃষ্টি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করাকে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বোঝায়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যার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বিনিময়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মূল্য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আছে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।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উপযোগ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সৃষ্টি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না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হলে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এবং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উৎপাদিত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দ্রব্যের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বিনিময়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মূল্য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না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থাকলে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তাকে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উৎপাদন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বোঝায়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না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।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নিচের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চিত্র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লক্ষ্য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করি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-</a:t>
            </a:r>
            <a:endParaRPr lang="en-US" sz="3200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07F3F-1870-48D9-8705-BDEF562AD464}" type="datetime1">
              <a:rPr lang="en-US" smtClean="0"/>
              <a:t>23-Nov-19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কুড়িগ্রাম।01719330688 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1141412" y="6019800"/>
            <a:ext cx="2667000" cy="830997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bg1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innerShdw blurRad="114300">
              <a:prstClr val="black"/>
            </a:inn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8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বনের</a:t>
            </a:r>
            <a:r>
              <a:rPr lang="en-US" sz="48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গাছ</a:t>
            </a:r>
            <a:endParaRPr lang="en-US" sz="48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151812" y="5950803"/>
            <a:ext cx="3886200" cy="830997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innerShdw blurRad="114300">
              <a:prstClr val="black"/>
            </a:inn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8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গাছ</a:t>
            </a:r>
            <a:r>
              <a:rPr lang="en-US" sz="48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থেকে</a:t>
            </a:r>
            <a:r>
              <a:rPr lang="en-US" sz="48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ফার্নিচার</a:t>
            </a:r>
            <a:endParaRPr lang="en-US" sz="48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" name="Ink 4"/>
              <p14:cNvContentPartPr/>
              <p14:nvPr/>
            </p14:nvContentPartPr>
            <p14:xfrm>
              <a:off x="1598400" y="2696760"/>
              <a:ext cx="286200" cy="18360"/>
            </p14:xfrm>
          </p:contentPart>
        </mc:Choice>
        <mc:Fallback xmlns="">
          <p:pic>
            <p:nvPicPr>
              <p:cNvPr id="5" name="Ink 4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82560" y="2633400"/>
                <a:ext cx="317880" cy="145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7" name="Ink 6"/>
              <p14:cNvContentPartPr/>
              <p14:nvPr/>
            </p14:nvContentPartPr>
            <p14:xfrm>
              <a:off x="1035720" y="1687680"/>
              <a:ext cx="6269040" cy="257234"/>
            </p14:xfrm>
          </p:contentPart>
        </mc:Choice>
        <mc:Fallback xmlns="">
          <p:pic>
            <p:nvPicPr>
              <p:cNvPr id="7" name="Ink 6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019880" y="1624001"/>
                <a:ext cx="6300720" cy="38423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4" name="Ink 13"/>
              <p14:cNvContentPartPr/>
              <p14:nvPr/>
            </p14:nvContentPartPr>
            <p14:xfrm>
              <a:off x="7545600" y="1727200"/>
              <a:ext cx="2554200" cy="188686"/>
            </p14:xfrm>
          </p:contentPart>
        </mc:Choice>
        <mc:Fallback xmlns="">
          <p:pic>
            <p:nvPicPr>
              <p:cNvPr id="14" name="Ink 13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7529760" y="1663825"/>
                <a:ext cx="2585880" cy="315797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379176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2" grpId="0" animBg="1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B1A69-023E-489F-871E-B88A0ED03C27}" type="datetime1">
              <a:rPr lang="en-US" smtClean="0"/>
              <a:t>23-Nov-19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589212" y="6356351"/>
            <a:ext cx="6934199" cy="365125"/>
          </a:xfrm>
        </p:spPr>
        <p:txBody>
          <a:bodyPr/>
          <a:lstStyle/>
          <a:p>
            <a:r>
              <a:rPr lang="as-IN" dirty="0" smtClean="0"/>
              <a:t>মো: আবুদাউদ, টাপুরচর স্কুল এন্ড কলেজ,রেৌমারী, কুড়িগ্রাম।01719330688  </a:t>
            </a:r>
            <a:r>
              <a:rPr lang="en-US" dirty="0" smtClean="0"/>
              <a:t>sumonict16@gmail.com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6" name="TextBox 5">
            <a:hlinkClick r:id="rId3" action="ppaction://hlinksldjump"/>
          </p:cNvPr>
          <p:cNvSpPr txBox="1"/>
          <p:nvPr/>
        </p:nvSpPr>
        <p:spPr>
          <a:xfrm>
            <a:off x="406296" y="1905002"/>
            <a:ext cx="50007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itchFamily="2" charset="2"/>
              <a:buChar char="v"/>
            </a:pPr>
            <a:r>
              <a:rPr lang="en-US" sz="3600" dirty="0" err="1">
                <a:latin typeface="NikoshBAN" pitchFamily="2" charset="0"/>
                <a:cs typeface="NikoshBAN" pitchFamily="2" charset="0"/>
              </a:rPr>
              <a:t>উৎপাদন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কাকে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?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Flowchart: Terminator 9"/>
          <p:cNvSpPr/>
          <p:nvPr/>
        </p:nvSpPr>
        <p:spPr>
          <a:xfrm>
            <a:off x="3453501" y="0"/>
            <a:ext cx="5078678" cy="1032048"/>
          </a:xfrm>
          <a:prstGeom prst="flowChartTerminator">
            <a:avLst/>
          </a:prstGeom>
          <a:gradFill>
            <a:gsLst>
              <a:gs pos="1700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একক কাজ:</a:t>
            </a:r>
          </a:p>
          <a:p>
            <a:pPr algn="ctr"/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9243192" y="762000"/>
            <a:ext cx="1929897" cy="400110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err="1" smtClean="0">
                <a:latin typeface="NikoshBAN" pitchFamily="2" charset="0"/>
                <a:cs typeface="NikoshBAN" pitchFamily="2" charset="0"/>
              </a:rPr>
              <a:t>সময়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: ৪ </a:t>
            </a:r>
            <a:r>
              <a:rPr lang="en-US" sz="2000" dirty="0" err="1" smtClean="0">
                <a:latin typeface="NikoshBAN" pitchFamily="2" charset="0"/>
                <a:cs typeface="NikoshBAN" pitchFamily="2" charset="0"/>
              </a:rPr>
              <a:t>মিনিট</a:t>
            </a:r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>
            <a:hlinkClick r:id="rId3" action="ppaction://hlinksldjump"/>
          </p:cNvPr>
          <p:cNvSpPr txBox="1"/>
          <p:nvPr/>
        </p:nvSpPr>
        <p:spPr>
          <a:xfrm>
            <a:off x="11173089" y="5682641"/>
            <a:ext cx="609600" cy="369332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NikoshBAN" pitchFamily="2" charset="0"/>
                <a:cs typeface="NikoshBAN" pitchFamily="2" charset="0"/>
              </a:rPr>
              <a:t>উত্তর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: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4439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33A09-F5AC-4F87-BC65-AEE6560D6DBC}" type="datetime1">
              <a:rPr lang="en-US" smtClean="0"/>
              <a:t>23-Nov-19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208213" y="6356351"/>
            <a:ext cx="8153400" cy="365125"/>
          </a:xfrm>
        </p:spPr>
        <p:txBody>
          <a:bodyPr/>
          <a:lstStyle/>
          <a:p>
            <a:r>
              <a:rPr lang="as-IN" dirty="0" smtClean="0"/>
              <a:t>মো: আবুদাউদ, টাপুরচর স্কুল এন্ড কলেজ,রেৌমারী, কুড়িগ্রাম।01719330688  </a:t>
            </a:r>
            <a:r>
              <a:rPr lang="en-US" dirty="0" smtClean="0"/>
              <a:t>sumonict16@gmail.com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799012" y="0"/>
            <a:ext cx="2133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u="sng" dirty="0" err="1" smtClean="0">
                <a:latin typeface="NikoshBAN" pitchFamily="2" charset="0"/>
                <a:cs typeface="NikoshBAN" pitchFamily="2" charset="0"/>
              </a:rPr>
              <a:t>উৎপাদক</a:t>
            </a:r>
            <a:endParaRPr lang="en-US" sz="4800" u="sng" dirty="0"/>
          </a:p>
        </p:txBody>
      </p:sp>
      <p:sp>
        <p:nvSpPr>
          <p:cNvPr id="6" name="TextBox 5"/>
          <p:cNvSpPr txBox="1"/>
          <p:nvPr/>
        </p:nvSpPr>
        <p:spPr>
          <a:xfrm>
            <a:off x="76200" y="762000"/>
            <a:ext cx="12114212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dirty="0" err="1" smtClean="0">
                <a:latin typeface="NikoshBAN" pitchFamily="2" charset="0"/>
                <a:cs typeface="NikoshBAN" pitchFamily="2" charset="0"/>
              </a:rPr>
              <a:t>উপযোগ</a:t>
            </a:r>
            <a:r>
              <a:rPr lang="en-US" sz="35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500" dirty="0" err="1" smtClean="0">
                <a:latin typeface="NikoshBAN" pitchFamily="2" charset="0"/>
                <a:cs typeface="NikoshBAN" pitchFamily="2" charset="0"/>
              </a:rPr>
              <a:t>সৃষ্টি</a:t>
            </a:r>
            <a:r>
              <a:rPr lang="en-US" sz="35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500" dirty="0" err="1" smtClean="0">
                <a:latin typeface="NikoshBAN" pitchFamily="2" charset="0"/>
                <a:cs typeface="NikoshBAN" pitchFamily="2" charset="0"/>
              </a:rPr>
              <a:t>করার</a:t>
            </a:r>
            <a:r>
              <a:rPr lang="en-US" sz="35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500" dirty="0" err="1" smtClean="0">
                <a:latin typeface="NikoshBAN" pitchFamily="2" charset="0"/>
                <a:cs typeface="NikoshBAN" pitchFamily="2" charset="0"/>
              </a:rPr>
              <a:t>উদ্দেশ্যে</a:t>
            </a:r>
            <a:r>
              <a:rPr lang="en-US" sz="35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500" dirty="0" err="1" smtClean="0">
                <a:latin typeface="NikoshBAN" pitchFamily="2" charset="0"/>
                <a:cs typeface="NikoshBAN" pitchFamily="2" charset="0"/>
              </a:rPr>
              <a:t>উৎপাদন</a:t>
            </a:r>
            <a:r>
              <a:rPr lang="en-US" sz="35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500" dirty="0" err="1" smtClean="0">
                <a:latin typeface="NikoshBAN" pitchFamily="2" charset="0"/>
                <a:cs typeface="NikoshBAN" pitchFamily="2" charset="0"/>
              </a:rPr>
              <a:t>কাজে</a:t>
            </a:r>
            <a:r>
              <a:rPr lang="en-US" sz="35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500" dirty="0" err="1" smtClean="0">
                <a:latin typeface="NikoshBAN" pitchFamily="2" charset="0"/>
                <a:cs typeface="NikoshBAN" pitchFamily="2" charset="0"/>
              </a:rPr>
              <a:t>যে</a:t>
            </a:r>
            <a:r>
              <a:rPr lang="en-US" sz="35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500" dirty="0" err="1" smtClean="0">
                <a:latin typeface="NikoshBAN" pitchFamily="2" charset="0"/>
                <a:cs typeface="NikoshBAN" pitchFamily="2" charset="0"/>
              </a:rPr>
              <a:t>অংশ</a:t>
            </a:r>
            <a:r>
              <a:rPr lang="en-US" sz="35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500" dirty="0" err="1" smtClean="0">
                <a:latin typeface="NikoshBAN" pitchFamily="2" charset="0"/>
                <a:cs typeface="NikoshBAN" pitchFamily="2" charset="0"/>
              </a:rPr>
              <a:t>গ্রহন</a:t>
            </a:r>
            <a:r>
              <a:rPr lang="en-US" sz="35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500" dirty="0" err="1" smtClean="0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3500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3500" dirty="0" err="1" smtClean="0">
                <a:latin typeface="NikoshBAN" pitchFamily="2" charset="0"/>
                <a:cs typeface="NikoshBAN" pitchFamily="2" charset="0"/>
              </a:rPr>
              <a:t>তাকে</a:t>
            </a:r>
            <a:r>
              <a:rPr lang="en-US" sz="35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5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500" b="1" dirty="0" err="1" smtClean="0">
                <a:latin typeface="NikoshBAN" pitchFamily="2" charset="0"/>
                <a:cs typeface="NikoshBAN" pitchFamily="2" charset="0"/>
              </a:rPr>
              <a:t>উৎপাদক</a:t>
            </a:r>
            <a:r>
              <a:rPr lang="en-US" sz="35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500" dirty="0" err="1" smtClean="0"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3500" dirty="0" smtClean="0">
                <a:latin typeface="NikoshBAN" pitchFamily="2" charset="0"/>
                <a:cs typeface="NikoshBAN" pitchFamily="2" charset="0"/>
              </a:rPr>
              <a:t>। </a:t>
            </a:r>
            <a:endParaRPr lang="en-US" sz="35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441" y="1585686"/>
            <a:ext cx="5562600" cy="5181599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8212" y="1600199"/>
            <a:ext cx="6170613" cy="5181599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4194222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25176" y="152400"/>
            <a:ext cx="9083003" cy="6463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উৎপাদনে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উপযোগ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সৃষ্টিকে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পাঁচটি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ভাগে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দেখানো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যায়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।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যেমন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-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12" y="1066800"/>
            <a:ext cx="4648200" cy="24390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0812" y="1219200"/>
            <a:ext cx="4191000" cy="2480923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4646612" y="2133600"/>
            <a:ext cx="28560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রূপগত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উপযোগ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266564" y="4363920"/>
            <a:ext cx="36566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স্থানগত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উপযোগ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4E3E6-C1A1-42B9-8438-61ECDCF49DDD}" type="datetime1">
              <a:rPr lang="en-US" smtClean="0"/>
              <a:t>23-Nov-19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>
          <a:xfrm>
            <a:off x="3046412" y="6416675"/>
            <a:ext cx="6629401" cy="365125"/>
          </a:xfrm>
        </p:spPr>
        <p:txBody>
          <a:bodyPr/>
          <a:lstStyle/>
          <a:p>
            <a:r>
              <a:rPr lang="as-IN" dirty="0" smtClean="0"/>
              <a:t>মো: আবুদাউদ, টাপুরচর স্কুল এন্ড কলেজ,রেৌমারী, কুড়িগ্রাম।01719330688  </a:t>
            </a:r>
            <a:r>
              <a:rPr lang="en-US" dirty="0" smtClean="0"/>
              <a:t>sumonict16@gmail.com</a:t>
            </a:r>
            <a:endParaRPr lang="en-US" dirty="0"/>
          </a:p>
        </p:txBody>
      </p:sp>
      <p:sp>
        <p:nvSpPr>
          <p:cNvPr id="21" name="Slide Number Placeholder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12" y="3700123"/>
            <a:ext cx="4648200" cy="285307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4612" y="3700122"/>
            <a:ext cx="4419599" cy="30054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921461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6" grpId="0"/>
      <p:bldP spid="1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546</TotalTime>
  <Words>523</Words>
  <Application>Microsoft Office PowerPoint</Application>
  <PresentationFormat>Custom</PresentationFormat>
  <Paragraphs>120</Paragraphs>
  <Slides>17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sumon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>Economics</dc:subject>
  <dc:creator>hp</dc:creator>
  <cp:keywords>I love you.</cp:keywords>
  <cp:lastModifiedBy>Abudaud</cp:lastModifiedBy>
  <cp:revision>187</cp:revision>
  <dcterms:created xsi:type="dcterms:W3CDTF">2006-08-16T00:00:00Z</dcterms:created>
  <dcterms:modified xsi:type="dcterms:W3CDTF">2019-11-23T01:40:19Z</dcterms:modified>
</cp:coreProperties>
</file>