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25" r:id="rId2"/>
    <p:sldId id="324" r:id="rId3"/>
    <p:sldId id="290" r:id="rId4"/>
    <p:sldId id="292" r:id="rId5"/>
    <p:sldId id="267" r:id="rId6"/>
    <p:sldId id="289" r:id="rId7"/>
    <p:sldId id="294" r:id="rId8"/>
    <p:sldId id="293" r:id="rId9"/>
    <p:sldId id="323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11" r:id="rId19"/>
    <p:sldId id="312" r:id="rId20"/>
    <p:sldId id="314" r:id="rId21"/>
    <p:sldId id="329" r:id="rId22"/>
    <p:sldId id="328" r:id="rId23"/>
    <p:sldId id="327" r:id="rId24"/>
    <p:sldId id="319" r:id="rId25"/>
  </p:sldIdLst>
  <p:sldSz cx="12344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4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9703" autoAdjust="0"/>
  </p:normalViewPr>
  <p:slideViewPr>
    <p:cSldViewPr snapToGrid="0">
      <p:cViewPr>
        <p:scale>
          <a:sx n="59" d="100"/>
          <a:sy n="59" d="100"/>
        </p:scale>
        <p:origin x="-234" y="-228"/>
      </p:cViewPr>
      <p:guideLst>
        <p:guide orient="horz" pos="2160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2C958-86B3-48B2-86BC-EB5BBFE6CD4A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97B59-719F-4B0A-B968-8A5745096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324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1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49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73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97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05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1872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50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latin typeface="Book Antiqu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87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1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84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604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7D354-4B0A-4C18-A28F-2CA7DF4265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96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461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Last greetings.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09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84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72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77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44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01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99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85800"/>
            <a:ext cx="61722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97B59-719F-4B0A-B968-8A5745096C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94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50" y="1041400"/>
            <a:ext cx="92583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602038"/>
            <a:ext cx="92583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6A61-936D-4677-8D0A-D6E9CC838A11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A2BC-666A-4274-8B48-4C74E12C0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45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6A61-936D-4677-8D0A-D6E9CC838A11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A2BC-666A-4274-8B48-4C74E12C0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10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3962" y="365125"/>
            <a:ext cx="2661762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48678" y="365125"/>
            <a:ext cx="783097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6A61-936D-4677-8D0A-D6E9CC838A11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A2BC-666A-4274-8B48-4C74E12C0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6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6A61-936D-4677-8D0A-D6E9CC838A11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A2BC-666A-4274-8B48-4C74E12C0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35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248" y="1709738"/>
            <a:ext cx="10647045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248" y="4589466"/>
            <a:ext cx="1064704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6A61-936D-4677-8D0A-D6E9CC838A11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A2BC-666A-4274-8B48-4C74E12C0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6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8678" y="1825625"/>
            <a:ext cx="524637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9353" y="1825625"/>
            <a:ext cx="524637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6A61-936D-4677-8D0A-D6E9CC838A11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A2BC-666A-4274-8B48-4C74E12C0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9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248" y="274638"/>
            <a:ext cx="1064704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2248" y="1489075"/>
            <a:ext cx="5220653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2248" y="2193928"/>
            <a:ext cx="5220653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7034" y="1489075"/>
            <a:ext cx="5222259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7034" y="2193928"/>
            <a:ext cx="5222259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6A61-936D-4677-8D0A-D6E9CC838A11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A2BC-666A-4274-8B48-4C74E12C0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9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6A61-936D-4677-8D0A-D6E9CC838A11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A2BC-666A-4274-8B48-4C74E12C0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3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6A61-936D-4677-8D0A-D6E9CC838A11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A2BC-666A-4274-8B48-4C74E12C0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2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7" y="457200"/>
            <a:ext cx="39813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7978" y="987428"/>
            <a:ext cx="624935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7" y="2101850"/>
            <a:ext cx="3981390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6A61-936D-4677-8D0A-D6E9CC838A11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A2BC-666A-4274-8B48-4C74E12C0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654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287" y="457200"/>
            <a:ext cx="398139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47978" y="987428"/>
            <a:ext cx="624935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287" y="2101850"/>
            <a:ext cx="3981390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6A61-936D-4677-8D0A-D6E9CC838A11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6A2BC-666A-4274-8B48-4C74E12C0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5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8678" y="365128"/>
            <a:ext cx="106470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8678" y="1825625"/>
            <a:ext cx="106470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678" y="6356353"/>
            <a:ext cx="33175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76A61-936D-4677-8D0A-D6E9CC838A11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06303" y="6356353"/>
            <a:ext cx="2931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8165" y="6356353"/>
            <a:ext cx="33175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6A2BC-666A-4274-8B48-4C74E12C0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50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4.wdp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81"/>
            <a:ext cx="12478959" cy="685800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8576441" y="1765738"/>
            <a:ext cx="2885090" cy="3231931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My </a:t>
            </a:r>
          </a:p>
          <a:p>
            <a:pPr algn="ctr"/>
            <a:r>
              <a:rPr lang="en-US" sz="5400" b="1" spc="50" dirty="0" smtClean="0">
                <a:ln w="1143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dear </a:t>
            </a:r>
          </a:p>
          <a:p>
            <a:pPr algn="ctr"/>
            <a:r>
              <a:rPr lang="en-US" sz="5400" b="1" spc="50" dirty="0" smtClean="0">
                <a:ln w="11430"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students</a:t>
            </a:r>
            <a:endParaRPr lang="en-US" sz="5400" b="1" spc="50" dirty="0">
              <a:ln w="11430"/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1338" y="2098474"/>
            <a:ext cx="32949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spc="50" dirty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Good </a:t>
            </a:r>
            <a:endParaRPr lang="en-US" sz="6000" b="1" spc="50" dirty="0" smtClean="0">
              <a:ln w="11430"/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000" b="1" spc="50" dirty="0" smtClean="0">
                <a:ln w="1143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Morning </a:t>
            </a:r>
          </a:p>
        </p:txBody>
      </p:sp>
    </p:spTree>
    <p:extLst>
      <p:ext uri="{BB962C8B-B14F-4D97-AF65-F5344CB8AC3E}">
        <p14:creationId xmlns:p14="http://schemas.microsoft.com/office/powerpoint/2010/main" val="15595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604120" y="204717"/>
            <a:ext cx="11179052" cy="1583141"/>
          </a:xfrm>
          <a:prstGeom prst="downArrowCallout">
            <a:avLst>
              <a:gd name="adj1" fmla="val 45690"/>
              <a:gd name="adj2" fmla="val 43966"/>
              <a:gd name="adj3" fmla="val 25000"/>
              <a:gd name="adj4" fmla="val 58943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Key word/new words option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604121" y="2402007"/>
            <a:ext cx="2846582" cy="3634640"/>
          </a:xfrm>
          <a:prstGeom prst="homePlate">
            <a:avLst>
              <a:gd name="adj" fmla="val 33009"/>
            </a:avLst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Procession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68964" y="1787858"/>
            <a:ext cx="2114207" cy="4594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Meaning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65077" y="2402007"/>
            <a:ext cx="2114207" cy="33410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Parade, convoy, march past, gathering of people demanding right.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4118" y="1787859"/>
            <a:ext cx="1865477" cy="4594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3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971" y="1418888"/>
            <a:ext cx="6059349" cy="37947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978568" y="5621624"/>
            <a:ext cx="108046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Zahir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Raihan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attended the procession of 21 February 1952.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6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459525" y="1528551"/>
            <a:ext cx="2995067" cy="3893681"/>
          </a:xfrm>
          <a:prstGeom prst="homePlate">
            <a:avLst>
              <a:gd name="adj" fmla="val 33009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Historical meeting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33872" y="814165"/>
            <a:ext cx="2447576" cy="71438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Meaning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34372" y="1528550"/>
            <a:ext cx="2768418" cy="3749303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Past ,old, ancient, meeting mentioned in the history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6326" y="459608"/>
            <a:ext cx="2458634" cy="71438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3"/>
          <a:stretch/>
        </p:blipFill>
        <p:spPr>
          <a:xfrm>
            <a:off x="3147564" y="1026022"/>
            <a:ext cx="5986808" cy="4074695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8847" y="5453469"/>
            <a:ext cx="118839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pc="-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Zahir</a:t>
            </a:r>
            <a:r>
              <a:rPr lang="en-US" sz="2800" b="1" spc="-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Raihan</a:t>
            </a:r>
            <a:r>
              <a:rPr lang="en-US" sz="2800" b="1" spc="-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was present in the meeting of </a:t>
            </a:r>
            <a:r>
              <a:rPr lang="en-US" sz="2800" b="1" spc="-1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Amtala</a:t>
            </a:r>
            <a:r>
              <a:rPr lang="en-US" sz="2800" b="1" spc="-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on 21 February, 1952.</a:t>
            </a:r>
            <a:endParaRPr lang="en-US" sz="2800" b="1" spc="-1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56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608008" y="1528552"/>
            <a:ext cx="2801171" cy="3749302"/>
          </a:xfrm>
          <a:prstGeom prst="homePlate">
            <a:avLst>
              <a:gd name="adj" fmla="val 33009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Mass movement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21583" y="516327"/>
            <a:ext cx="2056343" cy="83480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Meaning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21583" y="1528552"/>
            <a:ext cx="2056343" cy="387763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spc="-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Movement participated by all classes of people</a:t>
            </a:r>
            <a:endParaRPr lang="en-US" sz="2800" b="1" spc="-1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8008" y="516327"/>
            <a:ext cx="1865477" cy="83480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95"/>
          <a:stretch/>
        </p:blipFill>
        <p:spPr>
          <a:xfrm>
            <a:off x="3052562" y="786063"/>
            <a:ext cx="6480810" cy="462012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608009" y="5548061"/>
            <a:ext cx="1136991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 also participated in the mass movement of 1969.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4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665879" y="1528551"/>
            <a:ext cx="2560066" cy="4285397"/>
          </a:xfrm>
          <a:prstGeom prst="homePlate">
            <a:avLst>
              <a:gd name="adj" fmla="val 25663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Film industry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79449" y="516327"/>
            <a:ext cx="1865477" cy="8348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Meaning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79449" y="1528551"/>
            <a:ext cx="1865477" cy="42853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Movie making industry, FDC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5876" y="516327"/>
            <a:ext cx="1865477" cy="83480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" t="15914"/>
          <a:stretch/>
        </p:blipFill>
        <p:spPr>
          <a:xfrm>
            <a:off x="2820778" y="516327"/>
            <a:ext cx="6753507" cy="4841736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665879" y="5521560"/>
            <a:ext cx="1117905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 had many dreams about our film industry.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47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405053" y="1528551"/>
            <a:ext cx="2618364" cy="4285397"/>
          </a:xfrm>
          <a:prstGeom prst="homePlate">
            <a:avLst>
              <a:gd name="adj" fmla="val 18978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legendary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19974" y="567297"/>
            <a:ext cx="2051378" cy="8348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Meaning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19974" y="1511447"/>
            <a:ext cx="2051378" cy="430250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Fabulous, famous, well known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5052" y="516327"/>
            <a:ext cx="2068435" cy="83480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9269" y="5578392"/>
            <a:ext cx="987041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Zahir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Raihan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made a legendary film ’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Jibon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Theke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Neya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.’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68"/>
          <a:stretch/>
        </p:blipFill>
        <p:spPr>
          <a:xfrm>
            <a:off x="2655671" y="728890"/>
            <a:ext cx="6712268" cy="4837721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7630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608013" y="1528551"/>
            <a:ext cx="2846582" cy="4285397"/>
          </a:xfrm>
          <a:prstGeom prst="homePlate">
            <a:avLst>
              <a:gd name="adj" fmla="val 3300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Autocratic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21583" y="516327"/>
            <a:ext cx="1865477" cy="8348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Meaning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21583" y="1528551"/>
            <a:ext cx="1865477" cy="42853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Despotic, repressive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8010" y="516328"/>
            <a:ext cx="1865477" cy="83480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6" t="6570" r="18779" b="10494"/>
          <a:stretch/>
        </p:blipFill>
        <p:spPr>
          <a:xfrm flipH="1">
            <a:off x="3187289" y="933727"/>
            <a:ext cx="6470057" cy="445641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347540" y="5552338"/>
            <a:ext cx="1043952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Zahir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Raihan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was always against the autocratic government.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96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608012" y="1528551"/>
            <a:ext cx="2846582" cy="3685133"/>
          </a:xfrm>
          <a:prstGeom prst="homePlate">
            <a:avLst>
              <a:gd name="adj" fmla="val 3300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Revolt</a:t>
            </a:r>
            <a:endParaRPr lang="en-US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21583" y="516327"/>
            <a:ext cx="1865477" cy="8348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Meaning</a:t>
            </a: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21583" y="1528552"/>
            <a:ext cx="1865477" cy="37974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Riot, mutiny</a:t>
            </a:r>
            <a:endParaRPr lang="en-US" sz="32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8010" y="516327"/>
            <a:ext cx="1865477" cy="83480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58"/>
          <a:stretch/>
        </p:blipFill>
        <p:spPr>
          <a:xfrm>
            <a:off x="3454591" y="933726"/>
            <a:ext cx="6266625" cy="4279957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784473" y="5491819"/>
            <a:ext cx="1117905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‘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Jibon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Theke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Neya</a:t>
            </a:r>
            <a:r>
              <a:rPr lang="en-US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’ was a revolt against the autocratic government.</a:t>
            </a:r>
            <a:endParaRPr lang="en-US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43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608010" y="1310841"/>
            <a:ext cx="2846582" cy="3918885"/>
          </a:xfrm>
          <a:prstGeom prst="homePlate">
            <a:avLst>
              <a:gd name="adj" fmla="val 3300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Prison</a:t>
            </a:r>
            <a:endParaRPr lang="en-US" sz="32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00934" y="298619"/>
            <a:ext cx="2234856" cy="8348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ook Antiqua" pitchFamily="18" charset="0"/>
              </a:rPr>
              <a:t>Meaning</a:t>
            </a:r>
            <a:endParaRPr lang="en-US" sz="2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80303" y="1310842"/>
            <a:ext cx="2234856" cy="403118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Jail , penal, punishment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8008" y="298619"/>
            <a:ext cx="1865477" cy="83480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ook Antiqua" pitchFamily="18" charset="0"/>
              </a:rPr>
              <a:t>Word</a:t>
            </a:r>
            <a:endParaRPr lang="en-US" sz="2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65"/>
          <a:stretch/>
        </p:blipFill>
        <p:spPr>
          <a:xfrm>
            <a:off x="2679031" y="716019"/>
            <a:ext cx="6964634" cy="4626002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608008" y="5377984"/>
            <a:ext cx="1142778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itchFamily="18" charset="0"/>
              </a:rPr>
              <a:t>The people in the picture are in prison.</a:t>
            </a:r>
            <a:endParaRPr lang="en-US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61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608010" y="1556084"/>
            <a:ext cx="2846582" cy="3886376"/>
          </a:xfrm>
          <a:prstGeom prst="homePlate">
            <a:avLst>
              <a:gd name="adj" fmla="val 33009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Book Antiqua" pitchFamily="18" charset="0"/>
              </a:rPr>
              <a:t>Atrocities</a:t>
            </a:r>
            <a:endParaRPr lang="en-US" sz="32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21583" y="721282"/>
            <a:ext cx="1865477" cy="83480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ook Antiqua" pitchFamily="18" charset="0"/>
              </a:rPr>
              <a:t>Meaning</a:t>
            </a:r>
            <a:endParaRPr lang="en-US" sz="2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08011" y="1556084"/>
            <a:ext cx="1865477" cy="38863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Cruelty,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Book Antiqua" pitchFamily="18" charset="0"/>
              </a:rPr>
              <a:t>killings, murder, violence</a:t>
            </a:r>
            <a:endParaRPr lang="en-US" sz="28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43895" y="562241"/>
            <a:ext cx="1865477" cy="83480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Book Antiqua" pitchFamily="18" charset="0"/>
              </a:rPr>
              <a:t>Word</a:t>
            </a:r>
            <a:endParaRPr lang="en-US" sz="2400" b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19" r="10163"/>
          <a:stretch/>
        </p:blipFill>
        <p:spPr>
          <a:xfrm>
            <a:off x="2935706" y="850232"/>
            <a:ext cx="6872306" cy="4592224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608008" y="5614977"/>
            <a:ext cx="111790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Zahir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Raihan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showed Pakistani atrocities  by his film ‘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Jibon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Theke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Neya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’ very well.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03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611013" y="1282659"/>
            <a:ext cx="2701921" cy="4285397"/>
          </a:xfrm>
          <a:prstGeom prst="homePlate">
            <a:avLst>
              <a:gd name="adj" fmla="val 33009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Genocide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01232" y="721533"/>
            <a:ext cx="1865477" cy="83480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Meaning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80884" y="1556335"/>
            <a:ext cx="2306175" cy="39004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Mass killing.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013" y="447859"/>
            <a:ext cx="1865477" cy="83480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Word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620"/>
          <a:stretch/>
        </p:blipFill>
        <p:spPr>
          <a:xfrm>
            <a:off x="3140499" y="576531"/>
            <a:ext cx="6466993" cy="48802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608008" y="5643553"/>
            <a:ext cx="111790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He also presented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akistani genocide by his film ‘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Jibon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Theke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Neya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 very clearly.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38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73605" y="1148155"/>
            <a:ext cx="4946432" cy="1219200"/>
          </a:xfrm>
          <a:prstGeom prst="ellipse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0060" y="2660031"/>
            <a:ext cx="5994871" cy="1261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Mohammad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Azharul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Islam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Assistant Teacher (English)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Hugra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Habib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Kader High School,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Tamgail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25013" y="4417413"/>
            <a:ext cx="5249917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English For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Today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Class- IX - X</a:t>
            </a:r>
            <a:endParaRPr lang="en-US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78416" y="855623"/>
            <a:ext cx="3226468" cy="4870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782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2104" y="334754"/>
            <a:ext cx="10587791" cy="6109588"/>
          </a:xfrm>
          <a:noFill/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b="1" spc="-100" dirty="0" smtClean="0">
                <a:latin typeface="Book Antiqua" pitchFamily="18" charset="0"/>
                <a:cs typeface="Andalus" pitchFamily="18" charset="-78"/>
              </a:rPr>
              <a:t>B Read  the text.</a:t>
            </a:r>
          </a:p>
          <a:p>
            <a:pPr marL="0" indent="0" algn="just">
              <a:buNone/>
            </a:pPr>
            <a:r>
              <a:rPr lang="en-US" b="1" spc="-1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Zahir</a:t>
            </a:r>
            <a:r>
              <a:rPr lang="en-US" b="1" spc="-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pc="-1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Raihan</a:t>
            </a:r>
            <a:r>
              <a:rPr lang="en-US" b="1" spc="-1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was one of the most talented film makers in Bangladesh. He was </a:t>
            </a:r>
            <a:r>
              <a:rPr lang="en-US" b="1" spc="-1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bom</a:t>
            </a:r>
            <a:r>
              <a:rPr lang="en-US" b="1" spc="-1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on 19 August 1935 in the village </a:t>
            </a:r>
            <a:r>
              <a:rPr lang="en-US" b="1" spc="-1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Majupur</a:t>
            </a:r>
            <a:r>
              <a:rPr lang="en-US" b="1" spc="-1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in </a:t>
            </a:r>
            <a:r>
              <a:rPr lang="en-US" b="1" spc="-1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Feni</a:t>
            </a:r>
            <a:r>
              <a:rPr lang="en-US" b="1" spc="-1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district. He was an active worker of the Language Movement. He was one of the ten students to go out in a procession on 21 February 1952 despite a ban on such activities. As a result, he and many others were arrested and taken to prison. </a:t>
            </a:r>
            <a:r>
              <a:rPr lang="en-US" b="1" spc="-1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Zahir</a:t>
            </a:r>
            <a:r>
              <a:rPr lang="en-US" b="1" spc="-1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was also present at the historical meeting of </a:t>
            </a:r>
            <a:r>
              <a:rPr lang="en-US" b="1" spc="-1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Amtala</a:t>
            </a:r>
            <a:r>
              <a:rPr lang="en-US" b="1" spc="-1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on February 21, 1952. He also took part in the mass movement in 1969. In 1971, he joined the Liberation War</a:t>
            </a:r>
            <a:r>
              <a:rPr lang="en-US" b="1" spc="-1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spc="-1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All through his life, </a:t>
            </a:r>
            <a:r>
              <a:rPr lang="en-US" b="1" spc="-1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Zahir</a:t>
            </a:r>
            <a:r>
              <a:rPr lang="en-US" b="1" spc="-1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dreamt for a democratic society, a society that will ensure freedom of speech and will. He had many dreams about our film industry too. He made a legendary film </a:t>
            </a:r>
            <a:r>
              <a:rPr lang="en-US" b="1" i="1" spc="-1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Jibon</a:t>
            </a:r>
            <a:r>
              <a:rPr lang="en-US" b="1" i="1" spc="-1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spc="-1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Theke</a:t>
            </a:r>
            <a:r>
              <a:rPr lang="en-US" b="1" i="1" spc="-1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spc="-1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Neya</a:t>
            </a:r>
            <a:r>
              <a:rPr lang="en-US" b="1" i="1" spc="-1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pc="-1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based on the Language Movement of 1952. It was a revolt against the then autocratic government. The family presented in that film was a miniature East Pakistan ruled by an autocrat who had to go to the prison for her conspiracy. </a:t>
            </a:r>
            <a:endParaRPr lang="en-US" b="1" spc="-1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53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336" y="1219201"/>
            <a:ext cx="5406191" cy="3705726"/>
          </a:xfrm>
          <a:prstGeom prst="rect">
            <a:avLst/>
          </a:prstGeom>
          <a:ln w="889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219200" y="5085347"/>
            <a:ext cx="10058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90513" algn="l"/>
              </a:tabLst>
            </a:pPr>
            <a:r>
              <a:rPr lang="en-US" sz="2000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Why is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Zahir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Raihan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considered a freedom fighter though he was 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filmmaker?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25674" y="490653"/>
            <a:ext cx="28871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90513" algn="l"/>
              </a:tabLst>
            </a:pPr>
            <a:r>
              <a:rPr lang="en-US" b="1" dirty="0" smtClean="0">
                <a:latin typeface="Book Antiqua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Work in pairs.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323" y="1219201"/>
            <a:ext cx="3744730" cy="370572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63074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0443" y="898634"/>
            <a:ext cx="10603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-100" dirty="0" smtClean="0">
                <a:latin typeface="Times New Roman" pitchFamily="18" charset="0"/>
                <a:cs typeface="Times New Roman" pitchFamily="18" charset="0"/>
              </a:rPr>
              <a:t>C   Use appropriate information from the text above to complete the grid.</a:t>
            </a:r>
            <a:endParaRPr lang="en-US" sz="2800" b="1" spc="-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038458"/>
              </p:ext>
            </p:extLst>
          </p:nvPr>
        </p:nvGraphicFramePr>
        <p:xfrm>
          <a:off x="947800" y="2576943"/>
          <a:ext cx="10507580" cy="32296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0955"/>
                <a:gridCol w="1491573"/>
                <a:gridCol w="1935959"/>
                <a:gridCol w="2166142"/>
                <a:gridCol w="1379801"/>
                <a:gridCol w="1523150"/>
              </a:tblGrid>
              <a:tr h="464805">
                <a:tc gridSpan="6"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  <a:latin typeface="Book Antiqua" pitchFamily="18" charset="0"/>
                        </a:rPr>
                        <a:t>Zahir</a:t>
                      </a:r>
                      <a:r>
                        <a:rPr lang="en-US" sz="2800" b="1" dirty="0" smtClean="0">
                          <a:solidFill>
                            <a:srgbClr val="C00000"/>
                          </a:solidFill>
                          <a:latin typeface="Book Antiqua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C00000"/>
                          </a:solidFill>
                          <a:latin typeface="Book Antiqua" pitchFamily="18" charset="0"/>
                        </a:rPr>
                        <a:t>Raihan</a:t>
                      </a:r>
                      <a:endParaRPr lang="en-US" sz="2800" b="1" dirty="0">
                        <a:solidFill>
                          <a:srgbClr val="C00000"/>
                        </a:solidFill>
                        <a:latin typeface="Book Antiqua" pitchFamily="18" charset="0"/>
                      </a:endParaRPr>
                    </a:p>
                  </a:txBody>
                  <a:tcPr marL="92583" marR="92583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6317">
                <a:tc>
                  <a:txBody>
                    <a:bodyPr/>
                    <a:lstStyle/>
                    <a:p>
                      <a:pPr algn="ctr"/>
                      <a:r>
                        <a:rPr lang="en-US" sz="2000" b="1" spc="-100" baseline="0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participated in</a:t>
                      </a:r>
                      <a:endParaRPr lang="en-US" sz="2000" b="1" spc="-100" baseline="0" dirty="0">
                        <a:solidFill>
                          <a:srgbClr val="7030A0"/>
                        </a:solidFill>
                        <a:latin typeface="Book Antiqua" pitchFamily="18" charset="0"/>
                      </a:endParaRPr>
                    </a:p>
                  </a:txBody>
                  <a:tcPr marL="92583" marR="92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pc="-100" baseline="0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famous as</a:t>
                      </a:r>
                      <a:endParaRPr lang="en-US" sz="2000" b="1" spc="-100" baseline="0" dirty="0">
                        <a:solidFill>
                          <a:srgbClr val="7030A0"/>
                        </a:solidFill>
                        <a:latin typeface="Book Antiqua" pitchFamily="18" charset="0"/>
                      </a:endParaRPr>
                    </a:p>
                  </a:txBody>
                  <a:tcPr marL="92583" marR="92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pc="-100" baseline="0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best documentary</a:t>
                      </a:r>
                      <a:endParaRPr lang="en-US" sz="2000" b="1" spc="-100" baseline="0" dirty="0">
                        <a:solidFill>
                          <a:srgbClr val="7030A0"/>
                        </a:solidFill>
                        <a:latin typeface="Book Antiqua" pitchFamily="18" charset="0"/>
                      </a:endParaRPr>
                    </a:p>
                  </a:txBody>
                  <a:tcPr marL="92583" marR="92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pc="-100" baseline="0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movie based on language movement</a:t>
                      </a:r>
                      <a:endParaRPr lang="en-US" sz="2000" b="1" spc="-100" baseline="0" dirty="0">
                        <a:solidFill>
                          <a:srgbClr val="7030A0"/>
                        </a:solidFill>
                        <a:latin typeface="Book Antiqua" pitchFamily="18" charset="0"/>
                      </a:endParaRPr>
                    </a:p>
                  </a:txBody>
                  <a:tcPr marL="92583" marR="92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pc="-100" baseline="0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missing since</a:t>
                      </a:r>
                      <a:endParaRPr lang="en-US" sz="2000" b="1" spc="-100" baseline="0" dirty="0">
                        <a:solidFill>
                          <a:srgbClr val="7030A0"/>
                        </a:solidFill>
                        <a:latin typeface="Book Antiqua" pitchFamily="18" charset="0"/>
                      </a:endParaRPr>
                    </a:p>
                  </a:txBody>
                  <a:tcPr marL="92583" marR="9258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pc="-100" baseline="0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his dream</a:t>
                      </a:r>
                      <a:endParaRPr lang="en-US" sz="2000" b="1" spc="-100" baseline="0" dirty="0">
                        <a:solidFill>
                          <a:srgbClr val="7030A0"/>
                        </a:solidFill>
                        <a:latin typeface="Book Antiqua" pitchFamily="18" charset="0"/>
                      </a:endParaRPr>
                    </a:p>
                  </a:txBody>
                  <a:tcPr marL="92583" marR="92583" anchor="ctr"/>
                </a:tc>
              </a:tr>
              <a:tr h="1645216"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Book Antiqua" pitchFamily="18" charset="0"/>
                      </a:endParaRPr>
                    </a:p>
                  </a:txBody>
                  <a:tcPr marL="92583" marR="92583"/>
                </a:tc>
                <a:tc>
                  <a:txBody>
                    <a:bodyPr/>
                    <a:lstStyle/>
                    <a:p>
                      <a:pPr algn="ctr"/>
                      <a:endParaRPr lang="en-US" sz="2800" b="1">
                        <a:latin typeface="Book Antiqua" pitchFamily="18" charset="0"/>
                      </a:endParaRPr>
                    </a:p>
                  </a:txBody>
                  <a:tcPr marL="92583" marR="9258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.</a:t>
                      </a:r>
                    </a:p>
                    <a:p>
                      <a:pPr algn="ctr"/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marL="92583" marR="92583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marL="92583" marR="92583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marL="92583" marR="92583"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latin typeface="Book Antiqua" pitchFamily="18" charset="0"/>
                      </a:endParaRPr>
                    </a:p>
                  </a:txBody>
                  <a:tcPr marL="92583" marR="92583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303986" y="1550525"/>
            <a:ext cx="32792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42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916" y="1748588"/>
            <a:ext cx="4219074" cy="30427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1005674" y="4920687"/>
            <a:ext cx="10058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90513" algn="l"/>
              </a:tabLst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does the title of the lesson fit to the story of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Zahir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Raihan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4025675" y="768510"/>
            <a:ext cx="28310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290513" algn="l"/>
              </a:tabLst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Home Work 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3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874" y="1759375"/>
            <a:ext cx="4601042" cy="30319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9403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037347" y="1556084"/>
            <a:ext cx="7539790" cy="3955527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Plain">
              <a:avLst/>
            </a:prstTxWarp>
            <a:no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See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you </a:t>
            </a:r>
          </a:p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again.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51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25"/>
          <a:stretch/>
        </p:blipFill>
        <p:spPr>
          <a:xfrm>
            <a:off x="1700463" y="1234126"/>
            <a:ext cx="3715280" cy="42854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345347" y="188261"/>
            <a:ext cx="93279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Book Antiqua" pitchFamily="18" charset="0"/>
              </a:rPr>
              <a:t>Do you know them?</a:t>
            </a:r>
            <a:endParaRPr lang="en-US" sz="32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78190" y="5961291"/>
            <a:ext cx="419498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Book Antiqua" pitchFamily="18" charset="0"/>
              </a:rPr>
              <a:t>Zahir</a:t>
            </a:r>
            <a:r>
              <a:rPr lang="en-US" sz="3200" b="1" dirty="0" smtClean="0">
                <a:latin typeface="Book Antiqua" pitchFamily="18" charset="0"/>
              </a:rPr>
              <a:t> </a:t>
            </a:r>
            <a:r>
              <a:rPr lang="en-US" sz="3200" b="1" dirty="0" err="1" smtClean="0">
                <a:latin typeface="Book Antiqua" pitchFamily="18" charset="0"/>
              </a:rPr>
              <a:t>Raihan</a:t>
            </a:r>
            <a:endParaRPr lang="en-US" sz="3200" b="1" dirty="0">
              <a:latin typeface="Book Antiqua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2" y="1194020"/>
            <a:ext cx="4090737" cy="43794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4717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82"/>
          <a:stretch/>
        </p:blipFill>
        <p:spPr>
          <a:xfrm>
            <a:off x="1540041" y="985717"/>
            <a:ext cx="8999621" cy="4433450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297524" y="5711554"/>
            <a:ext cx="474232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Book Antiqua" pitchFamily="18" charset="0"/>
              </a:rPr>
              <a:t>Freedom of speech</a:t>
            </a:r>
            <a:endParaRPr lang="en-US" sz="3200" b="1" dirty="0">
              <a:solidFill>
                <a:srgbClr val="0070C0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39906" y="5711553"/>
            <a:ext cx="50376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Book Antiqua" pitchFamily="18" charset="0"/>
              </a:rPr>
              <a:t>Freedom of a country</a:t>
            </a:r>
            <a:endParaRPr lang="en-US" sz="3200" b="1" dirty="0">
              <a:solidFill>
                <a:srgbClr val="C00000"/>
              </a:solidFill>
              <a:latin typeface="Book Antiqu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8450" y="380307"/>
            <a:ext cx="55547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They had the dream of Freedom</a:t>
            </a:r>
            <a:r>
              <a:rPr lang="bn-IN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 Antiqua" pitchFamily="18" charset="0"/>
              </a:rPr>
              <a:t> </a:t>
            </a:r>
            <a:endParaRPr lang="en-US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16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5909" y="1601232"/>
            <a:ext cx="4028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Our Today’s lesson is-</a:t>
            </a:r>
          </a:p>
        </p:txBody>
      </p:sp>
      <p:sp>
        <p:nvSpPr>
          <p:cNvPr id="4" name="Rectangle 3"/>
          <p:cNvSpPr/>
          <p:nvPr/>
        </p:nvSpPr>
        <p:spPr>
          <a:xfrm>
            <a:off x="2667623" y="2731313"/>
            <a:ext cx="61722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They had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dreams- 2</a:t>
            </a:r>
          </a:p>
          <a:p>
            <a:pPr algn="ctr"/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Unit-10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Lesson-4</a:t>
            </a:r>
          </a:p>
        </p:txBody>
      </p:sp>
    </p:spTree>
    <p:extLst>
      <p:ext uri="{BB962C8B-B14F-4D97-AF65-F5344CB8AC3E}">
        <p14:creationId xmlns:p14="http://schemas.microsoft.com/office/powerpoint/2010/main" val="170946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88" y="1"/>
            <a:ext cx="4940970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36987" y="1598768"/>
            <a:ext cx="2860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Book Antiqua" pitchFamily="18" charset="0"/>
                <a:cs typeface="Andalus" pitchFamily="18" charset="-78"/>
              </a:rPr>
              <a:t>Learning outcomes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989095" y="2760059"/>
            <a:ext cx="673768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2575"/>
            <a:r>
              <a:rPr lang="en-US" b="1" dirty="0">
                <a:latin typeface="Book Antiqua" pitchFamily="18" charset="0"/>
                <a:cs typeface="Andalus" pitchFamily="18" charset="-78"/>
              </a:rPr>
              <a:t>After studied this lesson, learners will able to--</a:t>
            </a:r>
          </a:p>
          <a:p>
            <a:pPr lvl="0" algn="just"/>
            <a:r>
              <a:rPr lang="en-US" b="1" dirty="0" smtClean="0">
                <a:latin typeface="Book Antiqua" pitchFamily="18" charset="0"/>
                <a:cs typeface="Andalus" pitchFamily="18" charset="-78"/>
              </a:rPr>
              <a:t>1.   </a:t>
            </a:r>
            <a:r>
              <a:rPr lang="en-US" sz="2000" b="1" dirty="0" err="1" smtClean="0">
                <a:solidFill>
                  <a:srgbClr val="7030A0"/>
                </a:solidFill>
                <a:latin typeface="Book Antiqua" pitchFamily="18" charset="0"/>
                <a:cs typeface="Andalus" pitchFamily="18" charset="-78"/>
              </a:rPr>
              <a:t>Ss</a:t>
            </a:r>
            <a:r>
              <a:rPr lang="en-US" sz="2000" b="1" dirty="0" smtClean="0">
                <a:solidFill>
                  <a:srgbClr val="7030A0"/>
                </a:solidFill>
                <a:latin typeface="Book Antiqua" pitchFamily="18" charset="0"/>
                <a:cs typeface="Andalus" pitchFamily="18" charset="-78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Book Antiqua" pitchFamily="18" charset="0"/>
                <a:cs typeface="Andalus" pitchFamily="18" charset="-78"/>
              </a:rPr>
              <a:t>will ask and answer questions.</a:t>
            </a:r>
          </a:p>
          <a:p>
            <a:pPr marL="457200" lvl="0" indent="-457200" algn="just">
              <a:buAutoNum type="arabicPeriod" startAt="2"/>
            </a:pPr>
            <a:r>
              <a:rPr lang="en-US" sz="2000" b="1" dirty="0" err="1" smtClean="0">
                <a:solidFill>
                  <a:srgbClr val="7030A0"/>
                </a:solidFill>
                <a:latin typeface="Book Antiqua" pitchFamily="18" charset="0"/>
                <a:cs typeface="Andalus" pitchFamily="18" charset="-78"/>
              </a:rPr>
              <a:t>Ss</a:t>
            </a:r>
            <a:r>
              <a:rPr lang="en-US" sz="2000" b="1" dirty="0" smtClean="0">
                <a:solidFill>
                  <a:srgbClr val="7030A0"/>
                </a:solidFill>
                <a:latin typeface="Book Antiqua" pitchFamily="18" charset="0"/>
                <a:cs typeface="Andalus" pitchFamily="18" charset="-78"/>
              </a:rPr>
              <a:t> </a:t>
            </a:r>
            <a:r>
              <a:rPr lang="en-US" sz="2000" b="1" dirty="0">
                <a:solidFill>
                  <a:srgbClr val="7030A0"/>
                </a:solidFill>
                <a:latin typeface="Book Antiqua" pitchFamily="18" charset="0"/>
                <a:cs typeface="Andalus" pitchFamily="18" charset="-78"/>
              </a:rPr>
              <a:t>will read and understand text through </a:t>
            </a:r>
            <a:r>
              <a:rPr lang="en-US" sz="2000" b="1" dirty="0" smtClean="0">
                <a:solidFill>
                  <a:srgbClr val="7030A0"/>
                </a:solidFill>
                <a:latin typeface="Book Antiqua" pitchFamily="18" charset="0"/>
                <a:cs typeface="Andalus" pitchFamily="18" charset="-78"/>
              </a:rPr>
              <a:t>silent</a:t>
            </a:r>
          </a:p>
          <a:p>
            <a:pPr lvl="0" algn="just"/>
            <a:r>
              <a:rPr lang="en-US" sz="2000" b="1" dirty="0">
                <a:solidFill>
                  <a:srgbClr val="7030A0"/>
                </a:solidFill>
                <a:latin typeface="Book Antiqua" pitchFamily="18" charset="0"/>
                <a:cs typeface="Andalus" pitchFamily="18" charset="-78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Book Antiqua" pitchFamily="18" charset="0"/>
                <a:cs typeface="Andalus" pitchFamily="18" charset="-78"/>
              </a:rPr>
              <a:t>      reading.</a:t>
            </a:r>
            <a:endParaRPr lang="en-US" sz="2000" b="1" dirty="0">
              <a:solidFill>
                <a:srgbClr val="7030A0"/>
              </a:solidFill>
              <a:latin typeface="Book Antiqua" pitchFamily="18" charset="0"/>
              <a:cs typeface="Andalus" pitchFamily="18" charset="-78"/>
            </a:endParaRPr>
          </a:p>
          <a:p>
            <a:pPr lvl="0" algn="just"/>
            <a:r>
              <a:rPr lang="en-US" sz="2000" b="1" dirty="0">
                <a:solidFill>
                  <a:srgbClr val="7030A0"/>
                </a:solidFill>
                <a:latin typeface="Book Antiqua" pitchFamily="18" charset="0"/>
                <a:cs typeface="Andalus" pitchFamily="18" charset="-78"/>
              </a:rPr>
              <a:t>3.  </a:t>
            </a:r>
            <a:r>
              <a:rPr lang="en-US" sz="2000" b="1" dirty="0" err="1">
                <a:solidFill>
                  <a:srgbClr val="7030A0"/>
                </a:solidFill>
                <a:latin typeface="Book Antiqua" pitchFamily="18" charset="0"/>
                <a:cs typeface="Andalus" pitchFamily="18" charset="-78"/>
              </a:rPr>
              <a:t>Ss</a:t>
            </a:r>
            <a:r>
              <a:rPr lang="en-US" sz="2000" b="1" dirty="0">
                <a:solidFill>
                  <a:srgbClr val="7030A0"/>
                </a:solidFill>
                <a:latin typeface="Book Antiqua" pitchFamily="18" charset="0"/>
                <a:cs typeface="Andalus" pitchFamily="18" charset="-78"/>
              </a:rPr>
              <a:t> will take and give interviews.</a:t>
            </a:r>
          </a:p>
          <a:p>
            <a:pPr lvl="0" algn="just"/>
            <a:r>
              <a:rPr lang="en-US" sz="2000" b="1" dirty="0">
                <a:solidFill>
                  <a:srgbClr val="7030A0"/>
                </a:solidFill>
                <a:latin typeface="Book Antiqua" pitchFamily="18" charset="0"/>
                <a:cs typeface="Andalus" pitchFamily="18" charset="-78"/>
              </a:rPr>
              <a:t>4.  </a:t>
            </a:r>
            <a:r>
              <a:rPr lang="en-US" sz="2000" b="1" dirty="0" err="1">
                <a:solidFill>
                  <a:srgbClr val="7030A0"/>
                </a:solidFill>
                <a:latin typeface="Book Antiqua" pitchFamily="18" charset="0"/>
                <a:cs typeface="Andalus" pitchFamily="18" charset="-78"/>
              </a:rPr>
              <a:t>Ss</a:t>
            </a:r>
            <a:r>
              <a:rPr lang="en-US" sz="2000" b="1" dirty="0">
                <a:solidFill>
                  <a:srgbClr val="7030A0"/>
                </a:solidFill>
                <a:latin typeface="Book Antiqua" pitchFamily="18" charset="0"/>
                <a:cs typeface="Andalus" pitchFamily="18" charset="-78"/>
              </a:rPr>
              <a:t> will writing a paragraph.</a:t>
            </a:r>
          </a:p>
        </p:txBody>
      </p:sp>
    </p:spTree>
    <p:extLst>
      <p:ext uri="{BB962C8B-B14F-4D97-AF65-F5344CB8AC3E}">
        <p14:creationId xmlns:p14="http://schemas.microsoft.com/office/powerpoint/2010/main" val="7074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91" y="1217434"/>
            <a:ext cx="4316917" cy="51507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ight Arrow 3"/>
          <p:cNvSpPr/>
          <p:nvPr/>
        </p:nvSpPr>
        <p:spPr>
          <a:xfrm>
            <a:off x="4414470" y="941348"/>
            <a:ext cx="3282357" cy="1586959"/>
          </a:xfrm>
          <a:prstGeom prst="rightArrow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Date of birth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666720" y="2680068"/>
            <a:ext cx="3313020" cy="1622646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Birth place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7488" y="1426437"/>
            <a:ext cx="40596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19 August, 1935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1122" y="2825126"/>
            <a:ext cx="404600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Village: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Majupur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District: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Feni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414473" y="4281545"/>
            <a:ext cx="3313017" cy="1635141"/>
          </a:xfrm>
          <a:prstGeom prst="rightArrow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Breathed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last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27492" y="4780011"/>
            <a:ext cx="405964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30 December,1971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07242" y="587405"/>
            <a:ext cx="61274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Zahir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Raihan’s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personnel</a:t>
            </a:r>
            <a:r>
              <a:rPr lang="en-US" sz="4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717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3209" y="5305820"/>
            <a:ext cx="4665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Book Antiqua" pitchFamily="18" charset="0"/>
              </a:rPr>
              <a:t>Zahir</a:t>
            </a:r>
            <a:r>
              <a:rPr lang="en-US" sz="3200" b="1" dirty="0" smtClean="0">
                <a:latin typeface="Book Antiqua" pitchFamily="18" charset="0"/>
              </a:rPr>
              <a:t> </a:t>
            </a:r>
            <a:r>
              <a:rPr lang="en-US" sz="3200" b="1" dirty="0" err="1" smtClean="0">
                <a:latin typeface="Book Antiqua" pitchFamily="18" charset="0"/>
              </a:rPr>
              <a:t>Raihan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31495" y="657062"/>
            <a:ext cx="8580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Some important writings of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Zahir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Raihan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96" y="3989817"/>
            <a:ext cx="1976614" cy="217335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495" y="1492341"/>
            <a:ext cx="1976615" cy="23030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801" y="1492341"/>
            <a:ext cx="1852567" cy="23030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243" y="4219140"/>
            <a:ext cx="1762125" cy="21733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732" y="1487201"/>
            <a:ext cx="4619573" cy="381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8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959" y="1605592"/>
            <a:ext cx="9240252" cy="4249775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507960" y="872294"/>
            <a:ext cx="95931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What was the legendary works  of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Zahir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Raihan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462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667</Words>
  <Application>Microsoft Office PowerPoint</Application>
  <PresentationFormat>Custom</PresentationFormat>
  <Paragraphs>132</Paragraphs>
  <Slides>24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322</cp:revision>
  <dcterms:created xsi:type="dcterms:W3CDTF">2013-06-24T05:53:28Z</dcterms:created>
  <dcterms:modified xsi:type="dcterms:W3CDTF">2019-11-23T07:16:29Z</dcterms:modified>
</cp:coreProperties>
</file>