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9" r:id="rId17"/>
    <p:sldId id="275" r:id="rId18"/>
    <p:sldId id="276" r:id="rId19"/>
    <p:sldId id="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430881-421E-49F9-8CBB-156725F9F754}" type="datetimeFigureOut">
              <a:rPr lang="en-US" smtClean="0"/>
              <a:t>04-08-19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3503288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30881-421E-49F9-8CBB-156725F9F754}" type="datetimeFigureOut">
              <a:rPr lang="en-US" smtClean="0"/>
              <a:t>04-08-19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1335257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30881-421E-49F9-8CBB-156725F9F754}" type="datetimeFigureOut">
              <a:rPr lang="en-US" smtClean="0"/>
              <a:t>04-08-19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487563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430881-421E-49F9-8CBB-156725F9F754}" type="datetimeFigureOut">
              <a:rPr lang="en-US" smtClean="0"/>
              <a:t>04-08-19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3107029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430881-421E-49F9-8CBB-156725F9F754}" type="datetimeFigureOut">
              <a:rPr lang="en-US" smtClean="0"/>
              <a:t>04-08-19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473852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430881-421E-49F9-8CBB-156725F9F754}" type="datetimeFigureOut">
              <a:rPr lang="en-US" smtClean="0"/>
              <a:t>04-08-19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339250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430881-421E-49F9-8CBB-156725F9F754}" type="datetimeFigureOut">
              <a:rPr lang="en-US" smtClean="0"/>
              <a:t>04-08-19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325537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430881-421E-49F9-8CBB-156725F9F754}" type="datetimeFigureOut">
              <a:rPr lang="en-US" smtClean="0"/>
              <a:t>04-08-19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1372788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430881-421E-49F9-8CBB-156725F9F754}" type="datetimeFigureOut">
              <a:rPr lang="en-US" smtClean="0"/>
              <a:t>04-08-19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345334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30881-421E-49F9-8CBB-156725F9F754}" type="datetimeFigureOut">
              <a:rPr lang="en-US" smtClean="0"/>
              <a:t>04-08-19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2808602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430881-421E-49F9-8CBB-156725F9F754}" type="datetimeFigureOut">
              <a:rPr lang="en-US" smtClean="0"/>
              <a:t>04-08-19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70724-A234-41F0-AC3B-E96B6106D1D6}" type="slidenum">
              <a:rPr lang="en-US" smtClean="0"/>
              <a:t>‹#›</a:t>
            </a:fld>
            <a:endParaRPr lang="en-US"/>
          </a:p>
        </p:txBody>
      </p:sp>
    </p:spTree>
    <p:extLst>
      <p:ext uri="{BB962C8B-B14F-4D97-AF65-F5344CB8AC3E}">
        <p14:creationId xmlns:p14="http://schemas.microsoft.com/office/powerpoint/2010/main" val="263096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30881-421E-49F9-8CBB-156725F9F754}" type="datetimeFigureOut">
              <a:rPr lang="en-US" smtClean="0"/>
              <a:t>04-08-19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70724-A234-41F0-AC3B-E96B6106D1D6}" type="slidenum">
              <a:rPr lang="en-US" smtClean="0"/>
              <a:t>‹#›</a:t>
            </a:fld>
            <a:endParaRPr lang="en-US"/>
          </a:p>
        </p:txBody>
      </p:sp>
    </p:spTree>
    <p:extLst>
      <p:ext uri="{BB962C8B-B14F-4D97-AF65-F5344CB8AC3E}">
        <p14:creationId xmlns:p14="http://schemas.microsoft.com/office/powerpoint/2010/main" val="1600601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gif"/><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4667" y="3229391"/>
              <a:ext cx="8252036" cy="301338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316" y="783566"/>
              <a:ext cx="3668737" cy="24458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317052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76346" y="2820573"/>
            <a:ext cx="100059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entire</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p:cNvPicPr>
          <p:nvPr/>
        </p:nvPicPr>
        <p:blipFill>
          <a:blip r:embed="rId2">
            <a:extLst>
              <a:ext uri="{28A0092B-C50C-407E-A947-70E740481C1C}">
                <a14:useLocalDpi xmlns:a14="http://schemas.microsoft.com/office/drawing/2010/main" val="0"/>
              </a:ext>
            </a:extLst>
          </a:blip>
          <a:stretch>
            <a:fillRect/>
          </a:stretch>
        </p:blipFill>
        <p:spPr>
          <a:xfrm>
            <a:off x="2751762" y="1651147"/>
            <a:ext cx="3813048" cy="2862072"/>
          </a:xfrm>
          <a:prstGeom prst="rect">
            <a:avLst/>
          </a:prstGeom>
        </p:spPr>
      </p:pic>
      <p:sp>
        <p:nvSpPr>
          <p:cNvPr id="5" name="TextBox 4"/>
          <p:cNvSpPr txBox="1"/>
          <p:nvPr/>
        </p:nvSpPr>
        <p:spPr>
          <a:xfrm>
            <a:off x="7439631" y="2820573"/>
            <a:ext cx="2884912" cy="523220"/>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whole or complete</a:t>
            </a:r>
            <a:endParaRPr lang="en-US"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398419" y="5015247"/>
            <a:ext cx="6519734"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His behavior disturbed the entire classroom.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709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447148" y="323978"/>
            <a:ext cx="7297703"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Let’s know about Bangladeshi foods</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609600" y="1976509"/>
            <a:ext cx="2286000" cy="2286000"/>
          </a:xfrm>
          <a:prstGeom prst="rect">
            <a:avLst/>
          </a:prstGeom>
        </p:spPr>
      </p:pic>
      <p:pic>
        <p:nvPicPr>
          <p:cNvPr id="4" name="Picture 3"/>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505200" y="1976509"/>
            <a:ext cx="2286000" cy="2286000"/>
          </a:xfrm>
          <a:prstGeom prst="rect">
            <a:avLst/>
          </a:prstGeom>
        </p:spPr>
      </p:pic>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9296400" y="1976509"/>
            <a:ext cx="2286000" cy="2286000"/>
          </a:xfrm>
          <a:prstGeom prst="rect">
            <a:avLst/>
          </a:prstGeom>
        </p:spPr>
      </p:pic>
      <p:pic>
        <p:nvPicPr>
          <p:cNvPr id="6" name="Picture 5"/>
          <p:cNvPicPr>
            <a:picLocks/>
          </p:cNvPicPr>
          <p:nvPr/>
        </p:nvPicPr>
        <p:blipFill>
          <a:blip r:embed="rId5">
            <a:extLst>
              <a:ext uri="{28A0092B-C50C-407E-A947-70E740481C1C}">
                <a14:useLocalDpi xmlns:a14="http://schemas.microsoft.com/office/drawing/2010/main" val="0"/>
              </a:ext>
            </a:extLst>
          </a:blip>
          <a:stretch>
            <a:fillRect/>
          </a:stretch>
        </p:blipFill>
        <p:spPr>
          <a:xfrm>
            <a:off x="6400800" y="1976509"/>
            <a:ext cx="2286000" cy="2286000"/>
          </a:xfrm>
          <a:prstGeom prst="rect">
            <a:avLst/>
          </a:prstGeom>
        </p:spPr>
      </p:pic>
      <p:sp>
        <p:nvSpPr>
          <p:cNvPr id="7" name="TextBox 6"/>
          <p:cNvSpPr txBox="1"/>
          <p:nvPr/>
        </p:nvSpPr>
        <p:spPr>
          <a:xfrm>
            <a:off x="934169" y="5083201"/>
            <a:ext cx="10323660" cy="954107"/>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Boiled rice is our staple food. It is served with a variety of vegetables, </a:t>
            </a:r>
          </a:p>
          <a:p>
            <a:r>
              <a:rPr lang="en-US" sz="2800" dirty="0" smtClean="0">
                <a:latin typeface="Times New Roman" panose="02020603050405020304" pitchFamily="18" charset="0"/>
                <a:cs typeface="Times New Roman" panose="02020603050405020304" pitchFamily="18" charset="0"/>
              </a:rPr>
              <a:t>curry, lentil soups, fish and meat.   </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378940" y="4201683"/>
            <a:ext cx="747320"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R</a:t>
            </a:r>
            <a:r>
              <a:rPr lang="en-US" sz="2400" dirty="0" smtClean="0">
                <a:latin typeface="Times New Roman" panose="02020603050405020304" pitchFamily="18" charset="0"/>
                <a:cs typeface="Times New Roman" panose="02020603050405020304" pitchFamily="18" charset="0"/>
              </a:rPr>
              <a:t>ice</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890043" y="4180777"/>
            <a:ext cx="1516313"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Vegetables</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7097203" y="4229135"/>
            <a:ext cx="893193"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Meat </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0081770" y="4229134"/>
            <a:ext cx="715260"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Fish</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012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304800" y="182884"/>
            <a:ext cx="3657600" cy="2286000"/>
          </a:xfrm>
          <a:prstGeom prst="rect">
            <a:avLst/>
          </a:prstGeom>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4267200" y="182884"/>
            <a:ext cx="3657600" cy="2286000"/>
          </a:xfrm>
          <a:prstGeom prst="rect">
            <a:avLst/>
          </a:prstGeom>
        </p:spPr>
      </p:pic>
      <p:pic>
        <p:nvPicPr>
          <p:cNvPr id="4" name="Picture 3"/>
          <p:cNvPicPr>
            <a:picLocks/>
          </p:cNvPicPr>
          <p:nvPr/>
        </p:nvPicPr>
        <p:blipFill>
          <a:blip r:embed="rId4">
            <a:extLst>
              <a:ext uri="{28A0092B-C50C-407E-A947-70E740481C1C}">
                <a14:useLocalDpi xmlns:a14="http://schemas.microsoft.com/office/drawing/2010/main" val="0"/>
              </a:ext>
            </a:extLst>
          </a:blip>
          <a:stretch>
            <a:fillRect/>
          </a:stretch>
        </p:blipFill>
        <p:spPr>
          <a:xfrm>
            <a:off x="8229600" y="182884"/>
            <a:ext cx="3657600" cy="2286000"/>
          </a:xfrm>
          <a:prstGeom prst="rect">
            <a:avLst/>
          </a:prstGeom>
        </p:spPr>
      </p:pic>
      <p:sp>
        <p:nvSpPr>
          <p:cNvPr id="5" name="TextBox 4"/>
          <p:cNvSpPr txBox="1"/>
          <p:nvPr/>
        </p:nvSpPr>
        <p:spPr>
          <a:xfrm>
            <a:off x="438443" y="4958854"/>
            <a:ext cx="11315114" cy="1292662"/>
          </a:xfrm>
          <a:prstGeom prst="rect">
            <a:avLst/>
          </a:prstGeom>
          <a:noFill/>
        </p:spPr>
        <p:txBody>
          <a:bodyPr wrap="square" rtlCol="0">
            <a:spAutoFit/>
          </a:bodyPr>
          <a:lstStyle/>
          <a:p>
            <a:r>
              <a:rPr lang="en-US" sz="2600" dirty="0" smtClean="0">
                <a:latin typeface="Times New Roman" panose="02020603050405020304" pitchFamily="18" charset="0"/>
                <a:cs typeface="Times New Roman" panose="02020603050405020304" pitchFamily="18" charset="0"/>
              </a:rPr>
              <a:t>Fish is the main source of protein. Fishes are now cultivated in ponds. Also we have fresh water fishes in the lakes and rivers. More than 40 types of fishes are common. Some of them are carp, </a:t>
            </a:r>
            <a:r>
              <a:rPr lang="en-US" sz="2600" dirty="0" err="1" smtClean="0">
                <a:latin typeface="Times New Roman" panose="02020603050405020304" pitchFamily="18" charset="0"/>
                <a:cs typeface="Times New Roman" panose="02020603050405020304" pitchFamily="18" charset="0"/>
              </a:rPr>
              <a:t>rui</a:t>
            </a:r>
            <a:r>
              <a:rPr lang="en-US" sz="2600" dirty="0" smtClean="0">
                <a:latin typeface="Times New Roman" panose="02020603050405020304" pitchFamily="18" charset="0"/>
                <a:cs typeface="Times New Roman" panose="02020603050405020304" pitchFamily="18" charset="0"/>
              </a:rPr>
              <a:t>, katla, magur(catfish), chingri(prawn or shrimp). </a:t>
            </a:r>
            <a:endParaRPr lang="en-US" sz="26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691811" y="2294745"/>
            <a:ext cx="881973"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C</a:t>
            </a:r>
            <a:r>
              <a:rPr lang="en-US" sz="2800" dirty="0" smtClean="0">
                <a:latin typeface="Times New Roman" panose="02020603050405020304" pitchFamily="18" charset="0"/>
                <a:cs typeface="Times New Roman" panose="02020603050405020304" pitchFamily="18" charset="0"/>
              </a:rPr>
              <a:t>arp</a:t>
            </a:r>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744782" y="2341239"/>
            <a:ext cx="702436"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R</a:t>
            </a:r>
            <a:r>
              <a:rPr lang="en-US" sz="2800" dirty="0" smtClean="0">
                <a:latin typeface="Times New Roman" panose="02020603050405020304" pitchFamily="18" charset="0"/>
                <a:cs typeface="Times New Roman" panose="02020603050405020304" pitchFamily="18" charset="0"/>
              </a:rPr>
              <a:t>ui</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575804" y="2308392"/>
            <a:ext cx="960519"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K</a:t>
            </a:r>
            <a:r>
              <a:rPr lang="en-US" sz="2800" dirty="0" err="1" smtClean="0">
                <a:latin typeface="Times New Roman" panose="02020603050405020304" pitchFamily="18" charset="0"/>
                <a:cs typeface="Times New Roman" panose="02020603050405020304" pitchFamily="18" charset="0"/>
              </a:rPr>
              <a:t>atla</a:t>
            </a:r>
            <a:endParaRPr lang="en-US" sz="2800" dirty="0">
              <a:latin typeface="Times New Roman" panose="02020603050405020304" pitchFamily="18" charset="0"/>
              <a:cs typeface="Times New Roman" panose="02020603050405020304" pitchFamily="18" charset="0"/>
            </a:endParaRPr>
          </a:p>
        </p:txBody>
      </p:sp>
      <p:pic>
        <p:nvPicPr>
          <p:cNvPr id="10" name="Picture 9"/>
          <p:cNvPicPr>
            <a:picLocks/>
          </p:cNvPicPr>
          <p:nvPr/>
        </p:nvPicPr>
        <p:blipFill>
          <a:blip r:embed="rId5">
            <a:extLst>
              <a:ext uri="{28A0092B-C50C-407E-A947-70E740481C1C}">
                <a14:useLocalDpi xmlns:a14="http://schemas.microsoft.com/office/drawing/2010/main" val="0"/>
              </a:ext>
            </a:extLst>
          </a:blip>
          <a:stretch>
            <a:fillRect/>
          </a:stretch>
        </p:blipFill>
        <p:spPr>
          <a:xfrm rot="10800000">
            <a:off x="532597" y="3022806"/>
            <a:ext cx="3200400" cy="1371600"/>
          </a:xfrm>
          <a:prstGeom prst="rect">
            <a:avLst/>
          </a:prstGeom>
        </p:spPr>
      </p:pic>
      <p:sp>
        <p:nvSpPr>
          <p:cNvPr id="11" name="TextBox 10"/>
          <p:cNvSpPr txBox="1"/>
          <p:nvPr/>
        </p:nvSpPr>
        <p:spPr>
          <a:xfrm>
            <a:off x="1517082" y="4319135"/>
            <a:ext cx="1231427"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Magur </a:t>
            </a:r>
            <a:endParaRPr lang="en-US" sz="2800" dirty="0">
              <a:latin typeface="Times New Roman" panose="02020603050405020304" pitchFamily="18" charset="0"/>
              <a:cs typeface="Times New Roman" panose="02020603050405020304" pitchFamily="18" charset="0"/>
            </a:endParaRPr>
          </a:p>
        </p:txBody>
      </p:sp>
      <p:pic>
        <p:nvPicPr>
          <p:cNvPr id="12" name="Picture 11"/>
          <p:cNvPicPr>
            <a:picLocks/>
          </p:cNvPicPr>
          <p:nvPr/>
        </p:nvPicPr>
        <p:blipFill>
          <a:blip r:embed="rId6">
            <a:extLst>
              <a:ext uri="{28A0092B-C50C-407E-A947-70E740481C1C}">
                <a14:useLocalDpi xmlns:a14="http://schemas.microsoft.com/office/drawing/2010/main" val="0"/>
              </a:ext>
            </a:extLst>
          </a:blip>
          <a:stretch>
            <a:fillRect/>
          </a:stretch>
        </p:blipFill>
        <p:spPr>
          <a:xfrm>
            <a:off x="8913063" y="3028069"/>
            <a:ext cx="2286000" cy="1371600"/>
          </a:xfrm>
          <a:prstGeom prst="rect">
            <a:avLst/>
          </a:prstGeom>
        </p:spPr>
      </p:pic>
      <p:sp>
        <p:nvSpPr>
          <p:cNvPr id="13" name="TextBox 12"/>
          <p:cNvSpPr txBox="1"/>
          <p:nvPr/>
        </p:nvSpPr>
        <p:spPr>
          <a:xfrm>
            <a:off x="9415503" y="4352370"/>
            <a:ext cx="1281120"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C</a:t>
            </a:r>
            <a:r>
              <a:rPr lang="en-US" sz="2800" dirty="0" smtClean="0">
                <a:latin typeface="Times New Roman" panose="02020603050405020304" pitchFamily="18" charset="0"/>
                <a:cs typeface="Times New Roman" panose="02020603050405020304" pitchFamily="18" charset="0"/>
              </a:rPr>
              <a:t>hingri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49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647700" y="239152"/>
            <a:ext cx="3200400" cy="2286000"/>
          </a:xfrm>
          <a:prstGeom prst="rect">
            <a:avLst/>
          </a:prstGeom>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4495800" y="239152"/>
            <a:ext cx="3200400" cy="2286000"/>
          </a:xfrm>
          <a:prstGeom prst="rect">
            <a:avLst/>
          </a:prstGeom>
        </p:spPr>
      </p:pic>
      <p:pic>
        <p:nvPicPr>
          <p:cNvPr id="4" name="Picture 3"/>
          <p:cNvPicPr>
            <a:picLocks/>
          </p:cNvPicPr>
          <p:nvPr/>
        </p:nvPicPr>
        <p:blipFill>
          <a:blip r:embed="rId4">
            <a:extLst>
              <a:ext uri="{28A0092B-C50C-407E-A947-70E740481C1C}">
                <a14:useLocalDpi xmlns:a14="http://schemas.microsoft.com/office/drawing/2010/main" val="0"/>
              </a:ext>
            </a:extLst>
          </a:blip>
          <a:stretch>
            <a:fillRect/>
          </a:stretch>
        </p:blipFill>
        <p:spPr>
          <a:xfrm>
            <a:off x="8370486" y="239152"/>
            <a:ext cx="3200400" cy="2286000"/>
          </a:xfrm>
          <a:prstGeom prst="rect">
            <a:avLst/>
          </a:prstGeom>
        </p:spPr>
      </p:pic>
      <p:pic>
        <p:nvPicPr>
          <p:cNvPr id="5" name="Picture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335433" y="3073020"/>
            <a:ext cx="1521131" cy="1715674"/>
          </a:xfrm>
          <a:prstGeom prst="rect">
            <a:avLst/>
          </a:prstGeom>
        </p:spPr>
      </p:pic>
      <p:sp>
        <p:nvSpPr>
          <p:cNvPr id="6" name="TextBox 5"/>
          <p:cNvSpPr txBox="1"/>
          <p:nvPr/>
        </p:nvSpPr>
        <p:spPr>
          <a:xfrm>
            <a:off x="1686688" y="2502694"/>
            <a:ext cx="1122423"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Shutki</a:t>
            </a:r>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216381" y="2423705"/>
            <a:ext cx="1749197"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H</a:t>
            </a:r>
            <a:r>
              <a:rPr lang="en-US" sz="2800" dirty="0" smtClean="0">
                <a:latin typeface="Times New Roman" panose="02020603050405020304" pitchFamily="18" charset="0"/>
                <a:cs typeface="Times New Roman" panose="02020603050405020304" pitchFamily="18" charset="0"/>
              </a:rPr>
              <a:t>ilsha fish</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333859" y="2520245"/>
            <a:ext cx="3273653" cy="954107"/>
          </a:xfrm>
          <a:prstGeom prst="rect">
            <a:avLst/>
          </a:prstGeom>
          <a:noFill/>
        </p:spPr>
        <p:txBody>
          <a:bodyPr wrap="none" rtlCol="0">
            <a:spAutoFit/>
          </a:bodyPr>
          <a:lstStyle/>
          <a:p>
            <a:pPr algn="ctr"/>
            <a:r>
              <a:rPr lang="en-US" sz="2800" dirty="0">
                <a:latin typeface="Times New Roman" panose="02020603050405020304" pitchFamily="18" charset="0"/>
                <a:cs typeface="Times New Roman" panose="02020603050405020304" pitchFamily="18" charset="0"/>
              </a:rPr>
              <a:t>P</a:t>
            </a:r>
            <a:r>
              <a:rPr lang="en-US" sz="2800" dirty="0" smtClean="0">
                <a:latin typeface="Times New Roman" panose="02020603050405020304" pitchFamily="18" charset="0"/>
                <a:cs typeface="Times New Roman" panose="02020603050405020304" pitchFamily="18" charset="0"/>
              </a:rPr>
              <a:t>anta bhat with fried </a:t>
            </a:r>
          </a:p>
          <a:p>
            <a:pPr algn="ctr"/>
            <a:r>
              <a:rPr lang="en-US" sz="2800" dirty="0" smtClean="0">
                <a:latin typeface="Times New Roman" panose="02020603050405020304" pitchFamily="18" charset="0"/>
                <a:cs typeface="Times New Roman" panose="02020603050405020304" pitchFamily="18" charset="0"/>
              </a:rPr>
              <a:t>hilsa slice</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965578" y="3663420"/>
            <a:ext cx="1220206"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P</a:t>
            </a:r>
            <a:r>
              <a:rPr lang="en-US" sz="2800" dirty="0" smtClean="0">
                <a:latin typeface="Times New Roman" panose="02020603050405020304" pitchFamily="18" charset="0"/>
                <a:cs typeface="Times New Roman" panose="02020603050405020304" pitchFamily="18" charset="0"/>
              </a:rPr>
              <a:t>ickles</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48270" y="4903136"/>
            <a:ext cx="11495455" cy="1692771"/>
          </a:xfrm>
          <a:prstGeom prst="rect">
            <a:avLst/>
          </a:prstGeom>
          <a:noFill/>
        </p:spPr>
        <p:txBody>
          <a:bodyPr wrap="none" rtlCol="0">
            <a:spAutoFit/>
          </a:bodyPr>
          <a:lstStyle/>
          <a:p>
            <a:r>
              <a:rPr lang="en-US" sz="2600" dirty="0" smtClean="0">
                <a:latin typeface="Times New Roman" panose="02020603050405020304" pitchFamily="18" charset="0"/>
                <a:cs typeface="Times New Roman" panose="02020603050405020304" pitchFamily="18" charset="0"/>
              </a:rPr>
              <a:t>Shukti or dried fishes are popular. Hilsha is very popular among the people of </a:t>
            </a:r>
          </a:p>
          <a:p>
            <a:r>
              <a:rPr lang="en-US" sz="2600" dirty="0" smtClean="0">
                <a:latin typeface="Times New Roman" panose="02020603050405020304" pitchFamily="18" charset="0"/>
                <a:cs typeface="Times New Roman" panose="02020603050405020304" pitchFamily="18" charset="0"/>
              </a:rPr>
              <a:t>Bangladesh. Panta ilish is a traditional platter of panta bhat. It is steamed rice soaked </a:t>
            </a:r>
          </a:p>
          <a:p>
            <a:r>
              <a:rPr lang="en-US" sz="2600" dirty="0" smtClean="0">
                <a:latin typeface="Times New Roman" panose="02020603050405020304" pitchFamily="18" charset="0"/>
                <a:cs typeface="Times New Roman" panose="02020603050405020304" pitchFamily="18" charset="0"/>
              </a:rPr>
              <a:t>in water and served with a fried hilsha slice often together with dried fish, pickles, </a:t>
            </a:r>
          </a:p>
          <a:p>
            <a:r>
              <a:rPr lang="en-US" sz="2600" dirty="0" smtClean="0">
                <a:latin typeface="Times New Roman" panose="02020603050405020304" pitchFamily="18" charset="0"/>
                <a:cs typeface="Times New Roman" panose="02020603050405020304" pitchFamily="18" charset="0"/>
              </a:rPr>
              <a:t>lentil soup, green chillies and onion.  </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430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243840" y="313903"/>
            <a:ext cx="2743200" cy="2286000"/>
          </a:xfrm>
          <a:prstGeom prst="rect">
            <a:avLst/>
          </a:prstGeom>
        </p:spPr>
      </p:pic>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3230880" y="313903"/>
            <a:ext cx="2743200" cy="2286000"/>
          </a:xfrm>
          <a:prstGeom prst="rect">
            <a:avLst/>
          </a:prstGeom>
        </p:spPr>
      </p:pic>
      <p:pic>
        <p:nvPicPr>
          <p:cNvPr id="4" name="Picture 3"/>
          <p:cNvPicPr>
            <a:picLocks/>
          </p:cNvPicPr>
          <p:nvPr/>
        </p:nvPicPr>
        <p:blipFill>
          <a:blip r:embed="rId4">
            <a:extLst>
              <a:ext uri="{28A0092B-C50C-407E-A947-70E740481C1C}">
                <a14:useLocalDpi xmlns:a14="http://schemas.microsoft.com/office/drawing/2010/main" val="0"/>
              </a:ext>
            </a:extLst>
          </a:blip>
          <a:stretch>
            <a:fillRect/>
          </a:stretch>
        </p:blipFill>
        <p:spPr>
          <a:xfrm>
            <a:off x="6217920" y="313903"/>
            <a:ext cx="2743200" cy="2286000"/>
          </a:xfrm>
          <a:prstGeom prst="rect">
            <a:avLst/>
          </a:prstGeom>
        </p:spPr>
      </p:pic>
      <p:pic>
        <p:nvPicPr>
          <p:cNvPr id="5" name="Picture 4"/>
          <p:cNvPicPr>
            <a:picLocks/>
          </p:cNvPicPr>
          <p:nvPr/>
        </p:nvPicPr>
        <p:blipFill>
          <a:blip r:embed="rId5">
            <a:extLst>
              <a:ext uri="{28A0092B-C50C-407E-A947-70E740481C1C}">
                <a14:useLocalDpi xmlns:a14="http://schemas.microsoft.com/office/drawing/2010/main" val="0"/>
              </a:ext>
            </a:extLst>
          </a:blip>
          <a:stretch>
            <a:fillRect/>
          </a:stretch>
        </p:blipFill>
        <p:spPr>
          <a:xfrm>
            <a:off x="214183" y="3092417"/>
            <a:ext cx="2743200" cy="2286000"/>
          </a:xfrm>
          <a:prstGeom prst="rect">
            <a:avLst/>
          </a:prstGeom>
        </p:spPr>
      </p:pic>
      <p:pic>
        <p:nvPicPr>
          <p:cNvPr id="6" name="Picture 5"/>
          <p:cNvPicPr>
            <a:picLocks/>
          </p:cNvPicPr>
          <p:nvPr/>
        </p:nvPicPr>
        <p:blipFill>
          <a:blip r:embed="rId6">
            <a:extLst>
              <a:ext uri="{28A0092B-C50C-407E-A947-70E740481C1C}">
                <a14:useLocalDpi xmlns:a14="http://schemas.microsoft.com/office/drawing/2010/main" val="0"/>
              </a:ext>
            </a:extLst>
          </a:blip>
          <a:stretch>
            <a:fillRect/>
          </a:stretch>
        </p:blipFill>
        <p:spPr>
          <a:xfrm>
            <a:off x="9204960" y="313903"/>
            <a:ext cx="2743200" cy="2286000"/>
          </a:xfrm>
          <a:prstGeom prst="rect">
            <a:avLst/>
          </a:prstGeom>
        </p:spPr>
      </p:pic>
      <p:sp>
        <p:nvSpPr>
          <p:cNvPr id="7" name="TextBox 6"/>
          <p:cNvSpPr txBox="1"/>
          <p:nvPr/>
        </p:nvSpPr>
        <p:spPr>
          <a:xfrm>
            <a:off x="1060638" y="2513920"/>
            <a:ext cx="1200970"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S</a:t>
            </a:r>
            <a:r>
              <a:rPr lang="en-US" sz="2800" dirty="0" smtClean="0">
                <a:latin typeface="Times New Roman" panose="02020603050405020304" pitchFamily="18" charset="0"/>
                <a:cs typeface="Times New Roman" panose="02020603050405020304" pitchFamily="18" charset="0"/>
              </a:rPr>
              <a:t>weets</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4096572" y="2554864"/>
            <a:ext cx="101181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Pitha </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755180" y="2513920"/>
            <a:ext cx="1628972"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Rice flour</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0090689" y="2554864"/>
            <a:ext cx="971741"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Milk </a:t>
            </a:r>
            <a:endParaRPr lang="en-US" sz="28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104720" y="5319045"/>
            <a:ext cx="111280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Sugar </a:t>
            </a:r>
            <a:endParaRPr lang="en-US" sz="28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208817" y="3377408"/>
            <a:ext cx="8731749" cy="3293209"/>
          </a:xfrm>
          <a:prstGeom prst="rect">
            <a:avLst/>
          </a:prstGeom>
          <a:noFill/>
        </p:spPr>
        <p:txBody>
          <a:bodyPr wrap="square" rtlCol="0">
            <a:spAutoFit/>
          </a:bodyPr>
          <a:lstStyle/>
          <a:p>
            <a:r>
              <a:rPr lang="en-US" sz="2600" dirty="0" smtClean="0">
                <a:latin typeface="Times New Roman" panose="02020603050405020304" pitchFamily="18" charset="0"/>
                <a:cs typeface="Times New Roman" panose="02020603050405020304" pitchFamily="18" charset="0"/>
              </a:rPr>
              <a:t>The people of Bangladesh are very fond of sweets. Almost all </a:t>
            </a:r>
          </a:p>
          <a:p>
            <a:r>
              <a:rPr lang="en-US" sz="2600" dirty="0" smtClean="0">
                <a:latin typeface="Times New Roman" panose="02020603050405020304" pitchFamily="18" charset="0"/>
                <a:cs typeface="Times New Roman" panose="02020603050405020304" pitchFamily="18" charset="0"/>
              </a:rPr>
              <a:t>Bangladeshi women prepare some traditional sweets. Pitha, a </a:t>
            </a:r>
          </a:p>
          <a:p>
            <a:r>
              <a:rPr lang="en-US" sz="2600" dirty="0" smtClean="0">
                <a:latin typeface="Times New Roman" panose="02020603050405020304" pitchFamily="18" charset="0"/>
                <a:cs typeface="Times New Roman" panose="02020603050405020304" pitchFamily="18" charset="0"/>
              </a:rPr>
              <a:t>type of sweets made from rice flour, sugar, syrup, molasses and </a:t>
            </a:r>
          </a:p>
          <a:p>
            <a:r>
              <a:rPr lang="en-US" sz="2600" dirty="0" smtClean="0">
                <a:latin typeface="Times New Roman" panose="02020603050405020304" pitchFamily="18" charset="0"/>
                <a:cs typeface="Times New Roman" panose="02020603050405020304" pitchFamily="18" charset="0"/>
              </a:rPr>
              <a:t>sometimes milk, is a traditional food loved by the entire </a:t>
            </a:r>
          </a:p>
          <a:p>
            <a:r>
              <a:rPr lang="en-US" sz="2600" dirty="0" smtClean="0">
                <a:latin typeface="Times New Roman" panose="02020603050405020304" pitchFamily="18" charset="0"/>
                <a:cs typeface="Times New Roman" panose="02020603050405020304" pitchFamily="18" charset="0"/>
              </a:rPr>
              <a:t>population. During winter Pitha Utsab, meaning </a:t>
            </a:r>
            <a:r>
              <a:rPr lang="en-US" sz="2600" dirty="0" err="1" smtClean="0">
                <a:latin typeface="Times New Roman" panose="02020603050405020304" pitchFamily="18" charset="0"/>
                <a:cs typeface="Times New Roman" panose="02020603050405020304" pitchFamily="18" charset="0"/>
              </a:rPr>
              <a:t>pitha</a:t>
            </a:r>
            <a:r>
              <a:rPr lang="en-US" sz="2600" dirty="0" smtClean="0">
                <a:latin typeface="Times New Roman" panose="02020603050405020304" pitchFamily="18" charset="0"/>
                <a:cs typeface="Times New Roman" panose="02020603050405020304" pitchFamily="18" charset="0"/>
              </a:rPr>
              <a:t> festival, is </a:t>
            </a:r>
          </a:p>
          <a:p>
            <a:r>
              <a:rPr lang="en-US" sz="2600" dirty="0" smtClean="0">
                <a:latin typeface="Times New Roman" panose="02020603050405020304" pitchFamily="18" charset="0"/>
                <a:cs typeface="Times New Roman" panose="02020603050405020304" pitchFamily="18" charset="0"/>
              </a:rPr>
              <a:t>organized by different groups of people. Sweets are distributed</a:t>
            </a:r>
          </a:p>
          <a:p>
            <a:r>
              <a:rPr lang="en-US" sz="2600" dirty="0" smtClean="0">
                <a:latin typeface="Times New Roman" panose="02020603050405020304" pitchFamily="18" charset="0"/>
                <a:cs typeface="Times New Roman" panose="02020603050405020304" pitchFamily="18" charset="0"/>
              </a:rPr>
              <a:t>Among close relatives when there is good news like births,</a:t>
            </a:r>
          </a:p>
          <a:p>
            <a:r>
              <a:rPr lang="en-US" sz="2600" dirty="0" smtClean="0">
                <a:latin typeface="Times New Roman" panose="02020603050405020304" pitchFamily="18" charset="0"/>
                <a:cs typeface="Times New Roman" panose="02020603050405020304" pitchFamily="18" charset="0"/>
              </a:rPr>
              <a:t>weddings, promotions, etc.   </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04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animEffect transition="in" filter="fade">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013973" y="337625"/>
            <a:ext cx="2164054"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Pair work</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16-Point Star 3"/>
          <p:cNvSpPr/>
          <p:nvPr/>
        </p:nvSpPr>
        <p:spPr>
          <a:xfrm>
            <a:off x="9444251" y="337625"/>
            <a:ext cx="2594002" cy="2282746"/>
          </a:xfrm>
          <a:prstGeom prst="star16">
            <a:avLst/>
          </a:prstGeom>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600" b="1" dirty="0" smtClean="0">
                <a:solidFill>
                  <a:schemeClr val="tx1"/>
                </a:solidFill>
                <a:latin typeface="Times New Roman" panose="02020603050405020304" pitchFamily="18" charset="0"/>
                <a:cs typeface="Times New Roman" panose="02020603050405020304" pitchFamily="18" charset="0"/>
              </a:rPr>
              <a:t>Time</a:t>
            </a:r>
          </a:p>
          <a:p>
            <a:pPr algn="ctr"/>
            <a:r>
              <a:rPr lang="en-US" sz="2600" b="1" dirty="0" smtClean="0">
                <a:solidFill>
                  <a:schemeClr val="tx1"/>
                </a:solidFill>
                <a:latin typeface="Times New Roman" panose="02020603050405020304" pitchFamily="18" charset="0"/>
                <a:cs typeface="Times New Roman" panose="02020603050405020304" pitchFamily="18" charset="0"/>
              </a:rPr>
              <a:t> 06 Min.</a:t>
            </a:r>
            <a:endParaRPr lang="en-US" sz="2600" b="1"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2480298" y="2090172"/>
            <a:ext cx="7231403" cy="2677656"/>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Answer the following questions.</a:t>
            </a:r>
          </a:p>
          <a:p>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1. What has made Bangladeshi food so special? </a:t>
            </a:r>
            <a:br>
              <a:rPr lang="en-US" sz="2800"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2. Where do we get fishes from?</a:t>
            </a:r>
          </a:p>
          <a:p>
            <a:r>
              <a:rPr lang="en-US" sz="2800" dirty="0" smtClean="0">
                <a:latin typeface="Times New Roman" panose="02020603050405020304" pitchFamily="18" charset="0"/>
                <a:cs typeface="Times New Roman" panose="02020603050405020304" pitchFamily="18" charset="0"/>
              </a:rPr>
              <a:t>3. What are our staple foods?</a:t>
            </a:r>
          </a:p>
          <a:p>
            <a:r>
              <a:rPr lang="en-US" sz="2800" dirty="0" smtClean="0">
                <a:latin typeface="Times New Roman" panose="02020603050405020304" pitchFamily="18" charset="0"/>
                <a:cs typeface="Times New Roman" panose="02020603050405020304" pitchFamily="18" charset="0"/>
              </a:rPr>
              <a:t>4. Why are sweets an important part of our life?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26494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783141" y="337625"/>
            <a:ext cx="2625719"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Group work</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16-Point Star 3"/>
          <p:cNvSpPr/>
          <p:nvPr/>
        </p:nvSpPr>
        <p:spPr>
          <a:xfrm>
            <a:off x="9444251" y="337625"/>
            <a:ext cx="2594002" cy="2282746"/>
          </a:xfrm>
          <a:prstGeom prst="star16">
            <a:avLst/>
          </a:prstGeom>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600" b="1" dirty="0" smtClean="0">
                <a:solidFill>
                  <a:schemeClr val="tx1"/>
                </a:solidFill>
                <a:latin typeface="Times New Roman" panose="02020603050405020304" pitchFamily="18" charset="0"/>
                <a:cs typeface="Times New Roman" panose="02020603050405020304" pitchFamily="18" charset="0"/>
              </a:rPr>
              <a:t>Time</a:t>
            </a:r>
          </a:p>
          <a:p>
            <a:pPr algn="ctr"/>
            <a:r>
              <a:rPr lang="en-US" sz="2600" b="1" dirty="0" smtClean="0">
                <a:solidFill>
                  <a:schemeClr val="tx1"/>
                </a:solidFill>
                <a:latin typeface="Times New Roman" panose="02020603050405020304" pitchFamily="18" charset="0"/>
                <a:cs typeface="Times New Roman" panose="02020603050405020304" pitchFamily="18" charset="0"/>
              </a:rPr>
              <a:t> 10 Min.</a:t>
            </a:r>
            <a:endParaRPr lang="en-US" sz="2600" b="1"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413916" y="3064048"/>
            <a:ext cx="9364167" cy="1384995"/>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 Open your textbook at page 08 and read the text carefully.</a:t>
            </a:r>
          </a:p>
          <a:p>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2800" dirty="0" smtClean="0">
                <a:latin typeface="Times New Roman" panose="02020603050405020304" pitchFamily="18" charset="0"/>
                <a:cs typeface="Times New Roman" panose="02020603050405020304" pitchFamily="18" charset="0"/>
              </a:rPr>
              <a:t>Now, write the main ideas of the text with your own words.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7546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926449" y="337625"/>
            <a:ext cx="2339102"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Evaluation</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1695596" y="1874728"/>
            <a:ext cx="8800807" cy="3108543"/>
          </a:xfrm>
          <a:prstGeom prst="rect">
            <a:avLst/>
          </a:prstGeom>
        </p:spPr>
        <p:txBody>
          <a:bodyPr wrap="none">
            <a:spAutoFit/>
          </a:bodyPr>
          <a:lstStyle/>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True or false? If false, give the correct information.</a:t>
            </a: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buAutoNum type="arabicPeriod"/>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Sweets of Bangladesh are mostly milk based.</a:t>
            </a:r>
          </a:p>
          <a:p>
            <a:pPr marL="514350" indent="-514350">
              <a:buAutoNum type="arabicPeriod"/>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We get protein mostly from vegetables. </a:t>
            </a:r>
          </a:p>
          <a:p>
            <a:pPr marL="514350" indent="-514350">
              <a:buAutoNum type="arabicPeriod"/>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The people of Bangladesh are very fond of sweets. </a:t>
            </a:r>
          </a:p>
          <a:p>
            <a:pPr marL="514350" indent="-514350">
              <a:buAutoNum type="arabicPeriod"/>
            </a:pPr>
            <a:r>
              <a:rPr lang="en-US" sz="2800" dirty="0" smtClean="0">
                <a:latin typeface="Times New Roman" panose="02020603050405020304" pitchFamily="18" charset="0"/>
                <a:ea typeface="Calibri" panose="020F0502020204030204" pitchFamily="34" charset="0"/>
                <a:cs typeface="Times New Roman" panose="02020603050405020304" pitchFamily="18" charset="0"/>
              </a:rPr>
              <a:t>On Pohela Boishakh, the traditional food is steamed rice</a:t>
            </a:r>
          </a:p>
          <a:p>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with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rui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katla,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chingri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8939284" y="2770496"/>
            <a:ext cx="1078173" cy="382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anose="02020603050405020304" pitchFamily="18" charset="0"/>
                <a:cs typeface="Times New Roman" panose="02020603050405020304" pitchFamily="18" charset="0"/>
              </a:rPr>
              <a:t>True</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7942998" y="3237930"/>
            <a:ext cx="1078173" cy="382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anose="02020603050405020304" pitchFamily="18" charset="0"/>
                <a:cs typeface="Times New Roman" panose="02020603050405020304" pitchFamily="18" charset="0"/>
              </a:rPr>
              <a:t>False</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5761630" y="4536306"/>
            <a:ext cx="1078173" cy="382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anose="02020603050405020304" pitchFamily="18" charset="0"/>
                <a:cs typeface="Times New Roman" panose="02020603050405020304" pitchFamily="18" charset="0"/>
              </a:rPr>
              <a:t>False</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9726942" y="3661268"/>
            <a:ext cx="1078173" cy="3821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Times New Roman" panose="02020603050405020304" pitchFamily="18" charset="0"/>
                <a:cs typeface="Times New Roman" panose="02020603050405020304" pitchFamily="18" charset="0"/>
              </a:rPr>
              <a:t>True</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695596" y="3168761"/>
            <a:ext cx="7115538"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2. Correct Ans. </a:t>
            </a:r>
            <a:r>
              <a:rPr lang="en-US" sz="2800" dirty="0" smtClean="0">
                <a:latin typeface="Times New Roman" panose="02020603050405020304" pitchFamily="18" charset="0"/>
                <a:ea typeface="Calibri" panose="020F0502020204030204" pitchFamily="34" charset="0"/>
                <a:cs typeface="Times New Roman" panose="02020603050405020304" pitchFamily="18" charset="0"/>
              </a:rPr>
              <a:t>We get protein mostly from fish.</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695596" y="4004021"/>
            <a:ext cx="8640507" cy="954107"/>
          </a:xfrm>
          <a:prstGeom prst="rect">
            <a:avLst/>
          </a:prstGeom>
          <a:noFill/>
        </p:spPr>
        <p:txBody>
          <a:bodyPr wrap="none" rtlCol="0">
            <a:spAutoFit/>
          </a:bodyPr>
          <a:lstStyle/>
          <a:p>
            <a:r>
              <a:rPr lang="en-US" sz="2800" dirty="0" smtClean="0">
                <a:latin typeface="Times New Roman" panose="02020603050405020304" pitchFamily="18" charset="0"/>
                <a:ea typeface="Calibri" panose="020F0502020204030204" pitchFamily="34" charset="0"/>
                <a:cs typeface="Times New Roman" panose="02020603050405020304" pitchFamily="18" charset="0"/>
              </a:rPr>
              <a:t>4. On Pohela Boishakh, the traditional food is steamed rice</a:t>
            </a:r>
          </a:p>
          <a:p>
            <a:r>
              <a:rPr lang="en-US"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with panta ilish.</a:t>
            </a:r>
          </a:p>
        </p:txBody>
      </p:sp>
    </p:spTree>
    <p:extLst>
      <p:ext uri="{BB962C8B-B14F-4D97-AF65-F5344CB8AC3E}">
        <p14:creationId xmlns:p14="http://schemas.microsoft.com/office/powerpoint/2010/main" val="242863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hidden"/>
                                      </p:to>
                                    </p:set>
                                  </p:childTnLst>
                                </p:cTn>
                              </p:par>
                            </p:childTnLst>
                          </p:cTn>
                        </p:par>
                        <p:par>
                          <p:cTn id="21" fill="hold">
                            <p:stCondLst>
                              <p:cond delay="0"/>
                            </p:stCondLst>
                            <p:childTnLst>
                              <p:par>
                                <p:cTn id="22" presetID="14" presetClass="entr" presetSubtype="1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
                                            <p:txEl>
                                              <p:pRg st="5" end="5"/>
                                            </p:txEl>
                                          </p:spTgt>
                                        </p:tgtEl>
                                        <p:attrNameLst>
                                          <p:attrName>style.visibility</p:attrName>
                                        </p:attrNameLst>
                                      </p:cBhvr>
                                      <p:to>
                                        <p:strVal val="hidden"/>
                                      </p:to>
                                    </p:set>
                                  </p:childTnLst>
                                </p:cTn>
                              </p:par>
                            </p:childTnLst>
                          </p:cTn>
                        </p:par>
                        <p:par>
                          <p:cTn id="43" fill="hold">
                            <p:stCondLst>
                              <p:cond delay="0"/>
                            </p:stCondLst>
                            <p:childTnLst>
                              <p:par>
                                <p:cTn id="44" presetID="14" presetClass="entr" presetSubtype="10"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par>
                                <p:cTn id="47" presetID="1" presetClass="exit" presetSubtype="0" fill="hold" nodeType="withEffect">
                                  <p:stCondLst>
                                    <p:cond delay="0"/>
                                  </p:stCondLst>
                                  <p:childTnLst>
                                    <p:set>
                                      <p:cBhvr>
                                        <p:cTn id="48" dur="1" fill="hold">
                                          <p:stCondLst>
                                            <p:cond delay="0"/>
                                          </p:stCondLst>
                                        </p:cTn>
                                        <p:tgtEl>
                                          <p:spTgt spid="2">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P spid="7" grpId="1" animBg="1"/>
      <p:bldP spid="9" grpId="0" animBg="1"/>
      <p:bldP spid="5"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843093" y="822179"/>
            <a:ext cx="2505814"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Home work</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TextBox 1"/>
          <p:cNvSpPr txBox="1"/>
          <p:nvPr/>
        </p:nvSpPr>
        <p:spPr>
          <a:xfrm>
            <a:off x="609469" y="4505672"/>
            <a:ext cx="10963980" cy="954107"/>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Why are there differences between the food eaten by the urban and the food </a:t>
            </a:r>
          </a:p>
          <a:p>
            <a:r>
              <a:rPr lang="en-US" sz="2800" dirty="0" smtClean="0">
                <a:latin typeface="Times New Roman" panose="02020603050405020304" pitchFamily="18" charset="0"/>
                <a:cs typeface="Times New Roman" panose="02020603050405020304" pitchFamily="18" charset="0"/>
              </a:rPr>
              <a:t>eaten by the rural people. Describe it.  </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1715" y="-144486"/>
            <a:ext cx="2579663" cy="2579663"/>
          </a:xfrm>
          <a:prstGeom prst="rect">
            <a:avLst/>
          </a:prstGeom>
        </p:spPr>
      </p:pic>
    </p:spTree>
    <p:extLst>
      <p:ext uri="{BB962C8B-B14F-4D97-AF65-F5344CB8AC3E}">
        <p14:creationId xmlns:p14="http://schemas.microsoft.com/office/powerpoint/2010/main" val="744166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12192000" cy="7398114"/>
            <a:chOff x="0" y="0"/>
            <a:chExt cx="12192000" cy="7398114"/>
          </a:xfrm>
        </p:grpSpPr>
        <p:grpSp>
          <p:nvGrpSpPr>
            <p:cNvPr id="6" name="Group 5"/>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3600" y="371400"/>
                <a:ext cx="4384797" cy="2657204"/>
              </a:xfrm>
              <a:prstGeom prst="rect">
                <a:avLst/>
              </a:prstGeom>
            </p:spPr>
          </p:pic>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5678" y="2277474"/>
              <a:ext cx="5120640" cy="5120640"/>
            </a:xfrm>
            <a:prstGeom prst="rect">
              <a:avLst/>
            </a:prstGeom>
          </p:spPr>
        </p:pic>
      </p:grpSp>
    </p:spTree>
    <p:extLst>
      <p:ext uri="{BB962C8B-B14F-4D97-AF65-F5344CB8AC3E}">
        <p14:creationId xmlns:p14="http://schemas.microsoft.com/office/powerpoint/2010/main" val="23622757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751081" y="337625"/>
            <a:ext cx="2689839"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1307152" y="1453481"/>
            <a:ext cx="4135272" cy="4763069"/>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749576" y="1453481"/>
            <a:ext cx="4135272" cy="4763069"/>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433092" y="1453481"/>
            <a:ext cx="1883391" cy="2047158"/>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875514" y="1453481"/>
            <a:ext cx="1883391" cy="2047158"/>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472920" y="3684887"/>
            <a:ext cx="3789819" cy="2246769"/>
          </a:xfrm>
          <a:prstGeom prst="rect">
            <a:avLst/>
          </a:prstGeom>
          <a:noFill/>
          <a:ln>
            <a:noFill/>
          </a:ln>
          <a:effectLst/>
        </p:spPr>
        <p:txBody>
          <a:bodyPr wrap="none" rtlCol="0">
            <a:spAutoFit/>
          </a:bodyPr>
          <a:lstStyle/>
          <a:p>
            <a:pPr algn="ctr"/>
            <a:r>
              <a:rPr lang="en-US" sz="2800" dirty="0" smtClean="0">
                <a:latin typeface="Times New Roman" pitchFamily="18" charset="0"/>
                <a:cs typeface="Times New Roman" pitchFamily="18" charset="0"/>
              </a:rPr>
              <a:t>Md. Shamsuddawha</a:t>
            </a:r>
          </a:p>
          <a:p>
            <a:pPr algn="ctr"/>
            <a:r>
              <a:rPr lang="en-US" sz="2800" dirty="0" smtClean="0">
                <a:latin typeface="Times New Roman" pitchFamily="18" charset="0"/>
                <a:cs typeface="Times New Roman" pitchFamily="18" charset="0"/>
              </a:rPr>
              <a:t>Asst. Teacher (English)</a:t>
            </a:r>
          </a:p>
          <a:p>
            <a:pPr algn="ctr"/>
            <a:r>
              <a:rPr lang="en-US" sz="2800" dirty="0" smtClean="0">
                <a:latin typeface="Times New Roman" pitchFamily="18" charset="0"/>
                <a:cs typeface="Times New Roman" pitchFamily="18" charset="0"/>
              </a:rPr>
              <a:t>Gangore High School</a:t>
            </a:r>
          </a:p>
          <a:p>
            <a:pPr algn="ctr"/>
            <a:r>
              <a:rPr lang="en-US" sz="2800" dirty="0" smtClean="0">
                <a:latin typeface="Times New Roman" pitchFamily="18" charset="0"/>
                <a:cs typeface="Times New Roman" pitchFamily="18" charset="0"/>
              </a:rPr>
              <a:t>Niamatpur, Naogaon.</a:t>
            </a:r>
          </a:p>
          <a:p>
            <a:pPr algn="ctr"/>
            <a:r>
              <a:rPr lang="en-US" sz="2800" dirty="0" smtClean="0">
                <a:latin typeface="Times New Roman" pitchFamily="18" charset="0"/>
                <a:cs typeface="Times New Roman" pitchFamily="18" charset="0"/>
              </a:rPr>
              <a:t>shamshzoha@gmail.com</a:t>
            </a:r>
          </a:p>
        </p:txBody>
      </p:sp>
      <p:sp>
        <p:nvSpPr>
          <p:cNvPr id="13" name="TextBox 12"/>
          <p:cNvSpPr txBox="1"/>
          <p:nvPr/>
        </p:nvSpPr>
        <p:spPr>
          <a:xfrm>
            <a:off x="6876615" y="3684886"/>
            <a:ext cx="3881191" cy="2246769"/>
          </a:xfrm>
          <a:prstGeom prst="rect">
            <a:avLst/>
          </a:prstGeom>
          <a:noFill/>
          <a:ln>
            <a:noFill/>
          </a:ln>
          <a:effectLst/>
        </p:spPr>
        <p:txBody>
          <a:bodyPr wrap="none" rtlCol="0">
            <a:spAutoFit/>
          </a:bodyPr>
          <a:lstStyle/>
          <a:p>
            <a:pPr algn="ctr"/>
            <a:r>
              <a:rPr lang="en-US" sz="2800" dirty="0" smtClean="0">
                <a:latin typeface="Times New Roman" pitchFamily="18" charset="0"/>
                <a:cs typeface="Times New Roman" pitchFamily="18" charset="0"/>
              </a:rPr>
              <a:t>Subject: English 1</a:t>
            </a:r>
            <a:r>
              <a:rPr lang="en-US" sz="2800" baseline="30000" dirty="0" smtClean="0">
                <a:latin typeface="Times New Roman" pitchFamily="18" charset="0"/>
                <a:cs typeface="Times New Roman" pitchFamily="18" charset="0"/>
              </a:rPr>
              <a:t>st</a:t>
            </a:r>
            <a:r>
              <a:rPr lang="en-US" sz="2800" dirty="0" smtClean="0">
                <a:latin typeface="Times New Roman" pitchFamily="18" charset="0"/>
                <a:cs typeface="Times New Roman" pitchFamily="18" charset="0"/>
              </a:rPr>
              <a:t> Paper</a:t>
            </a:r>
          </a:p>
          <a:p>
            <a:pPr algn="ctr"/>
            <a:r>
              <a:rPr lang="en-US" sz="2800" dirty="0" smtClean="0">
                <a:latin typeface="Times New Roman" pitchFamily="18" charset="0"/>
                <a:cs typeface="Times New Roman" pitchFamily="18" charset="0"/>
              </a:rPr>
              <a:t>Class: Eight </a:t>
            </a:r>
          </a:p>
          <a:p>
            <a:pPr algn="ctr"/>
            <a:r>
              <a:rPr lang="en-US" sz="2800" dirty="0" smtClean="0">
                <a:latin typeface="Times New Roman" pitchFamily="18" charset="0"/>
                <a:cs typeface="Times New Roman" pitchFamily="18" charset="0"/>
              </a:rPr>
              <a:t>Unite: </a:t>
            </a:r>
            <a:r>
              <a:rPr lang="en-US" sz="2800" dirty="0" smtClean="0">
                <a:latin typeface="Times New Roman" pitchFamily="18" charset="0"/>
                <a:cs typeface="Times New Roman" pitchFamily="18" charset="0"/>
              </a:rPr>
              <a:t>One</a:t>
            </a:r>
            <a:endParaRPr lang="en-US" sz="2800" dirty="0" smtClean="0">
              <a:latin typeface="Times New Roman" pitchFamily="18" charset="0"/>
              <a:cs typeface="Times New Roman" pitchFamily="18" charset="0"/>
            </a:endParaRPr>
          </a:p>
          <a:p>
            <a:pPr algn="ctr"/>
            <a:r>
              <a:rPr lang="en-US" sz="2800" dirty="0" smtClean="0">
                <a:latin typeface="Times New Roman" pitchFamily="18" charset="0"/>
                <a:cs typeface="Times New Roman" pitchFamily="18" charset="0"/>
              </a:rPr>
              <a:t>Duration: 50 Min.</a:t>
            </a:r>
          </a:p>
          <a:p>
            <a:pPr algn="ctr"/>
            <a:r>
              <a:rPr lang="en-US" sz="2800" dirty="0" smtClean="0">
                <a:latin typeface="Times New Roman" pitchFamily="18" charset="0"/>
                <a:cs typeface="Times New Roman" pitchFamily="18" charset="0"/>
              </a:rPr>
              <a:t>Date: </a:t>
            </a:r>
            <a:r>
              <a:rPr lang="en-US" sz="2800" dirty="0" smtClean="0">
                <a:latin typeface="Times New Roman" pitchFamily="18" charset="0"/>
                <a:cs typeface="Times New Roman" pitchFamily="18" charset="0"/>
              </a:rPr>
              <a:t>03</a:t>
            </a:r>
            <a:r>
              <a:rPr lang="en-US" sz="2800" dirty="0" smtClean="0">
                <a:latin typeface="Times New Roman" pitchFamily="18" charset="0"/>
                <a:cs typeface="Times New Roman" pitchFamily="18" charset="0"/>
              </a:rPr>
              <a:t>/08/2019</a:t>
            </a:r>
            <a:endParaRPr lang="en-US" sz="2800" dirty="0" smtClean="0">
              <a:latin typeface="Times New Roman" pitchFamily="18" charset="0"/>
              <a:cs typeface="Times New Roman" pitchFamily="18" charset="0"/>
            </a:endParaRPr>
          </a:p>
        </p:txBody>
      </p:sp>
      <p:sp>
        <p:nvSpPr>
          <p:cNvPr id="14" name="Up-Down Arrow 13"/>
          <p:cNvSpPr/>
          <p:nvPr/>
        </p:nvSpPr>
        <p:spPr>
          <a:xfrm>
            <a:off x="5816220" y="1224883"/>
            <a:ext cx="559559" cy="5192968"/>
          </a:xfrm>
          <a:prstGeom prst="up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8664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p:bldP spid="13" grpId="0"/>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26523" y="337625"/>
            <a:ext cx="3959417"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Look at the picture</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0056" y="1321581"/>
            <a:ext cx="7882639" cy="3926180"/>
          </a:xfrm>
          <a:prstGeom prst="rect">
            <a:avLst/>
          </a:prstGeom>
          <a:scene3d>
            <a:camera prst="orthographicFront"/>
            <a:lightRig rig="threePt" dir="t"/>
          </a:scene3d>
          <a:sp3d>
            <a:bevelT/>
          </a:sp3d>
        </p:spPr>
      </p:pic>
      <p:sp>
        <p:nvSpPr>
          <p:cNvPr id="3" name="TextBox 2"/>
          <p:cNvSpPr txBox="1"/>
          <p:nvPr/>
        </p:nvSpPr>
        <p:spPr>
          <a:xfrm>
            <a:off x="3644046" y="5529660"/>
            <a:ext cx="4724370"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What do you see in the picture?</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791522" y="5529660"/>
            <a:ext cx="4429418"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Picture of Bangladeshi foods.</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289269" y="5529660"/>
            <a:ext cx="5433923"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Can you guess about today’s lesson?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01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3"/>
                                        </p:tgtEl>
                                        <p:attrNameLst>
                                          <p:attrName>style.visibility</p:attrName>
                                        </p:attrNameLst>
                                      </p:cBhvr>
                                      <p:to>
                                        <p:strVal val="hidden"/>
                                      </p:to>
                                    </p:set>
                                  </p:childTnLst>
                                </p:cTn>
                              </p:par>
                            </p:childTnLst>
                          </p:cTn>
                        </p:par>
                        <p:par>
                          <p:cTn id="21" fill="hold">
                            <p:stCondLst>
                              <p:cond delay="0"/>
                            </p:stCondLst>
                            <p:childTnLst>
                              <p:par>
                                <p:cTn id="22" presetID="2" presetClass="entr" presetSubtype="2"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par>
                          <p:cTn id="30" fill="hold">
                            <p:stCondLst>
                              <p:cond delay="0"/>
                            </p:stCondLst>
                            <p:childTnLst>
                              <p:par>
                                <p:cTn id="31" presetID="16" presetClass="entr" presetSubtype="21"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3" grpId="1"/>
      <p:bldP spid="9" grpId="0"/>
      <p:bldP spid="9" grpId="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060827" y="909513"/>
            <a:ext cx="4070345" cy="646331"/>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Bangladeshi cuisine</a:t>
            </a:r>
            <a:endParaRPr lang="en-US" sz="36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99" y="2465357"/>
            <a:ext cx="5715000" cy="28575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754027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112124" y="337625"/>
            <a:ext cx="3967753"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 outcomes</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1894763" y="2469950"/>
            <a:ext cx="8402473" cy="2246769"/>
          </a:xfrm>
          <a:prstGeom prst="rect">
            <a:avLst/>
          </a:prstGeom>
        </p:spPr>
        <p:txBody>
          <a:bodyPr wrap="square">
            <a:spAutoFit/>
          </a:bodyPr>
          <a:lstStyle/>
          <a:p>
            <a:r>
              <a:rPr lang="en-US" sz="2800" dirty="0" smtClean="0">
                <a:latin typeface="Times New Roman" panose="02020603050405020304" pitchFamily="18" charset="0"/>
                <a:cs typeface="Times New Roman" panose="02020603050405020304" pitchFamily="18" charset="0"/>
              </a:rPr>
              <a:t>After end of the lesson students will be able to …………</a:t>
            </a:r>
          </a:p>
          <a:p>
            <a:endParaRPr lang="en-US" sz="28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 infer meaning of the text through silent reading</a:t>
            </a:r>
          </a:p>
          <a:p>
            <a:pPr marL="285750" indent="-285750">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 ask and answer the question </a:t>
            </a:r>
          </a:p>
          <a:p>
            <a:pPr marL="285750" indent="-285750">
              <a:buFont typeface="Wingdings" panose="05000000000000000000" pitchFamily="2" charset="2"/>
              <a:buChar char="Ø"/>
            </a:pPr>
            <a:r>
              <a:rPr lang="en-US" sz="2800" dirty="0" smtClean="0">
                <a:latin typeface="Times New Roman" panose="02020603050405020304" pitchFamily="18" charset="0"/>
                <a:cs typeface="Times New Roman" panose="02020603050405020304" pitchFamily="18" charset="0"/>
              </a:rPr>
              <a:t> write the main ideas of the text.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6911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128216" y="383865"/>
            <a:ext cx="9935569" cy="1200329"/>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Dear students, open your text book, at page 08 and read the text silently. Try to understand the text and find out the unknown words. After finishing the text we will know about the new words. </a:t>
            </a:r>
            <a:endParaRPr lang="en-US" sz="2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435" y="1968059"/>
            <a:ext cx="6481130" cy="4343947"/>
          </a:xfrm>
          <a:prstGeom prst="rect">
            <a:avLst/>
          </a:prstGeom>
        </p:spPr>
      </p:pic>
    </p:spTree>
    <p:extLst>
      <p:ext uri="{BB962C8B-B14F-4D97-AF65-F5344CB8AC3E}">
        <p14:creationId xmlns:p14="http://schemas.microsoft.com/office/powerpoint/2010/main" val="153496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112124" y="337625"/>
            <a:ext cx="3377848"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Individual work</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16-Point Star 3"/>
          <p:cNvSpPr/>
          <p:nvPr/>
        </p:nvSpPr>
        <p:spPr>
          <a:xfrm>
            <a:off x="9444251" y="337625"/>
            <a:ext cx="2594002" cy="2282746"/>
          </a:xfrm>
          <a:prstGeom prst="star16">
            <a:avLst/>
          </a:prstGeom>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600" b="1" dirty="0" smtClean="0">
                <a:solidFill>
                  <a:schemeClr val="tx1"/>
                </a:solidFill>
                <a:latin typeface="Times New Roman" panose="02020603050405020304" pitchFamily="18" charset="0"/>
                <a:cs typeface="Times New Roman" panose="02020603050405020304" pitchFamily="18" charset="0"/>
              </a:rPr>
              <a:t>Time</a:t>
            </a:r>
          </a:p>
          <a:p>
            <a:pPr algn="ctr"/>
            <a:r>
              <a:rPr lang="en-US" sz="2600" b="1" dirty="0" smtClean="0">
                <a:solidFill>
                  <a:schemeClr val="tx1"/>
                </a:solidFill>
                <a:latin typeface="Times New Roman" panose="02020603050405020304" pitchFamily="18" charset="0"/>
                <a:cs typeface="Times New Roman" panose="02020603050405020304" pitchFamily="18" charset="0"/>
              </a:rPr>
              <a:t> 04 Min.</a:t>
            </a:r>
            <a:endParaRPr lang="en-US" sz="2600" b="1" dirty="0">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740962" y="3182482"/>
            <a:ext cx="1279517"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Cuisine</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6095" y="2015342"/>
            <a:ext cx="3810000" cy="2857500"/>
          </a:xfrm>
          <a:prstGeom prst="rect">
            <a:avLst/>
          </a:prstGeom>
        </p:spPr>
      </p:pic>
      <p:sp>
        <p:nvSpPr>
          <p:cNvPr id="6" name="TextBox 5"/>
          <p:cNvSpPr txBox="1"/>
          <p:nvPr/>
        </p:nvSpPr>
        <p:spPr>
          <a:xfrm>
            <a:off x="7301711" y="3182482"/>
            <a:ext cx="2744662"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a style of cooking</a:t>
            </a:r>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10334" y="5303394"/>
            <a:ext cx="7901522"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The book is the definite guide to Bangladeshi cuisine.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456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7689" y="2829766"/>
            <a:ext cx="1099981"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platter</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3286" y="1677718"/>
            <a:ext cx="3810000" cy="2857500"/>
          </a:xfrm>
          <a:prstGeom prst="rect">
            <a:avLst/>
          </a:prstGeom>
        </p:spPr>
      </p:pic>
      <p:sp>
        <p:nvSpPr>
          <p:cNvPr id="5" name="TextBox 4"/>
          <p:cNvSpPr txBox="1"/>
          <p:nvPr/>
        </p:nvSpPr>
        <p:spPr>
          <a:xfrm>
            <a:off x="6826638" y="2820574"/>
            <a:ext cx="5102009" cy="523220"/>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large plate used for serving food  </a:t>
            </a:r>
            <a:endParaRPr lang="en-US"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599068" y="5011610"/>
            <a:ext cx="411843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The platter looks very nice.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5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noFill/>
          <a:ln w="152400">
            <a:solidFill>
              <a:srgbClr val="00206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37498" y="2820574"/>
            <a:ext cx="1478290"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molasses</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p:cNvPicPr>
          <p:nvPr/>
        </p:nvPicPr>
        <p:blipFill>
          <a:blip r:embed="rId2">
            <a:extLst>
              <a:ext uri="{28A0092B-C50C-407E-A947-70E740481C1C}">
                <a14:useLocalDpi xmlns:a14="http://schemas.microsoft.com/office/drawing/2010/main" val="0"/>
              </a:ext>
            </a:extLst>
          </a:blip>
          <a:stretch>
            <a:fillRect/>
          </a:stretch>
        </p:blipFill>
        <p:spPr>
          <a:xfrm>
            <a:off x="2753285" y="1651147"/>
            <a:ext cx="3810000" cy="2862072"/>
          </a:xfrm>
          <a:prstGeom prst="rect">
            <a:avLst/>
          </a:prstGeom>
        </p:spPr>
      </p:pic>
      <p:sp>
        <p:nvSpPr>
          <p:cNvPr id="5" name="TextBox 4"/>
          <p:cNvSpPr txBox="1"/>
          <p:nvPr/>
        </p:nvSpPr>
        <p:spPr>
          <a:xfrm>
            <a:off x="7200784" y="2605130"/>
            <a:ext cx="4637481" cy="954107"/>
          </a:xfrm>
          <a:prstGeom prst="rect">
            <a:avLst/>
          </a:prstGeom>
          <a:noFill/>
        </p:spPr>
        <p:txBody>
          <a:bodyPr wrap="square" rtlCol="0">
            <a:spAutoFit/>
          </a:bodyPr>
          <a:lstStyle/>
          <a:p>
            <a:r>
              <a:rPr lang="en-US" sz="2800" dirty="0" smtClean="0">
                <a:latin typeface="Times New Roman" panose="02020603050405020304" pitchFamily="18" charset="0"/>
                <a:cs typeface="Times New Roman" panose="02020603050405020304" pitchFamily="18" charset="0"/>
              </a:rPr>
              <a:t>a thick, dark sweet liquid made from sugar plants/ syrup. </a:t>
            </a:r>
            <a:endParaRPr lang="en-US" sz="2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547498" y="4947008"/>
            <a:ext cx="6221575"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He poured milk and molasses into a bowl.</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761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631</Words>
  <Application>Microsoft Office PowerPoint</Application>
  <PresentationFormat>Widescreen</PresentationFormat>
  <Paragraphs>105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Shamsh Zoha</dc:creator>
  <cp:lastModifiedBy>Shamsh Zoha</cp:lastModifiedBy>
  <cp:revision>60</cp:revision>
  <dcterms:created xsi:type="dcterms:W3CDTF">2019-08-03T15:27:35Z</dcterms:created>
  <dcterms:modified xsi:type="dcterms:W3CDTF">2019-08-03T22:16:30Z</dcterms:modified>
</cp:coreProperties>
</file>