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75" r:id="rId3"/>
    <p:sldId id="274" r:id="rId4"/>
    <p:sldId id="273" r:id="rId5"/>
    <p:sldId id="272" r:id="rId6"/>
    <p:sldId id="271" r:id="rId7"/>
    <p:sldId id="270" r:id="rId8"/>
    <p:sldId id="269" r:id="rId9"/>
    <p:sldId id="278" r:id="rId10"/>
    <p:sldId id="279" r:id="rId11"/>
    <p:sldId id="276" r:id="rId12"/>
    <p:sldId id="277" r:id="rId13"/>
    <p:sldId id="267" r:id="rId14"/>
    <p:sldId id="268" r:id="rId15"/>
    <p:sldId id="266" r:id="rId16"/>
    <p:sldId id="265" r:id="rId17"/>
    <p:sldId id="264" r:id="rId18"/>
    <p:sldId id="263" r:id="rId19"/>
    <p:sldId id="262" r:id="rId20"/>
    <p:sldId id="261" r:id="rId21"/>
    <p:sldId id="260" r:id="rId22"/>
    <p:sldId id="259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E7B58D-5ED5-4F06-8831-FD464D04E6EF}" type="datetimeFigureOut">
              <a:rPr lang="en-US" smtClean="0"/>
              <a:t>30-07-19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6E2B1-50A3-4549-9F6C-B166D44FB5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047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6E2B1-50A3-4549-9F6C-B166D44FB51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395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247EC-03F8-47DD-8FA0-EDFA5CE3984B}" type="datetimeFigureOut">
              <a:rPr lang="en-US" smtClean="0"/>
              <a:t>30-07-19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45F5A-03F6-4AA4-AEA8-545662C69E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1732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247EC-03F8-47DD-8FA0-EDFA5CE3984B}" type="datetimeFigureOut">
              <a:rPr lang="en-US" smtClean="0"/>
              <a:t>30-07-19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45F5A-03F6-4AA4-AEA8-545662C69E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688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247EC-03F8-47DD-8FA0-EDFA5CE3984B}" type="datetimeFigureOut">
              <a:rPr lang="en-US" smtClean="0"/>
              <a:t>30-07-19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45F5A-03F6-4AA4-AEA8-545662C69E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1320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247EC-03F8-47DD-8FA0-EDFA5CE3984B}" type="datetimeFigureOut">
              <a:rPr lang="en-US" smtClean="0"/>
              <a:t>30-07-19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45F5A-03F6-4AA4-AEA8-545662C69E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7172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247EC-03F8-47DD-8FA0-EDFA5CE3984B}" type="datetimeFigureOut">
              <a:rPr lang="en-US" smtClean="0"/>
              <a:t>30-07-19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45F5A-03F6-4AA4-AEA8-545662C69E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5277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247EC-03F8-47DD-8FA0-EDFA5CE3984B}" type="datetimeFigureOut">
              <a:rPr lang="en-US" smtClean="0"/>
              <a:t>30-07-19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45F5A-03F6-4AA4-AEA8-545662C69E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6662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247EC-03F8-47DD-8FA0-EDFA5CE3984B}" type="datetimeFigureOut">
              <a:rPr lang="en-US" smtClean="0"/>
              <a:t>30-07-19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45F5A-03F6-4AA4-AEA8-545662C69E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6840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247EC-03F8-47DD-8FA0-EDFA5CE3984B}" type="datetimeFigureOut">
              <a:rPr lang="en-US" smtClean="0"/>
              <a:t>30-07-19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45F5A-03F6-4AA4-AEA8-545662C69E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6179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247EC-03F8-47DD-8FA0-EDFA5CE3984B}" type="datetimeFigureOut">
              <a:rPr lang="en-US" smtClean="0"/>
              <a:t>30-07-19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45F5A-03F6-4AA4-AEA8-545662C69E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2810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247EC-03F8-47DD-8FA0-EDFA5CE3984B}" type="datetimeFigureOut">
              <a:rPr lang="en-US" smtClean="0"/>
              <a:t>30-07-19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45F5A-03F6-4AA4-AEA8-545662C69E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6632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247EC-03F8-47DD-8FA0-EDFA5CE3984B}" type="datetimeFigureOut">
              <a:rPr lang="en-US" smtClean="0"/>
              <a:t>30-07-19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45F5A-03F6-4AA4-AEA8-545662C69E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9238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247EC-03F8-47DD-8FA0-EDFA5CE3984B}" type="datetimeFigureOut">
              <a:rPr lang="en-US" smtClean="0"/>
              <a:t>30-07-19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745F5A-03F6-4AA4-AEA8-545662C69E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931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52400">
            <a:solidFill>
              <a:srgbClr val="0000FF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125" y="1693983"/>
            <a:ext cx="7143750" cy="47625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877557" y="318688"/>
            <a:ext cx="2436886" cy="1246495"/>
          </a:xfrm>
          <a:prstGeom prst="rect">
            <a:avLst/>
          </a:prstGeom>
          <a:noFill/>
        </p:spPr>
        <p:txBody>
          <a:bodyPr wrap="none" rtlCol="0">
            <a:prstTxWarp prst="textPlain">
              <a:avLst/>
            </a:prstTxWarp>
            <a:spAutoFit/>
            <a:scene3d>
              <a:camera prst="perspectiveLef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75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00FF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  <a:latin typeface="NikoshBAN" panose="02000000000000000000" pitchFamily="2" charset="0"/>
              </a:rPr>
              <a:t>স্বাগতম</a:t>
            </a:r>
            <a:endParaRPr lang="en-US" sz="75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0000FF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dist="38100" dir="2700000" algn="tl" rotWithShape="0">
                  <a:schemeClr val="accent2"/>
                </a:outerShdw>
              </a:effectLst>
              <a:latin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233944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52400">
            <a:solidFill>
              <a:srgbClr val="0000FF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0" y="567548"/>
            <a:ext cx="4572000" cy="3200400"/>
          </a:xfrm>
          <a:prstGeom prst="rect">
            <a:avLst/>
          </a:prstGeom>
        </p:spPr>
      </p:pic>
      <p:pic>
        <p:nvPicPr>
          <p:cNvPr id="3" name="Picture 2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4000" y="567548"/>
            <a:ext cx="457200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40445" y="4405033"/>
            <a:ext cx="11311110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সাধারণ লেখালেখি বা টাইপরাইটারের সাথে ওয়ার্ড প্রসেসরের সবচেয়ে বড় পার্থক্য হচ্ছে ওয়ার্ড প্রসেসরে </a:t>
            </a:r>
          </a:p>
          <a:p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এডিটিং বা পরিবর্তন করা করা যায়। টাইপরাইটারে লেখার পর কিছু একটা ভুল হলে আর কিছুই করার </a:t>
            </a:r>
          </a:p>
          <a:p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থাকে না।ভুলটাকে শুদ্ধ করতে হলে আবার শুরু থেকে টাইপ করতে হয়। ওয়ার্ড প্রসেসরে ভুল হলে তা </a:t>
            </a:r>
          </a:p>
          <a:p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সহজেই শুদ্ধ করা যায়। এমনকি পুরনো ভুল অংশ বাদ দিয়ে পুনরায় নতুন অংশ যোগ করা যায়। </a:t>
            </a:r>
          </a:p>
        </p:txBody>
      </p:sp>
    </p:spTree>
    <p:extLst>
      <p:ext uri="{BB962C8B-B14F-4D97-AF65-F5344CB8AC3E}">
        <p14:creationId xmlns:p14="http://schemas.microsoft.com/office/powerpoint/2010/main" val="874242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52400">
            <a:solidFill>
              <a:srgbClr val="0000FF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" y="1048396"/>
            <a:ext cx="3200400" cy="2743200"/>
          </a:xfrm>
          <a:prstGeom prst="rect">
            <a:avLst/>
          </a:prstGeom>
        </p:spPr>
      </p:pic>
      <p:pic>
        <p:nvPicPr>
          <p:cNvPr id="5" name="Picture 4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1048396"/>
            <a:ext cx="3200400" cy="2743200"/>
          </a:xfrm>
          <a:prstGeom prst="rect">
            <a:avLst/>
          </a:prstGeom>
        </p:spPr>
      </p:pic>
      <p:pic>
        <p:nvPicPr>
          <p:cNvPr id="6" name="Picture 5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3900" y="1048396"/>
            <a:ext cx="3200400" cy="2743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32191" y="4632300"/>
            <a:ext cx="10727617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দ্বিতীয় বড় পার্থক্য হচ্ছে ডকুমেন্ট সংরক্ষণ করা। হাতে লেখা বা টাইপরাইটারে টাইপ করা কাগজ </a:t>
            </a:r>
          </a:p>
          <a:p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সংরক্ষণ করা খুব সহজ নয়। অনেক সময় মনে থাকেনা, খুঁজে পাওয়া যায় না। খুঁজে পাওয়া গেলেও </a:t>
            </a:r>
          </a:p>
          <a:p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হয়তো দেখা যায় উইপোকা খেয়ে ফেলেছে।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9411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52400">
            <a:solidFill>
              <a:srgbClr val="0000FF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720970" y="4997666"/>
            <a:ext cx="1121653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ওয়ার্ড প্রসেসরে এসব ভয় নেই। লেখার পর একটা ফাইল হার্ড ড্রাইভে অথবা পেনড্রাইভে বা </a:t>
            </a:r>
            <a:endParaRPr lang="en-US" sz="28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সিডিতে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Compact Disc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কপি করে রাখা যায়। চাইলে অন্য কম্পিউটারেও সংরক্ষণ করা যায়।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" y="1127233"/>
            <a:ext cx="3200400" cy="2743200"/>
          </a:xfrm>
          <a:prstGeom prst="rect">
            <a:avLst/>
          </a:prstGeom>
        </p:spPr>
      </p:pic>
      <p:pic>
        <p:nvPicPr>
          <p:cNvPr id="5" name="Picture 4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1127233"/>
            <a:ext cx="3200400" cy="2743200"/>
          </a:xfrm>
          <a:prstGeom prst="rect">
            <a:avLst/>
          </a:prstGeom>
        </p:spPr>
      </p:pic>
      <p:pic>
        <p:nvPicPr>
          <p:cNvPr id="6" name="Picture 5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3900" y="1127233"/>
            <a:ext cx="3200400" cy="2743200"/>
          </a:xfrm>
          <a:prstGeom prst="rect">
            <a:avLst/>
          </a:prstGeom>
        </p:spPr>
      </p:pic>
      <p:sp>
        <p:nvSpPr>
          <p:cNvPr id="7" name="Curved Down Arrow 6"/>
          <p:cNvSpPr/>
          <p:nvPr/>
        </p:nvSpPr>
        <p:spPr>
          <a:xfrm rot="331260">
            <a:off x="1277007" y="898635"/>
            <a:ext cx="2270234" cy="110358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Curved Up Arrow 7"/>
          <p:cNvSpPr/>
          <p:nvPr/>
        </p:nvSpPr>
        <p:spPr>
          <a:xfrm>
            <a:off x="1387366" y="2932386"/>
            <a:ext cx="4905966" cy="1592317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Curved Down Arrow 8"/>
          <p:cNvSpPr/>
          <p:nvPr/>
        </p:nvSpPr>
        <p:spPr>
          <a:xfrm>
            <a:off x="1229184" y="472966"/>
            <a:ext cx="7930582" cy="1403131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114197" y="3870433"/>
            <a:ext cx="7088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সিডি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314597" y="3870433"/>
            <a:ext cx="13244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পেনড্রাইভ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38978" y="3870433"/>
            <a:ext cx="11464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ল্যাপটপ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705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32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32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6" presetClass="entr" presetSubtype="32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8" grpId="0" animBg="1"/>
      <p:bldP spid="9" grpId="0" animBg="1"/>
      <p:bldP spid="10" grpId="0"/>
      <p:bldP spid="11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52400">
            <a:solidFill>
              <a:srgbClr val="0000FF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089154" y="472966"/>
            <a:ext cx="20136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জোড়ায় কাজ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0175" y="1444199"/>
            <a:ext cx="3511650" cy="284749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294883" y="331076"/>
            <a:ext cx="1560786" cy="1040469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সময়ঃ</a:t>
            </a:r>
          </a:p>
          <a:p>
            <a:pPr algn="ctr"/>
            <a:r>
              <a:rPr lang="bn-IN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০৬ মিনিট </a:t>
            </a:r>
            <a:endParaRPr lang="en-US" sz="2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07619" y="5051624"/>
            <a:ext cx="87767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ওয়ার্ড প্রসেসর ও টাইপরাইটারের মধ্যে প্রধান পার্থক্য গুলি তোমার খাতায় লেখ।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9161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52400">
            <a:solidFill>
              <a:srgbClr val="0000FF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2991623" y="395589"/>
            <a:ext cx="62087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মাইক্রোসফট ওয়ার্ডের মাধ্যমে ফাইল তৈরি করা।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6692" y="980364"/>
            <a:ext cx="3418611" cy="255256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39641" y="3937346"/>
            <a:ext cx="11312712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প্রথমে ডেস্কটপের ফাঁকা জায়গায় মাউস পয়েন্টারটি নিয়ে গিয়ে মাউসের রাইট বাটন ক্লিক করতে হবে।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New এ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পয়েন্টার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নিয়ে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গিয়ে 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Microsoft word document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ক্লিক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করলে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ফাইলটি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Open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এরপর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word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আইকনের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উপর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ইচ্ছেমত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নাম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লিখে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ডেস্কটপের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ফাঁকা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অংশে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ক্লিক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করলেই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মাইক্রোসফট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ওয়ার্ড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ফাইল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তৈরি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হয়ে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যাবে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914410" y="1995035"/>
            <a:ext cx="26500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ডেস্কটপের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ফাঁকা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অংশ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10" name="Straight Arrow Connector 9"/>
          <p:cNvCxnSpPr>
            <a:stCxn id="6" idx="1"/>
          </p:cNvCxnSpPr>
          <p:nvPr/>
        </p:nvCxnSpPr>
        <p:spPr>
          <a:xfrm flipH="1" flipV="1">
            <a:off x="6353503" y="1995035"/>
            <a:ext cx="2560907" cy="26161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/>
          <p:cNvSpPr/>
          <p:nvPr/>
        </p:nvSpPr>
        <p:spPr>
          <a:xfrm>
            <a:off x="6095997" y="1662021"/>
            <a:ext cx="572817" cy="59462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561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52400">
            <a:solidFill>
              <a:srgbClr val="0000FF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4443142" y="533218"/>
            <a:ext cx="330571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চিত্রে আমরা কি দেখছি? 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872" y="1344418"/>
            <a:ext cx="4023360" cy="302944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9290" y="1344418"/>
            <a:ext cx="2743200" cy="302944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601684" y="4408292"/>
            <a:ext cx="31037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মাইক্রোসফট ওয়ার্ডে লেখা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813386" y="4408292"/>
            <a:ext cx="14350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হাতে লেখা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72454" y="5633146"/>
            <a:ext cx="104470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কম্পিউটারে লেখাটি নির্ভুল ও সুন্দর হয়েছে কিন্তু হাতে লেখাটি এলোমেলো ও কাটাকাটি হয়েছে।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65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52400">
            <a:solidFill>
              <a:srgbClr val="0000FF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5600" y="1350253"/>
            <a:ext cx="3657600" cy="232868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8800" y="1502653"/>
            <a:ext cx="3657600" cy="202388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36148" y="4314359"/>
            <a:ext cx="991970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কম্পিউটারে লেখা ভুল হলে যেকোন সময় সংশোধন করা যায় কিন্তু হাতে লেখায় সংশোধন </a:t>
            </a:r>
          </a:p>
          <a:p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করলে কাটাকাটি হয়। 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4867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52400">
            <a:solidFill>
              <a:srgbClr val="0000FF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054" y="821830"/>
            <a:ext cx="4871417" cy="355528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3123" y="821830"/>
            <a:ext cx="4871417" cy="355528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91639" y="5140505"/>
            <a:ext cx="960872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কম্পিউটারে লেখা ফাইল দীর্ঘ দিন পর্যন্ত অক্ষত অবস্থায় থাকে কিন্তু হাতে লেখা ডকুমেন্ট </a:t>
            </a:r>
          </a:p>
          <a:p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একসময় নষ্ট হয়ে যায়।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497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52400">
            <a:solidFill>
              <a:srgbClr val="0000FF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1237581"/>
            <a:ext cx="2743200" cy="2743200"/>
          </a:xfrm>
          <a:prstGeom prst="rect">
            <a:avLst/>
          </a:prstGeom>
        </p:spPr>
      </p:pic>
      <p:pic>
        <p:nvPicPr>
          <p:cNvPr id="3" name="Picture 2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00" y="1237581"/>
            <a:ext cx="2743200" cy="2743200"/>
          </a:xfrm>
          <a:prstGeom prst="rect">
            <a:avLst/>
          </a:prstGeom>
        </p:spPr>
      </p:pic>
      <p:pic>
        <p:nvPicPr>
          <p:cNvPr id="5" name="Picture 4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1237581"/>
            <a:ext cx="2743200" cy="2743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15259" y="4942337"/>
            <a:ext cx="9626353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ওয়ার্ড প্রসেসরে লেখা ফাইল হার্ড ডিস্ক, সিডি, পেনড্রাইভ ইত্যাদির মাধ্যমে সংরক্ষণ, </a:t>
            </a:r>
          </a:p>
          <a:p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সংশোধন ও প্রয়োজনমত যেকোন সময় বারবার ব্যবহার করা যায় এবং এক কম্পিউটার </a:t>
            </a:r>
          </a:p>
          <a:p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থেকে অন্য কম্পিউটারে কপি করে রাখা যায়। 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40876" y="4140214"/>
            <a:ext cx="12426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হার্ড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ডিস্ক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697493" y="4140214"/>
            <a:ext cx="7970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সিডি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167599" y="4140214"/>
            <a:ext cx="13244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পেনড্রাইভ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363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" grpId="0"/>
      <p:bldP spid="8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52400">
            <a:solidFill>
              <a:srgbClr val="0000FF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089154" y="472966"/>
            <a:ext cx="17139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দলীয় কাজ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0727" y="1624303"/>
            <a:ext cx="4627730" cy="259345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294883" y="331076"/>
            <a:ext cx="1560786" cy="1040469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সময়ঃ</a:t>
            </a:r>
          </a:p>
          <a:p>
            <a:pPr algn="ctr"/>
            <a:r>
              <a:rPr lang="bn-IN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১০ মিনিট </a:t>
            </a:r>
            <a:endParaRPr lang="en-US" sz="2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03586" y="5014660"/>
            <a:ext cx="68820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ওয়ার্ড প্রসেসর ব্যবহারের ১০টি সুবিধা তোমাদের খাতায় লেখ।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9163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52400">
            <a:solidFill>
              <a:srgbClr val="0000FF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4925755" y="365957"/>
            <a:ext cx="2624436" cy="1107996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perspectiveLeft"/>
              <a:lightRig rig="threePt" dir="t"/>
            </a:scene3d>
            <a:sp3d extrusionH="57150">
              <a:bevelT w="69850" h="38100" prst="cross"/>
            </a:sp3d>
          </a:bodyPr>
          <a:lstStyle/>
          <a:p>
            <a:r>
              <a:rPr lang="bn-IN" sz="66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00FF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পরিচিতি </a:t>
            </a:r>
            <a:endParaRPr lang="en-US" sz="66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0000FF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dist="38100" dir="2700000" algn="tl" rotWithShape="0">
                  <a:schemeClr val="accent2"/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40" name="Group 39"/>
          <p:cNvGrpSpPr/>
          <p:nvPr/>
        </p:nvGrpSpPr>
        <p:grpSpPr>
          <a:xfrm>
            <a:off x="1924335" y="1530319"/>
            <a:ext cx="8598820" cy="4798735"/>
            <a:chOff x="1924335" y="1530319"/>
            <a:chExt cx="8598820" cy="4798735"/>
          </a:xfrm>
        </p:grpSpPr>
        <p:sp>
          <p:nvSpPr>
            <p:cNvPr id="31" name="Rectangle 30"/>
            <p:cNvSpPr/>
            <p:nvPr/>
          </p:nvSpPr>
          <p:spPr>
            <a:xfrm>
              <a:off x="1924335" y="1561573"/>
              <a:ext cx="4053182" cy="4689102"/>
            </a:xfrm>
            <a:prstGeom prst="rect">
              <a:avLst/>
            </a:prstGeom>
            <a:no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/>
            <p:cNvSpPr/>
            <p:nvPr/>
          </p:nvSpPr>
          <p:spPr>
            <a:xfrm>
              <a:off x="6469974" y="1561572"/>
              <a:ext cx="4053181" cy="4689103"/>
            </a:xfrm>
            <a:prstGeom prst="rect">
              <a:avLst/>
            </a:prstGeom>
            <a:no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2668363" y="1569489"/>
              <a:ext cx="2565126" cy="646331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rtlCol="0">
              <a:spAutoFit/>
            </a:bodyPr>
            <a:lstStyle/>
            <a:p>
              <a:r>
                <a:rPr lang="bn-IN" sz="36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শিক্ষক পরিচিতি </a:t>
              </a:r>
              <a:endParaRPr lang="en-US" sz="36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7417582" y="1569489"/>
              <a:ext cx="2157963" cy="646331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rtlCol="0">
              <a:spAutoFit/>
            </a:bodyPr>
            <a:lstStyle/>
            <a:p>
              <a:r>
                <a:rPr lang="bn-IN" sz="36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পাঠ পরিচিতি </a:t>
              </a:r>
              <a:endParaRPr lang="en-US" sz="36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3111588" y="2156345"/>
              <a:ext cx="1678675" cy="1787857"/>
            </a:xfrm>
            <a:prstGeom prst="rect">
              <a:avLst/>
            </a:prstGeom>
            <a:blipFill dpi="0"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7657225" y="2156345"/>
              <a:ext cx="1678675" cy="1787857"/>
            </a:xfrm>
            <a:prstGeom prst="rect">
              <a:avLst/>
            </a:prstGeom>
            <a:blipFill dpi="0"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1937397" y="3944202"/>
              <a:ext cx="4027064" cy="227754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bn-IN" sz="26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মোঃ শামসুদ্দোহা </a:t>
              </a:r>
            </a:p>
            <a:p>
              <a:pPr algn="ctr"/>
              <a:r>
                <a:rPr lang="bn-IN" sz="2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সহঃ শিক্ষক (ইংরেজী)</a:t>
              </a:r>
            </a:p>
            <a:p>
              <a:pPr algn="ctr"/>
              <a:r>
                <a:rPr lang="bn-IN" sz="2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গাংগোর উচ্চ বিদ্যালয় </a:t>
              </a:r>
            </a:p>
            <a:p>
              <a:pPr algn="ctr"/>
              <a:r>
                <a:rPr lang="bn-IN" sz="2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নিয়ামতপুর, নওগাঁ।</a:t>
              </a:r>
              <a:endParaRPr lang="en-US" sz="2200" dirty="0" smtClean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 algn="ctr"/>
              <a:r>
                <a:rPr lang="en-US" sz="2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মোবাইল</a:t>
              </a:r>
              <a:r>
                <a:rPr lang="bn-IN" sz="22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bn-IN" sz="2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– ০১৭১৭৫১৬৩৫৩ </a:t>
              </a:r>
            </a:p>
            <a:p>
              <a:pPr algn="ctr"/>
              <a:r>
                <a:rPr lang="en-US" sz="2200" dirty="0" smtClean="0">
                  <a:latin typeface="Times New Roman" panose="02020603050405020304" pitchFamily="18" charset="0"/>
                  <a:cs typeface="NikoshBAN" panose="02000000000000000000" pitchFamily="2" charset="0"/>
                </a:rPr>
                <a:t>E-mail: shamshzoha@gmail.com</a:t>
              </a:r>
              <a:r>
                <a:rPr lang="bn-IN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endParaRPr lang="en-US" sz="28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6954822" y="3944202"/>
              <a:ext cx="3020378" cy="19389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bn-IN" sz="26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শ্রেণীঃ ষষ্ঠ </a:t>
              </a:r>
            </a:p>
            <a:p>
              <a:pPr algn="ctr"/>
              <a:r>
                <a:rPr lang="bn-IN" sz="2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বিষয়ঃ তথ্য ও যোগাযোগ প্রযুক্তি </a:t>
              </a:r>
            </a:p>
            <a:p>
              <a:pPr algn="ctr"/>
              <a:r>
                <a:rPr lang="bn-IN" sz="2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অধ্যায়ঃ চতুর্থ  </a:t>
              </a:r>
            </a:p>
            <a:p>
              <a:pPr algn="ctr"/>
              <a:r>
                <a:rPr lang="bn-IN" sz="2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সময়ঃ ৫০ মিনিট </a:t>
              </a:r>
              <a:endParaRPr lang="en-US" sz="2200" dirty="0" smtClean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 algn="ctr"/>
              <a:r>
                <a:rPr lang="bn-IN" sz="2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তারিখঃ ২৯/০৭/২০১৯ইং </a:t>
              </a:r>
              <a:r>
                <a:rPr lang="bn-IN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endParaRPr lang="en-US" sz="28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cxnSp>
          <p:nvCxnSpPr>
            <p:cNvPr id="39" name="Straight Arrow Connector 38"/>
            <p:cNvCxnSpPr/>
            <p:nvPr/>
          </p:nvCxnSpPr>
          <p:spPr>
            <a:xfrm>
              <a:off x="6223743" y="1530319"/>
              <a:ext cx="0" cy="4798735"/>
            </a:xfrm>
            <a:prstGeom prst="straightConnector1">
              <a:avLst/>
            </a:prstGeom>
            <a:ln w="63500">
              <a:solidFill>
                <a:schemeClr val="accent2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06346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52400">
            <a:solidFill>
              <a:srgbClr val="0000FF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089154" y="472966"/>
            <a:ext cx="13933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73456" y="1705970"/>
            <a:ext cx="23214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১। ওয়ার্ড প্রসেসর কী? 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07075" y="2367634"/>
            <a:ext cx="18229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(ক) একটি গেমস 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83836" y="2371846"/>
            <a:ext cx="23583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(খ) অপারেটিং সিস্টেম 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96000" y="2367634"/>
            <a:ext cx="29113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) অ্যাপ্লিকেশন সফটওয়্যার 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404481" y="2358704"/>
            <a:ext cx="20521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ঘ</a:t>
            </a:r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) একটি ভাইরাস  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73456" y="3127401"/>
            <a:ext cx="34243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২</a:t>
            </a:r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পেনড্রাইভের কাজ হচ্ছে ____।  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07075" y="3789065"/>
            <a:ext cx="26116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(ক) ফাইল সংরক্ষণ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করা </a:t>
            </a:r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651172" y="3778829"/>
            <a:ext cx="20505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(খ) লেখালেখি করা 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534218" y="3778829"/>
            <a:ext cx="25122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) লেখা সংশোধন করা 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997188" y="3786020"/>
            <a:ext cx="39982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ঘ</a:t>
            </a:r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) ভাইরাস থেকে 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ম্পিউটার রক্ষা করা 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73456" y="4578306"/>
            <a:ext cx="25010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১।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CD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পূর্নরুপ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কী? 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207075" y="5239970"/>
            <a:ext cx="15985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(ক)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Drive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149905" y="5239970"/>
            <a:ext cx="24000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(খ) </a:t>
            </a:r>
            <a:r>
              <a:rPr lang="en-US" sz="2400" dirty="0" smtClean="0">
                <a:latin typeface="Times New Roman" panose="02020603050405020304" pitchFamily="18" charset="0"/>
                <a:cs typeface="NikoshBAN" panose="02000000000000000000" pitchFamily="2" charset="0"/>
              </a:rPr>
              <a:t>Choice Device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785216" y="5239970"/>
            <a:ext cx="23230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2400" dirty="0" smtClean="0">
                <a:latin typeface="Times New Roman" panose="02020603050405020304" pitchFamily="18" charset="0"/>
                <a:cs typeface="NikoshBAN" panose="02000000000000000000" pitchFamily="2" charset="0"/>
              </a:rPr>
              <a:t>(</a:t>
            </a:r>
            <a:r>
              <a:rPr lang="en-US" sz="2400" dirty="0">
                <a:latin typeface="Times New Roman" panose="02020603050405020304" pitchFamily="18" charset="0"/>
                <a:cs typeface="NikoshBAN" panose="02000000000000000000" pitchFamily="2" charset="0"/>
              </a:rPr>
              <a:t>গ</a:t>
            </a:r>
            <a:r>
              <a:rPr lang="bn-IN" sz="2400" dirty="0" smtClean="0">
                <a:latin typeface="Times New Roman" panose="02020603050405020304" pitchFamily="18" charset="0"/>
                <a:cs typeface="NikoshBAN" panose="02000000000000000000" pitchFamily="2" charset="0"/>
              </a:rPr>
              <a:t>)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Compact Disc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699825" y="5228572"/>
            <a:ext cx="24609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2400" dirty="0" smtClean="0">
                <a:latin typeface="Times New Roman" panose="02020603050405020304" pitchFamily="18" charset="0"/>
                <a:cs typeface="NikoshBAN" panose="02000000000000000000" pitchFamily="2" charset="0"/>
              </a:rPr>
              <a:t>(</a:t>
            </a:r>
            <a:r>
              <a:rPr lang="en-US" sz="2400" dirty="0">
                <a:latin typeface="Times New Roman" panose="02020603050405020304" pitchFamily="18" charset="0"/>
                <a:cs typeface="NikoshBAN" panose="02000000000000000000" pitchFamily="2" charset="0"/>
              </a:rPr>
              <a:t>ঘ</a:t>
            </a:r>
            <a:r>
              <a:rPr lang="bn-IN" sz="2400" dirty="0" smtClean="0">
                <a:latin typeface="Times New Roman" panose="02020603050405020304" pitchFamily="18" charset="0"/>
                <a:cs typeface="NikoshBAN" panose="02000000000000000000" pitchFamily="2" charset="0"/>
              </a:rPr>
              <a:t>)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Compact Drive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6139281" y="2407475"/>
            <a:ext cx="372135" cy="371878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1267384" y="3832606"/>
            <a:ext cx="372135" cy="371878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5785216" y="5284863"/>
            <a:ext cx="372135" cy="371878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640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000"/>
                            </p:stCondLst>
                            <p:childTnLst>
                              <p:par>
                                <p:cTn id="6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  <p:bldP spid="5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6" grpId="0" animBg="1"/>
      <p:bldP spid="20" grpId="0" animBg="1"/>
      <p:bldP spid="2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52400">
            <a:solidFill>
              <a:srgbClr val="0000FF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5132434" y="709684"/>
            <a:ext cx="19271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বাড়ির কাজ 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49" y="1640361"/>
            <a:ext cx="4762500" cy="26765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53166" y="5003140"/>
            <a:ext cx="968566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তুমি কী মনে কর, ওয়ার্ড প্রসেসর ব্যবহার করে কাগজের ব্যবহার বন্ধ করে দেওয়া উচিৎ?</a:t>
            </a:r>
          </a:p>
          <a:p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তোমার উত্তরের স্বপক্ষে যুক্তি দাও।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3918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52400">
            <a:solidFill>
              <a:srgbClr val="0000FF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5446" y="262850"/>
            <a:ext cx="8314841" cy="633229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177" y="709684"/>
            <a:ext cx="7397086" cy="3998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6218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52400">
            <a:solidFill>
              <a:srgbClr val="0000FF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4465586" y="791570"/>
            <a:ext cx="32608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ছবিতে কি দেখতে পাচ্ছ?</a:t>
            </a:r>
            <a:endParaRPr lang="en-US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456" y="1828800"/>
            <a:ext cx="4572000" cy="3200400"/>
          </a:xfrm>
          <a:prstGeom prst="rect">
            <a:avLst/>
          </a:prstGeom>
        </p:spPr>
      </p:pic>
      <p:pic>
        <p:nvPicPr>
          <p:cNvPr id="6" name="Picture 5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3056" y="1828800"/>
            <a:ext cx="4572000" cy="32004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30041" y="5106564"/>
            <a:ext cx="17668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খাতা ও কলম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087997" y="5106564"/>
            <a:ext cx="35221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কলম দিয়ে খাতায় লেখা-লেখি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8900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52400">
            <a:solidFill>
              <a:srgbClr val="0000FF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800" y="1409700"/>
            <a:ext cx="4114800" cy="3200400"/>
          </a:xfrm>
          <a:prstGeom prst="rect">
            <a:avLst/>
          </a:prstGeom>
        </p:spPr>
      </p:pic>
      <p:pic>
        <p:nvPicPr>
          <p:cNvPr id="3" name="Picture 2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6400" y="1524000"/>
            <a:ext cx="411480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237959" y="5496580"/>
            <a:ext cx="37160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কি-বোর্ডের মাধ্যমে লেখা-লেখি।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7780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52400">
            <a:solidFill>
              <a:srgbClr val="0000FF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710845" y="569739"/>
            <a:ext cx="27703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আজকের পাঠ......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8187" y="1785809"/>
            <a:ext cx="5393832" cy="300256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029843" y="5513696"/>
            <a:ext cx="21323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36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ওয়ার্ড প্রসেসর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4292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52400">
            <a:solidFill>
              <a:srgbClr val="0000FF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355252" y="569739"/>
            <a:ext cx="14814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149246" y="2306471"/>
            <a:ext cx="7893508" cy="33239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3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এই পাঠ শেষে শিক্ষার্থীরা ......... </a:t>
            </a:r>
          </a:p>
          <a:p>
            <a:endParaRPr lang="bn-IN" sz="30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bn-IN" sz="30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bn-IN" sz="3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ওয়ার্ড প্রসেসরের সংজ্ঞা দিতে পারবে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bn-IN" sz="3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ওয়ার্ড প্রসেসর ও টাইপরাইটারের মধ্যে পার্থক্য লিখতে পারবে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bn-IN" sz="3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ওয়ার্ড প্রসেসরের মাধ্যমে একটি নতুন ফাইল তৈরি করতে পারবে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bn-IN" sz="3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ওয়ার্ড প্রসেসর ব্যবহারের সুবিধাগুলো উল্লেখ করতে পারবে।</a:t>
            </a:r>
            <a:r>
              <a:rPr lang="en-US" sz="3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5501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52400">
            <a:solidFill>
              <a:srgbClr val="0000FF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718783" y="4067033"/>
            <a:ext cx="10754435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word</a:t>
            </a:r>
            <a:r>
              <a:rPr lang="en-US" sz="2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অর্থ শব্দ এবং 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processor</a:t>
            </a:r>
            <a:r>
              <a:rPr lang="en-US" sz="2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অর্থ প্রক্রিয়াকারী অর্থাৎ যে প্রক্রিয়া করে। দুটো মিলে হয় শব্দ </a:t>
            </a:r>
            <a:endParaRPr lang="bn-IN" sz="26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just"/>
            <a:r>
              <a:rPr lang="en-US" sz="2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প্রক্রিয়াকারী। আবার প্রক্রিয়া এর ইংরেজী প্রতিশব্দ হচ্ছে 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processing</a:t>
            </a:r>
            <a:r>
              <a:rPr lang="en-US" sz="2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bn-IN" sz="2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লেখালেখি করতে হলে শব্দ </a:t>
            </a:r>
          </a:p>
          <a:p>
            <a:pPr algn="just"/>
            <a:r>
              <a:rPr lang="bn-IN" sz="2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বা ওয়ার্ডকে লিখতে হয়, সাজাতে হয়, গোছাতেহয় আর এটাই হচ্ছে এক ধরনের প্রক্রিয়া। এই দুই শব্দ মিলে </a:t>
            </a:r>
          </a:p>
          <a:p>
            <a:pPr algn="just"/>
            <a:r>
              <a:rPr lang="bn-IN" sz="2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হয় ওয়ার্ড প্রসেসিং। আর যে সফটওয়্যার ওয়ার্ড প্রসেসিং করে তাকেই বলে ওয়ার্ড প্রসেসর। </a:t>
            </a:r>
          </a:p>
          <a:p>
            <a:pPr algn="just"/>
            <a:r>
              <a:rPr lang="bn-IN" sz="2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সুতরাং আমরা বলতে পারি, যে সফটওয়্যার লেখালেখি করার জন্য তৈরি করা হয়েছে তাকে ওয়ার্ড প্রসেসর বলে। লেখালেখির জন্য মাইক্রোসফট ওয়ার্ড হচ্ছে বহুল প্রচলিত একটি অ্যাপ্লিকেশন সফটওয়্যার।    </a:t>
            </a:r>
            <a:endParaRPr lang="en-US" sz="2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0501" y="345861"/>
            <a:ext cx="3430999" cy="3430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249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52400">
            <a:solidFill>
              <a:srgbClr val="0000FF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5223004" y="472966"/>
            <a:ext cx="17459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একক কাজ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8765" y="1371545"/>
            <a:ext cx="3511650" cy="337118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493637" y="5277144"/>
            <a:ext cx="32047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ওয়ার্ড প্রসেসর কাকে বলে? </a:t>
            </a:r>
            <a:endParaRPr lang="en-US" sz="2800" dirty="0"/>
          </a:p>
        </p:txBody>
      </p:sp>
      <p:sp>
        <p:nvSpPr>
          <p:cNvPr id="6" name="Rectangle 5"/>
          <p:cNvSpPr/>
          <p:nvPr/>
        </p:nvSpPr>
        <p:spPr>
          <a:xfrm>
            <a:off x="10294883" y="331076"/>
            <a:ext cx="1560786" cy="1040469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সময়ঃ</a:t>
            </a:r>
          </a:p>
          <a:p>
            <a:pPr algn="ctr"/>
            <a:r>
              <a:rPr lang="bn-IN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০৩ মিনিট </a:t>
            </a:r>
            <a:endParaRPr lang="en-US" sz="2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630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52400">
            <a:solidFill>
              <a:srgbClr val="0000FF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5600" y="1253352"/>
            <a:ext cx="3657600" cy="2743200"/>
          </a:xfrm>
          <a:prstGeom prst="rect">
            <a:avLst/>
          </a:prstGeom>
        </p:spPr>
      </p:pic>
      <p:pic>
        <p:nvPicPr>
          <p:cNvPr id="3" name="Picture 2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8800" y="1253352"/>
            <a:ext cx="3657600" cy="2743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61128" y="4357687"/>
            <a:ext cx="11865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কি-বোর্ড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914289" y="4357687"/>
            <a:ext cx="16466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টাইপরাইটার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2784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359</TotalTime>
  <Words>647</Words>
  <Application>Microsoft Office PowerPoint</Application>
  <PresentationFormat>Widescreen</PresentationFormat>
  <Paragraphs>101</Paragraphs>
  <Slides>22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Arial</vt:lpstr>
      <vt:lpstr>Calibri</vt:lpstr>
      <vt:lpstr>Calibri Light</vt:lpstr>
      <vt:lpstr>NikoshBAN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Shamsh Zoha</dc:creator>
  <cp:lastModifiedBy>Shamsh Zoha</cp:lastModifiedBy>
  <cp:revision>63</cp:revision>
  <dcterms:created xsi:type="dcterms:W3CDTF">2019-07-29T15:11:06Z</dcterms:created>
  <dcterms:modified xsi:type="dcterms:W3CDTF">2019-07-29T21:16:21Z</dcterms:modified>
</cp:coreProperties>
</file>