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3" r:id="rId5"/>
    <p:sldId id="259" r:id="rId6"/>
    <p:sldId id="260" r:id="rId7"/>
    <p:sldId id="261" r:id="rId8"/>
    <p:sldId id="262" r:id="rId9"/>
    <p:sldId id="264" r:id="rId10"/>
    <p:sldId id="273" r:id="rId11"/>
    <p:sldId id="276" r:id="rId12"/>
    <p:sldId id="265" r:id="rId13"/>
    <p:sldId id="267" r:id="rId14"/>
    <p:sldId id="272"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F7B4DC-1AFF-447F-AF54-B2E6FA0E5204}" type="datetimeFigureOut">
              <a:rPr lang="en-US" smtClean="0"/>
              <a:t>23-Nov-19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57816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7B4DC-1AFF-447F-AF54-B2E6FA0E5204}" type="datetimeFigureOut">
              <a:rPr lang="en-US" smtClean="0"/>
              <a:t>23-Nov-19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306690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7B4DC-1AFF-447F-AF54-B2E6FA0E5204}" type="datetimeFigureOut">
              <a:rPr lang="en-US" smtClean="0"/>
              <a:t>23-Nov-19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377336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7B4DC-1AFF-447F-AF54-B2E6FA0E5204}" type="datetimeFigureOut">
              <a:rPr lang="en-US" smtClean="0"/>
              <a:t>23-Nov-19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30759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F7B4DC-1AFF-447F-AF54-B2E6FA0E5204}" type="datetimeFigureOut">
              <a:rPr lang="en-US" smtClean="0"/>
              <a:t>23-Nov-19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158899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F7B4DC-1AFF-447F-AF54-B2E6FA0E5204}" type="datetimeFigureOut">
              <a:rPr lang="en-US" smtClean="0"/>
              <a:t>23-Nov-19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343200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F7B4DC-1AFF-447F-AF54-B2E6FA0E5204}" type="datetimeFigureOut">
              <a:rPr lang="en-US" smtClean="0"/>
              <a:t>23-Nov-19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184614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F7B4DC-1AFF-447F-AF54-B2E6FA0E5204}" type="datetimeFigureOut">
              <a:rPr lang="en-US" smtClean="0"/>
              <a:t>23-Nov-19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424043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7B4DC-1AFF-447F-AF54-B2E6FA0E5204}" type="datetimeFigureOut">
              <a:rPr lang="en-US" smtClean="0"/>
              <a:t>23-Nov-19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274386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7B4DC-1AFF-447F-AF54-B2E6FA0E5204}" type="datetimeFigureOut">
              <a:rPr lang="en-US" smtClean="0"/>
              <a:t>23-Nov-19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379145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7B4DC-1AFF-447F-AF54-B2E6FA0E5204}" type="datetimeFigureOut">
              <a:rPr lang="en-US" smtClean="0"/>
              <a:t>23-Nov-19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428BB-D3C8-420A-9324-BE3CD3A7C079}" type="slidenum">
              <a:rPr lang="en-US" smtClean="0"/>
              <a:t>‹#›</a:t>
            </a:fld>
            <a:endParaRPr lang="en-US"/>
          </a:p>
        </p:txBody>
      </p:sp>
    </p:spTree>
    <p:extLst>
      <p:ext uri="{BB962C8B-B14F-4D97-AF65-F5344CB8AC3E}">
        <p14:creationId xmlns:p14="http://schemas.microsoft.com/office/powerpoint/2010/main" val="287541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7B4DC-1AFF-447F-AF54-B2E6FA0E5204}" type="datetimeFigureOut">
              <a:rPr lang="en-US" smtClean="0"/>
              <a:t>23-Nov-19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428BB-D3C8-420A-9324-BE3CD3A7C079}" type="slidenum">
              <a:rPr lang="en-US" smtClean="0"/>
              <a:t>‹#›</a:t>
            </a:fld>
            <a:endParaRPr lang="en-US"/>
          </a:p>
        </p:txBody>
      </p:sp>
    </p:spTree>
    <p:extLst>
      <p:ext uri="{BB962C8B-B14F-4D97-AF65-F5344CB8AC3E}">
        <p14:creationId xmlns:p14="http://schemas.microsoft.com/office/powerpoint/2010/main" val="25563175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428" y="662152"/>
            <a:ext cx="6295695" cy="3962235"/>
          </a:xfrm>
          <a:prstGeom prst="rect">
            <a:avLst/>
          </a:prstGeom>
          <a:ln w="228600" cap="sq" cmpd="thickThin">
            <a:solidFill>
              <a:srgbClr val="7030A0"/>
            </a:solidFill>
            <a:prstDash val="solid"/>
            <a:miter lim="800000"/>
          </a:ln>
          <a:effectLst>
            <a:innerShdw blurRad="76200">
              <a:srgbClr val="000000"/>
            </a:innerShdw>
          </a:effectLst>
        </p:spPr>
      </p:pic>
      <p:sp>
        <p:nvSpPr>
          <p:cNvPr id="6" name="Oval 5"/>
          <p:cNvSpPr/>
          <p:nvPr/>
        </p:nvSpPr>
        <p:spPr>
          <a:xfrm>
            <a:off x="3316013" y="5486400"/>
            <a:ext cx="5612524" cy="1240898"/>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66895" y="5475891"/>
            <a:ext cx="3920359" cy="1015663"/>
          </a:xfrm>
          <a:prstGeom prst="rect">
            <a:avLst/>
          </a:prstGeom>
          <a:noFill/>
          <a:scene3d>
            <a:camera prst="orthographicFront"/>
            <a:lightRig rig="threePt" dir="t"/>
          </a:scene3d>
          <a:sp3d>
            <a:bevelT w="165100" prst="coolSlant"/>
          </a:sp3d>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welcome</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7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040525" y="240503"/>
            <a:ext cx="9953296" cy="707886"/>
          </a:xfrm>
          <a:prstGeom prst="rect">
            <a:avLst/>
          </a:prstGeom>
          <a:solidFill>
            <a:srgbClr val="00B0F0"/>
          </a:solidFill>
          <a:scene3d>
            <a:camera prst="orthographicFront"/>
            <a:lightRig rig="threePt" dir="t"/>
          </a:scene3d>
          <a:sp3d>
            <a:bevelT w="165100" prst="coolSlant"/>
          </a:sp3d>
        </p:spPr>
        <p:txBody>
          <a:bodyPr wrap="square" rtlCol="0">
            <a:spAutoFit/>
          </a:bodyPr>
          <a:lstStyle/>
          <a:p>
            <a:r>
              <a:rPr lang="en-US" sz="4000" dirty="0" smtClean="0"/>
              <a:t>Read the text silently and answer the questions</a:t>
            </a:r>
            <a:endParaRPr lang="en-US"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283" y="1545021"/>
            <a:ext cx="8166538" cy="4698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7900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7491" y="22814"/>
            <a:ext cx="4579461" cy="523220"/>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Tick the best answer.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861848" y="637574"/>
            <a:ext cx="10731062" cy="6555641"/>
          </a:xfrm>
          <a:prstGeom prst="rect">
            <a:avLst/>
          </a:prstGeom>
          <a:blipFill>
            <a:blip r:embed="rId2"/>
            <a:tile tx="0" ty="0" sx="100000" sy="100000" flip="none" algn="tl"/>
          </a:blipFill>
        </p:spPr>
        <p:txBody>
          <a:bodyPr wrap="square">
            <a:spAutoFit/>
          </a:bodyPr>
          <a:lstStyle/>
          <a:p>
            <a:r>
              <a:rPr lang="en-US" sz="2000" dirty="0">
                <a:solidFill>
                  <a:schemeClr val="accent2"/>
                </a:solidFill>
                <a:latin typeface="TimesNewRomanPSMT"/>
              </a:rPr>
              <a:t>1 The </a:t>
            </a:r>
            <a:r>
              <a:rPr lang="en-US" sz="2000" dirty="0" smtClean="0">
                <a:solidFill>
                  <a:schemeClr val="accent2"/>
                </a:solidFill>
                <a:latin typeface="TimesNewRomanPSMT"/>
              </a:rPr>
              <a:t>rate of increase in food production cannot keep pace with the rate of population growth.</a:t>
            </a:r>
          </a:p>
          <a:p>
            <a:r>
              <a:rPr lang="en-US" sz="2000" dirty="0" smtClean="0">
                <a:solidFill>
                  <a:schemeClr val="accent2"/>
                </a:solidFill>
                <a:latin typeface="TimesNewRomanPSMT"/>
              </a:rPr>
              <a:t>The sentence means that the food production </a:t>
            </a:r>
          </a:p>
          <a:p>
            <a:r>
              <a:rPr lang="en-US" dirty="0" smtClean="0">
                <a:latin typeface="TimesNewRomanPSMT"/>
              </a:rPr>
              <a:t>a is as much as needed.</a:t>
            </a:r>
          </a:p>
          <a:p>
            <a:r>
              <a:rPr lang="en-US" dirty="0" smtClean="0">
                <a:latin typeface="TimesNewRomanPSMT"/>
              </a:rPr>
              <a:t>b is less than what is needed.</a:t>
            </a:r>
            <a:endParaRPr lang="en-US" dirty="0">
              <a:latin typeface="TimesNewRomanPSMT"/>
            </a:endParaRPr>
          </a:p>
          <a:p>
            <a:r>
              <a:rPr lang="en-US" dirty="0">
                <a:latin typeface="TimesNewRomanPSMT"/>
              </a:rPr>
              <a:t>c </a:t>
            </a:r>
            <a:r>
              <a:rPr lang="en-US" dirty="0" smtClean="0">
                <a:latin typeface="TimesNewRomanPSMT"/>
              </a:rPr>
              <a:t>is more than what is needed.</a:t>
            </a:r>
            <a:endParaRPr lang="en-US" dirty="0">
              <a:latin typeface="TimesNewRomanPSMT"/>
            </a:endParaRPr>
          </a:p>
          <a:p>
            <a:r>
              <a:rPr lang="en-US" dirty="0">
                <a:latin typeface="TimesNewRomanPSMT"/>
              </a:rPr>
              <a:t>d </a:t>
            </a:r>
            <a:r>
              <a:rPr lang="en-US" dirty="0" smtClean="0">
                <a:latin typeface="TimesNewRomanPSMT"/>
              </a:rPr>
              <a:t>is sufficient for the population.</a:t>
            </a:r>
            <a:endParaRPr lang="en-US" dirty="0">
              <a:latin typeface="TimesNewRomanPSMT"/>
            </a:endParaRPr>
          </a:p>
          <a:p>
            <a:r>
              <a:rPr lang="en-US" sz="2000" dirty="0">
                <a:solidFill>
                  <a:schemeClr val="accent2"/>
                </a:solidFill>
                <a:latin typeface="TimesNewRomanPSMT"/>
              </a:rPr>
              <a:t>2 h</a:t>
            </a:r>
            <a:r>
              <a:rPr lang="en-US" sz="2000" dirty="0" smtClean="0">
                <a:solidFill>
                  <a:schemeClr val="accent2"/>
                </a:solidFill>
                <a:latin typeface="TimesNewRomanPSMT"/>
              </a:rPr>
              <a:t>ow can our housing problem add to our food problem?</a:t>
            </a:r>
            <a:endParaRPr lang="en-US" sz="2000" dirty="0">
              <a:solidFill>
                <a:schemeClr val="accent2"/>
              </a:solidFill>
              <a:latin typeface="TimesNewRomanPSMT"/>
            </a:endParaRPr>
          </a:p>
          <a:p>
            <a:r>
              <a:rPr lang="en-US" dirty="0">
                <a:latin typeface="TimesNewRomanPSMT"/>
              </a:rPr>
              <a:t>a </a:t>
            </a:r>
            <a:r>
              <a:rPr lang="en-US" dirty="0" smtClean="0">
                <a:latin typeface="TimesNewRomanPSMT"/>
              </a:rPr>
              <a:t>After making houses, farmers do not have enough time to work in the field.</a:t>
            </a:r>
            <a:endParaRPr lang="en-US" dirty="0">
              <a:latin typeface="TimesNewRomanPSMT"/>
            </a:endParaRPr>
          </a:p>
          <a:p>
            <a:r>
              <a:rPr lang="en-US" dirty="0">
                <a:latin typeface="TimesNewRomanPSMT"/>
              </a:rPr>
              <a:t>b A</a:t>
            </a:r>
            <a:r>
              <a:rPr lang="en-US" dirty="0" smtClean="0">
                <a:latin typeface="TimesNewRomanPSMT"/>
              </a:rPr>
              <a:t>fter making houses, farmers do not have enough money to buy food.</a:t>
            </a:r>
            <a:endParaRPr lang="en-US" dirty="0">
              <a:latin typeface="TimesNewRomanPSMT"/>
            </a:endParaRPr>
          </a:p>
          <a:p>
            <a:r>
              <a:rPr lang="en-US" dirty="0">
                <a:latin typeface="TimesNewRomanPSMT"/>
              </a:rPr>
              <a:t>c I</a:t>
            </a:r>
            <a:r>
              <a:rPr lang="en-US" dirty="0" smtClean="0">
                <a:latin typeface="TimesNewRomanPSMT"/>
              </a:rPr>
              <a:t>f you do not have a house, you cannot store your food.</a:t>
            </a:r>
            <a:endParaRPr lang="en-US" dirty="0">
              <a:latin typeface="TimesNewRomanPSMT"/>
            </a:endParaRPr>
          </a:p>
          <a:p>
            <a:r>
              <a:rPr lang="en-US" dirty="0">
                <a:latin typeface="TimesNewRomanPSMT"/>
              </a:rPr>
              <a:t>d F</a:t>
            </a:r>
            <a:r>
              <a:rPr lang="en-US" dirty="0" smtClean="0">
                <a:latin typeface="TimesNewRomanPSMT"/>
              </a:rPr>
              <a:t>or making too many houses, people are using the crop land.</a:t>
            </a:r>
            <a:endParaRPr lang="en-US" dirty="0">
              <a:latin typeface="TimesNewRomanPSMT"/>
            </a:endParaRPr>
          </a:p>
          <a:p>
            <a:r>
              <a:rPr lang="en-US" sz="2000" dirty="0">
                <a:solidFill>
                  <a:schemeClr val="accent2"/>
                </a:solidFill>
                <a:latin typeface="TimesNewRomanPSMT"/>
              </a:rPr>
              <a:t>3 </a:t>
            </a:r>
            <a:r>
              <a:rPr lang="en-US" sz="2000" dirty="0" smtClean="0">
                <a:solidFill>
                  <a:schemeClr val="accent2"/>
                </a:solidFill>
                <a:latin typeface="TimesNewRomanPSMT"/>
              </a:rPr>
              <a:t>What makes our land shrink day by day mentioned in line no. 13?</a:t>
            </a:r>
          </a:p>
          <a:p>
            <a:r>
              <a:rPr lang="en-US" dirty="0" smtClean="0">
                <a:latin typeface="TimesNewRomanPSMT"/>
              </a:rPr>
              <a:t>a Families are growing larger in size.</a:t>
            </a:r>
            <a:endParaRPr lang="en-US" dirty="0">
              <a:latin typeface="TimesNewRomanPSMT"/>
            </a:endParaRPr>
          </a:p>
          <a:p>
            <a:r>
              <a:rPr lang="en-US" dirty="0">
                <a:latin typeface="TimesNewRomanPSMT"/>
              </a:rPr>
              <a:t>b </a:t>
            </a:r>
            <a:r>
              <a:rPr lang="en-US" dirty="0" smtClean="0">
                <a:latin typeface="TimesNewRomanPSMT"/>
              </a:rPr>
              <a:t>Houses and factories are being built on it.</a:t>
            </a:r>
            <a:endParaRPr lang="en-US" dirty="0">
              <a:latin typeface="TimesNewRomanPSMT"/>
            </a:endParaRPr>
          </a:p>
          <a:p>
            <a:r>
              <a:rPr lang="en-US" dirty="0">
                <a:latin typeface="TimesNewRomanPSMT"/>
              </a:rPr>
              <a:t>c </a:t>
            </a:r>
            <a:r>
              <a:rPr lang="en-US" dirty="0" smtClean="0">
                <a:latin typeface="TimesNewRomanPSMT"/>
              </a:rPr>
              <a:t>Smaller families need smaller houses.</a:t>
            </a:r>
            <a:endParaRPr lang="en-US" dirty="0">
              <a:latin typeface="TimesNewRomanPSMT"/>
            </a:endParaRPr>
          </a:p>
          <a:p>
            <a:r>
              <a:rPr lang="en-US" dirty="0">
                <a:latin typeface="TimesNewRomanPSMT"/>
              </a:rPr>
              <a:t>d </a:t>
            </a:r>
            <a:r>
              <a:rPr lang="en-US" dirty="0" smtClean="0">
                <a:latin typeface="TimesNewRomanPSMT"/>
              </a:rPr>
              <a:t>Land grabbers are occupying portions of our land.</a:t>
            </a:r>
            <a:endParaRPr lang="en-US" dirty="0">
              <a:latin typeface="TimesNewRomanPSMT"/>
            </a:endParaRPr>
          </a:p>
          <a:p>
            <a:r>
              <a:rPr lang="en-US" sz="2000" dirty="0">
                <a:solidFill>
                  <a:schemeClr val="accent2"/>
                </a:solidFill>
                <a:latin typeface="TimesNewRomanPSMT"/>
              </a:rPr>
              <a:t>4 </a:t>
            </a:r>
            <a:r>
              <a:rPr lang="en-US" sz="2000" dirty="0" smtClean="0">
                <a:solidFill>
                  <a:schemeClr val="accent2"/>
                </a:solidFill>
                <a:latin typeface="TimesNewRomanPSMT"/>
              </a:rPr>
              <a:t>Many people may have to live on trees, because</a:t>
            </a:r>
            <a:endParaRPr lang="en-US" sz="2000" dirty="0">
              <a:solidFill>
                <a:schemeClr val="accent2"/>
              </a:solidFill>
              <a:latin typeface="TimesNewRomanPSMT"/>
            </a:endParaRPr>
          </a:p>
          <a:p>
            <a:r>
              <a:rPr lang="en-US" dirty="0">
                <a:latin typeface="TimesNewRomanPSMT"/>
              </a:rPr>
              <a:t>a </a:t>
            </a:r>
            <a:r>
              <a:rPr lang="en-US" dirty="0" smtClean="0">
                <a:latin typeface="TimesNewRomanPSMT"/>
              </a:rPr>
              <a:t>they would like tree houses.</a:t>
            </a:r>
            <a:endParaRPr lang="en-US" dirty="0">
              <a:latin typeface="TimesNewRomanPSMT"/>
            </a:endParaRPr>
          </a:p>
          <a:p>
            <a:r>
              <a:rPr lang="en-US" dirty="0">
                <a:latin typeface="TimesNewRomanPSMT"/>
              </a:rPr>
              <a:t>b </a:t>
            </a:r>
            <a:r>
              <a:rPr lang="en-US" dirty="0" smtClean="0">
                <a:latin typeface="TimesNewRomanPSMT"/>
              </a:rPr>
              <a:t>making houses on trees is less expensive.</a:t>
            </a:r>
            <a:endParaRPr lang="en-US" dirty="0">
              <a:latin typeface="TimesNewRomanPSMT"/>
            </a:endParaRPr>
          </a:p>
          <a:p>
            <a:r>
              <a:rPr lang="en-US" dirty="0">
                <a:latin typeface="TimesNewRomanPSMT"/>
              </a:rPr>
              <a:t>c </a:t>
            </a:r>
            <a:r>
              <a:rPr lang="en-US" dirty="0" smtClean="0">
                <a:latin typeface="TimesNewRomanPSMT"/>
              </a:rPr>
              <a:t>they may not find land to make houses.</a:t>
            </a:r>
            <a:endParaRPr lang="en-US" dirty="0">
              <a:latin typeface="TimesNewRomanPSMT"/>
            </a:endParaRPr>
          </a:p>
          <a:p>
            <a:r>
              <a:rPr lang="en-US" dirty="0">
                <a:latin typeface="TimesNewRomanPSMT"/>
              </a:rPr>
              <a:t>d </a:t>
            </a:r>
            <a:r>
              <a:rPr lang="en-US" dirty="0" smtClean="0">
                <a:latin typeface="TimesNewRomanPSMT"/>
              </a:rPr>
              <a:t>tree houses are safer during floods.</a:t>
            </a:r>
          </a:p>
          <a:p>
            <a:endParaRPr lang="en-US" dirty="0" smtClean="0">
              <a:latin typeface="TimesNewRomanPSMT"/>
            </a:endParaRPr>
          </a:p>
          <a:p>
            <a:endParaRPr lang="en-US" dirty="0"/>
          </a:p>
        </p:txBody>
      </p:sp>
      <p:sp>
        <p:nvSpPr>
          <p:cNvPr id="4" name="5-Point Star 3"/>
          <p:cNvSpPr/>
          <p:nvPr/>
        </p:nvSpPr>
        <p:spPr>
          <a:xfrm>
            <a:off x="630619" y="1626158"/>
            <a:ext cx="231227" cy="2312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630619" y="3565423"/>
            <a:ext cx="231227" cy="2207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609599" y="4432319"/>
            <a:ext cx="304802" cy="2102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9599" y="6110191"/>
            <a:ext cx="304802" cy="2207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5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53" y="94601"/>
            <a:ext cx="11404854" cy="584775"/>
          </a:xfrm>
          <a:prstGeom prst="rect">
            <a:avLst/>
          </a:prstGeom>
          <a:solidFill>
            <a:schemeClr val="accent1">
              <a:lumMod val="20000"/>
              <a:lumOff val="80000"/>
            </a:schemeClr>
          </a:solidFill>
          <a:scene3d>
            <a:camera prst="orthographicFront"/>
            <a:lightRig rig="threePt" dir="t"/>
          </a:scene3d>
          <a:sp3d>
            <a:bevelT/>
          </a:sp3d>
        </p:spPr>
        <p:txBody>
          <a:bodyPr wrap="square" rtlCol="0">
            <a:spAutoFit/>
          </a:bodyPr>
          <a:lstStyle/>
          <a:p>
            <a:r>
              <a:rPr lang="en-US" sz="3200" dirty="0" smtClean="0">
                <a:latin typeface="Calibri" panose="020F0502020204030204" pitchFamily="34" charset="0"/>
              </a:rPr>
              <a:t>1. Make a list of things </a:t>
            </a:r>
            <a:r>
              <a:rPr lang="en-US" sz="3200" dirty="0" err="1" smtClean="0">
                <a:latin typeface="Calibri" panose="020F0502020204030204" pitchFamily="34" charset="0"/>
              </a:rPr>
              <a:t>Ms</a:t>
            </a:r>
            <a:r>
              <a:rPr lang="en-US" sz="3200" dirty="0" smtClean="0">
                <a:latin typeface="Calibri" panose="020F0502020204030204" pitchFamily="34" charset="0"/>
              </a:rPr>
              <a:t> </a:t>
            </a:r>
            <a:r>
              <a:rPr lang="en-US" sz="3200" dirty="0" err="1" smtClean="0">
                <a:latin typeface="Calibri" panose="020F0502020204030204" pitchFamily="34" charset="0"/>
              </a:rPr>
              <a:t>Choudhury</a:t>
            </a:r>
            <a:r>
              <a:rPr lang="en-US" sz="3200" dirty="0" smtClean="0">
                <a:latin typeface="Calibri" panose="020F0502020204030204" pitchFamily="34" charset="0"/>
              </a:rPr>
              <a:t> saw as a child in the village. </a:t>
            </a:r>
            <a:endParaRPr lang="en-US" sz="3200" dirty="0">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943" y="978408"/>
            <a:ext cx="2468880" cy="2519172"/>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296" y="1353312"/>
            <a:ext cx="2980944" cy="4233672"/>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68" y="978408"/>
            <a:ext cx="2468880" cy="2519172"/>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455" y="4096512"/>
            <a:ext cx="5222367" cy="2097405"/>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66344" y="3593592"/>
            <a:ext cx="2077974" cy="369332"/>
          </a:xfrm>
          <a:prstGeom prst="rect">
            <a:avLst/>
          </a:prstGeom>
          <a:noFill/>
        </p:spPr>
        <p:txBody>
          <a:bodyPr wrap="square" rtlCol="0">
            <a:spAutoFit/>
          </a:bodyPr>
          <a:lstStyle/>
          <a:p>
            <a:r>
              <a:rPr lang="en-US" dirty="0" smtClean="0"/>
              <a:t>Green paddy fields</a:t>
            </a:r>
            <a:endParaRPr lang="en-US" dirty="0"/>
          </a:p>
        </p:txBody>
      </p:sp>
      <p:sp>
        <p:nvSpPr>
          <p:cNvPr id="13" name="TextBox 12"/>
          <p:cNvSpPr txBox="1"/>
          <p:nvPr/>
        </p:nvSpPr>
        <p:spPr>
          <a:xfrm>
            <a:off x="3081528" y="3596717"/>
            <a:ext cx="2203704" cy="369332"/>
          </a:xfrm>
          <a:prstGeom prst="rect">
            <a:avLst/>
          </a:prstGeom>
          <a:noFill/>
        </p:spPr>
        <p:txBody>
          <a:bodyPr wrap="square" rtlCol="0">
            <a:spAutoFit/>
          </a:bodyPr>
          <a:lstStyle/>
          <a:p>
            <a:r>
              <a:rPr lang="en-US" dirty="0" smtClean="0"/>
              <a:t>Yellow mustard fields</a:t>
            </a:r>
            <a:endParaRPr lang="en-US" dirty="0"/>
          </a:p>
        </p:txBody>
      </p:sp>
      <p:sp>
        <p:nvSpPr>
          <p:cNvPr id="14" name="TextBox 13"/>
          <p:cNvSpPr txBox="1"/>
          <p:nvPr/>
        </p:nvSpPr>
        <p:spPr>
          <a:xfrm>
            <a:off x="2441448" y="6324076"/>
            <a:ext cx="777240" cy="369332"/>
          </a:xfrm>
          <a:prstGeom prst="rect">
            <a:avLst/>
          </a:prstGeom>
          <a:noFill/>
        </p:spPr>
        <p:txBody>
          <a:bodyPr wrap="square" rtlCol="0">
            <a:spAutoFit/>
          </a:bodyPr>
          <a:lstStyle/>
          <a:p>
            <a:r>
              <a:rPr lang="en-US" dirty="0" smtClean="0"/>
              <a:t>wood</a:t>
            </a:r>
            <a:endParaRPr lang="en-US" dirty="0"/>
          </a:p>
        </p:txBody>
      </p:sp>
      <p:sp>
        <p:nvSpPr>
          <p:cNvPr id="15" name="TextBox 14"/>
          <p:cNvSpPr txBox="1"/>
          <p:nvPr/>
        </p:nvSpPr>
        <p:spPr>
          <a:xfrm>
            <a:off x="6601968" y="5971032"/>
            <a:ext cx="1472184" cy="369332"/>
          </a:xfrm>
          <a:prstGeom prst="rect">
            <a:avLst/>
          </a:prstGeom>
          <a:noFill/>
        </p:spPr>
        <p:txBody>
          <a:bodyPr wrap="square" rtlCol="0">
            <a:spAutoFit/>
          </a:bodyPr>
          <a:lstStyle/>
          <a:p>
            <a:r>
              <a:rPr lang="en-US" dirty="0" smtClean="0"/>
              <a:t>Banyan tree</a:t>
            </a:r>
            <a:endParaRPr lang="en-US" dirty="0"/>
          </a:p>
        </p:txBody>
      </p:sp>
      <p:sp>
        <p:nvSpPr>
          <p:cNvPr id="16" name="TextBox 15"/>
          <p:cNvSpPr txBox="1"/>
          <p:nvPr/>
        </p:nvSpPr>
        <p:spPr>
          <a:xfrm>
            <a:off x="9625204" y="5820495"/>
            <a:ext cx="2307716" cy="369332"/>
          </a:xfrm>
          <a:prstGeom prst="rect">
            <a:avLst/>
          </a:prstGeom>
          <a:noFill/>
        </p:spPr>
        <p:txBody>
          <a:bodyPr wrap="square" rtlCol="0">
            <a:spAutoFit/>
          </a:bodyPr>
          <a:lstStyle/>
          <a:p>
            <a:r>
              <a:rPr lang="en-US" dirty="0" smtClean="0"/>
              <a:t>A tall tamarind </a:t>
            </a:r>
            <a:r>
              <a:rPr lang="en-US" dirty="0" smtClean="0"/>
              <a:t>tree</a:t>
            </a:r>
            <a:endParaRPr lang="en-US" dirty="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1120" y="1353312"/>
            <a:ext cx="3038094" cy="4233672"/>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6353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438" y="73581"/>
            <a:ext cx="11288106" cy="584775"/>
          </a:xfrm>
          <a:prstGeom prst="rect">
            <a:avLst/>
          </a:prstGeom>
          <a:solidFill>
            <a:srgbClr val="00B0F0"/>
          </a:solidFill>
          <a:scene3d>
            <a:camera prst="orthographicFront"/>
            <a:lightRig rig="threePt" dir="t"/>
          </a:scene3d>
          <a:sp3d>
            <a:bevelT w="165100" prst="coolSlant"/>
          </a:sp3d>
        </p:spPr>
        <p:txBody>
          <a:bodyPr wrap="square" rtlCol="0">
            <a:spAutoFit/>
          </a:bodyPr>
          <a:lstStyle/>
          <a:p>
            <a:r>
              <a:rPr lang="en-US" sz="3200" dirty="0">
                <a:latin typeface="Calibri" panose="020F0502020204030204" pitchFamily="34" charset="0"/>
              </a:rPr>
              <a:t>Why do you think she liked them?</a:t>
            </a:r>
          </a:p>
        </p:txBody>
      </p:sp>
      <p:sp>
        <p:nvSpPr>
          <p:cNvPr id="3" name="TextBox 2"/>
          <p:cNvSpPr txBox="1"/>
          <p:nvPr/>
        </p:nvSpPr>
        <p:spPr>
          <a:xfrm>
            <a:off x="420414" y="4662603"/>
            <a:ext cx="11309130" cy="2062103"/>
          </a:xfrm>
          <a:prstGeom prst="rect">
            <a:avLst/>
          </a:prstGeom>
          <a:solidFill>
            <a:srgbClr val="00B0F0"/>
          </a:solidFill>
          <a:scene3d>
            <a:camera prst="orthographicFront"/>
            <a:lightRig rig="threePt" dir="t"/>
          </a:scene3d>
          <a:sp3d>
            <a:bevelT w="165100" prst="coolSlant"/>
          </a:sp3d>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From the text we know that she liked them as she tells her students in the class that her childhood days were delightful and in the description of her childhood she expresses her fondness to those things.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38" y="1261872"/>
            <a:ext cx="3700794" cy="2811018"/>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896" y="1261872"/>
            <a:ext cx="3417648" cy="2784348"/>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992" y="1261872"/>
            <a:ext cx="3520440" cy="2864358"/>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44364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014984"/>
            <a:ext cx="8763000" cy="3913632"/>
          </a:xfrm>
          <a:prstGeom prst="rect">
            <a:avLst/>
          </a:prstGeom>
          <a:solidFill>
            <a:srgbClr val="FFFFFF">
              <a:shade val="85000"/>
            </a:srgbClr>
          </a:solidFill>
          <a:ln w="190500" cap="rnd">
            <a:solidFill>
              <a:srgbClr val="0070C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891646" y="5176510"/>
            <a:ext cx="10855702" cy="1569660"/>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Write a composition about your village or locality. describe the change in the things you have noticed over the years, such as houses, fields, trees etc. </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582503" y="157656"/>
            <a:ext cx="2680146" cy="707886"/>
          </a:xfrm>
          <a:prstGeom prst="rect">
            <a:avLst/>
          </a:prstGeom>
          <a:noFill/>
        </p:spPr>
        <p:txBody>
          <a:bodyPr wrap="square" rtlCol="0">
            <a:spAutoFit/>
          </a:bodyPr>
          <a:lstStyle/>
          <a:p>
            <a:r>
              <a:rPr lang="en-US" sz="4000" dirty="0" smtClean="0"/>
              <a:t>Home work</a:t>
            </a:r>
            <a:endParaRPr lang="en-US" sz="4000" dirty="0"/>
          </a:p>
        </p:txBody>
      </p:sp>
    </p:spTree>
    <p:extLst>
      <p:ext uri="{BB962C8B-B14F-4D97-AF65-F5344CB8AC3E}">
        <p14:creationId xmlns:p14="http://schemas.microsoft.com/office/powerpoint/2010/main" val="3607441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168" y="290457"/>
            <a:ext cx="6755803" cy="5002306"/>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2259106" y="5540186"/>
            <a:ext cx="5970494" cy="769441"/>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Thank you</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5528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7186" y="231241"/>
            <a:ext cx="4593021" cy="769441"/>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introduction</a:t>
            </a:r>
            <a:endParaRPr lang="en-US" sz="4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8386" y="1881352"/>
            <a:ext cx="2060027" cy="259605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le 4"/>
          <p:cNvSpPr/>
          <p:nvPr/>
        </p:nvSpPr>
        <p:spPr>
          <a:xfrm>
            <a:off x="462455" y="4677108"/>
            <a:ext cx="4834759" cy="2180892"/>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0110" y="4887307"/>
            <a:ext cx="5360275" cy="181588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Musa. </a:t>
            </a:r>
            <a:r>
              <a:rPr lang="en-US" sz="2800" dirty="0" err="1" smtClean="0">
                <a:latin typeface="Times New Roman" panose="02020603050405020304" pitchFamily="18" charset="0"/>
                <a:cs typeface="Times New Roman" panose="02020603050405020304" pitchFamily="18" charset="0"/>
              </a:rPr>
              <a:t>Rahima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Akther</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Asst. Teacher</a:t>
            </a:r>
          </a:p>
          <a:p>
            <a:r>
              <a:rPr lang="en-US" sz="2800" dirty="0" smtClean="0">
                <a:latin typeface="Times New Roman" panose="02020603050405020304" pitchFamily="18" charset="0"/>
                <a:cs typeface="Times New Roman" panose="02020603050405020304" pitchFamily="18" charset="0"/>
              </a:rPr>
              <a:t>Khulna Engineering University School</a:t>
            </a: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7363348" y="1701650"/>
            <a:ext cx="2390252" cy="2901881"/>
          </a:xfrm>
          <a:prstGeom prst="rect">
            <a:avLst/>
          </a:prstGeom>
        </p:spPr>
      </p:pic>
      <p:sp>
        <p:nvSpPr>
          <p:cNvPr id="8" name="Rounded Rectangle 7"/>
          <p:cNvSpPr/>
          <p:nvPr/>
        </p:nvSpPr>
        <p:spPr>
          <a:xfrm>
            <a:off x="6505903" y="4929352"/>
            <a:ext cx="5108028" cy="192864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15803" y="5066001"/>
            <a:ext cx="4445876" cy="1846659"/>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Class: Nine</a:t>
            </a:r>
          </a:p>
          <a:p>
            <a:r>
              <a:rPr lang="en-US" sz="3200" dirty="0" smtClean="0">
                <a:latin typeface="Times New Roman" panose="02020603050405020304" pitchFamily="18" charset="0"/>
                <a:cs typeface="Times New Roman" panose="02020603050405020304" pitchFamily="18" charset="0"/>
              </a:rPr>
              <a:t>Sub: English 1</a:t>
            </a:r>
            <a:r>
              <a:rPr lang="en-US" sz="3200" baseline="30000" dirty="0" smtClean="0">
                <a:latin typeface="Times New Roman" panose="02020603050405020304" pitchFamily="18" charset="0"/>
                <a:cs typeface="Times New Roman" panose="02020603050405020304" pitchFamily="18" charset="0"/>
              </a:rPr>
              <a:t>st</a:t>
            </a:r>
            <a:r>
              <a:rPr lang="en-US" sz="3200" dirty="0" smtClean="0">
                <a:latin typeface="Times New Roman" panose="02020603050405020304" pitchFamily="18" charset="0"/>
                <a:cs typeface="Times New Roman" panose="02020603050405020304" pitchFamily="18" charset="0"/>
              </a:rPr>
              <a:t> Paper</a:t>
            </a:r>
          </a:p>
          <a:p>
            <a:r>
              <a:rPr lang="en-US" sz="3200" dirty="0" smtClean="0">
                <a:latin typeface="Times New Roman" panose="02020603050405020304" pitchFamily="18" charset="0"/>
                <a:cs typeface="Times New Roman" panose="02020603050405020304" pitchFamily="18" charset="0"/>
              </a:rPr>
              <a:t>Time: 50 minutes</a:t>
            </a:r>
          </a:p>
          <a:p>
            <a:endParaRPr lang="en-US" dirty="0"/>
          </a:p>
        </p:txBody>
      </p:sp>
    </p:spTree>
    <p:extLst>
      <p:ext uri="{BB962C8B-B14F-4D97-AF65-F5344CB8AC3E}">
        <p14:creationId xmlns:p14="http://schemas.microsoft.com/office/powerpoint/2010/main" val="225727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028495" y="267212"/>
            <a:ext cx="7346731" cy="707886"/>
          </a:xfrm>
          <a:prstGeom prst="rect">
            <a:avLst/>
          </a:prstGeom>
          <a:solidFill>
            <a:srgbClr val="92D050"/>
          </a:solidFill>
          <a:scene3d>
            <a:camera prst="orthographicFront"/>
            <a:lightRig rig="threePt" dir="t"/>
          </a:scene3d>
          <a:sp3d>
            <a:bevelT w="165100" prst="coolSlant"/>
          </a:sp3d>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What do we see in the pictures?</a:t>
            </a: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345684" y="5668544"/>
            <a:ext cx="1577092" cy="584775"/>
          </a:xfrm>
          <a:prstGeom prst="rect">
            <a:avLst/>
          </a:prstGeom>
          <a:solidFill>
            <a:srgbClr val="00B0F0"/>
          </a:solidFill>
          <a:scene3d>
            <a:camera prst="orthographicFront"/>
            <a:lightRig rig="threePt" dir="t"/>
          </a:scene3d>
          <a:sp3d>
            <a:bevelT w="165100" prst="coolSlant"/>
          </a:sp3d>
        </p:spPr>
        <p:txBody>
          <a:bodyPr wrap="square" rtlCol="0">
            <a:spAutoFit/>
          </a:bodyPr>
          <a:lstStyle/>
          <a:p>
            <a:pPr algn="ctr"/>
            <a:r>
              <a:rPr lang="en-US" sz="3200" dirty="0" smtClean="0"/>
              <a:t>Foods</a:t>
            </a:r>
            <a:endParaRPr lang="en-US" sz="3200" dirty="0"/>
          </a:p>
        </p:txBody>
      </p:sp>
      <p:sp>
        <p:nvSpPr>
          <p:cNvPr id="8" name="TextBox 7"/>
          <p:cNvSpPr txBox="1"/>
          <p:nvPr/>
        </p:nvSpPr>
        <p:spPr>
          <a:xfrm>
            <a:off x="8638033" y="5643853"/>
            <a:ext cx="1475231" cy="584775"/>
          </a:xfrm>
          <a:prstGeom prst="rect">
            <a:avLst/>
          </a:prstGeom>
          <a:solidFill>
            <a:srgbClr val="00B0F0"/>
          </a:solidFill>
          <a:scene3d>
            <a:camera prst="orthographicFront"/>
            <a:lightRig rig="threePt" dir="t"/>
          </a:scene3d>
          <a:sp3d>
            <a:bevelT w="165100" prst="coolSlant"/>
          </a:sp3d>
        </p:spPr>
        <p:txBody>
          <a:bodyPr wrap="square" rtlCol="0">
            <a:spAutoFit/>
          </a:bodyPr>
          <a:lstStyle/>
          <a:p>
            <a:pPr algn="ctr"/>
            <a:r>
              <a:rPr lang="en-US" sz="3200" dirty="0" smtClean="0"/>
              <a:t>shelter</a:t>
            </a:r>
            <a:endParaRPr lang="en-US" sz="3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28" y="1362456"/>
            <a:ext cx="2761488" cy="3831336"/>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04" y="1362457"/>
            <a:ext cx="2508504" cy="384048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1544" y="1362456"/>
            <a:ext cx="3895344" cy="37665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653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10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5579" y="4256698"/>
            <a:ext cx="8500877" cy="1077218"/>
          </a:xfrm>
          <a:prstGeom prst="rect">
            <a:avLst/>
          </a:prstGeom>
          <a:solidFill>
            <a:srgbClr val="92D050"/>
          </a:solidFill>
          <a:scene3d>
            <a:camera prst="orthographicFront"/>
            <a:lightRig rig="threePt" dir="t"/>
          </a:scene3d>
          <a:sp3d>
            <a:bevelT/>
          </a:sp3d>
        </p:spPr>
        <p:txBody>
          <a:bodyPr wrap="square" rtlCol="0">
            <a:spAutoFit/>
          </a:bodyPr>
          <a:lstStyle/>
          <a:p>
            <a:pPr marL="514350" indent="-514350">
              <a:buAutoNum type="arabicPeriod"/>
            </a:pPr>
            <a:r>
              <a:rPr lang="en-US" sz="3200" dirty="0" smtClean="0">
                <a:latin typeface="Calibri" panose="020F0502020204030204" pitchFamily="34" charset="0"/>
              </a:rPr>
              <a:t>What do the people do in a tree or a boat?</a:t>
            </a:r>
          </a:p>
          <a:p>
            <a:pPr marL="514350" indent="-514350">
              <a:buAutoNum type="arabicPeriod"/>
            </a:pPr>
            <a:r>
              <a:rPr lang="en-US" sz="3200" dirty="0" smtClean="0">
                <a:latin typeface="Calibri" panose="020F0502020204030204" pitchFamily="34" charset="0"/>
              </a:rPr>
              <a:t>Why do they do so?</a:t>
            </a:r>
            <a:endParaRPr lang="en-US" sz="3200" dirty="0">
              <a:latin typeface="Calibri" panose="020F0502020204030204" pitchFamily="34" charset="0"/>
            </a:endParaRPr>
          </a:p>
        </p:txBody>
      </p:sp>
      <p:sp>
        <p:nvSpPr>
          <p:cNvPr id="4" name="TextBox 3"/>
          <p:cNvSpPr txBox="1"/>
          <p:nvPr/>
        </p:nvSpPr>
        <p:spPr>
          <a:xfrm>
            <a:off x="1216152" y="5444367"/>
            <a:ext cx="9948672" cy="584775"/>
          </a:xfrm>
          <a:prstGeom prst="rect">
            <a:avLst/>
          </a:prstGeom>
          <a:solidFill>
            <a:srgbClr val="FFFF00"/>
          </a:solidFill>
          <a:scene3d>
            <a:camera prst="orthographicFront"/>
            <a:lightRig rig="threePt" dir="t"/>
          </a:scene3d>
          <a:sp3d>
            <a:bevelT/>
          </a:sp3d>
        </p:spPr>
        <p:txBody>
          <a:bodyPr wrap="square" rtlCol="0">
            <a:spAutoFit/>
          </a:bodyPr>
          <a:lstStyle/>
          <a:p>
            <a:r>
              <a:rPr lang="en-US" sz="3200" dirty="0" smtClean="0">
                <a:latin typeface="Calibri" panose="020F0502020204030204" pitchFamily="34" charset="0"/>
              </a:rPr>
              <a:t>1. May people live in trees and boats using them as house.</a:t>
            </a:r>
            <a:endParaRPr lang="en-US" sz="3200" dirty="0">
              <a:latin typeface="Calibri" panose="020F0502020204030204" pitchFamily="34" charset="0"/>
            </a:endParaRPr>
          </a:p>
        </p:txBody>
      </p:sp>
      <p:sp>
        <p:nvSpPr>
          <p:cNvPr id="5" name="TextBox 4"/>
          <p:cNvSpPr txBox="1"/>
          <p:nvPr/>
        </p:nvSpPr>
        <p:spPr>
          <a:xfrm>
            <a:off x="713232" y="6201108"/>
            <a:ext cx="11091673" cy="584775"/>
          </a:xfrm>
          <a:prstGeom prst="rect">
            <a:avLst/>
          </a:prstGeom>
          <a:solidFill>
            <a:srgbClr val="FFFF00"/>
          </a:solidFill>
          <a:scene3d>
            <a:camera prst="orthographicFront"/>
            <a:lightRig rig="threePt" dir="t"/>
          </a:scene3d>
          <a:sp3d>
            <a:bevelT/>
          </a:sp3d>
        </p:spPr>
        <p:txBody>
          <a:bodyPr wrap="square" rtlCol="0">
            <a:spAutoFit/>
          </a:bodyPr>
          <a:lstStyle/>
          <a:p>
            <a:r>
              <a:rPr lang="en-US" sz="3200" dirty="0" smtClean="0">
                <a:latin typeface="Calibri" panose="020F0502020204030204" pitchFamily="34" charset="0"/>
              </a:rPr>
              <a:t>2. They have done so due to acute scarcity of land for habitation.</a:t>
            </a:r>
            <a:endParaRPr lang="en-US" sz="3200"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53" y="1042416"/>
            <a:ext cx="5238750" cy="3066098"/>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672" y="1042416"/>
            <a:ext cx="5185410" cy="3066098"/>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609344" y="128016"/>
            <a:ext cx="8458200" cy="584775"/>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r>
              <a:rPr lang="en-US" sz="3200" dirty="0" smtClean="0">
                <a:solidFill>
                  <a:schemeClr val="accent6">
                    <a:lumMod val="50000"/>
                  </a:schemeClr>
                </a:solidFill>
                <a:latin typeface="Times New Roman" pitchFamily="18" charset="0"/>
                <a:cs typeface="Times New Roman" pitchFamily="18" charset="0"/>
              </a:rPr>
              <a:t>Look at the pictures and answer these questions.</a:t>
            </a:r>
            <a:endParaRPr lang="en-US" sz="32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2809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heel(1)">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333296" y="735724"/>
            <a:ext cx="5896303" cy="1015663"/>
          </a:xfrm>
          <a:prstGeom prst="rect">
            <a:avLst/>
          </a:prstGeom>
          <a:noFill/>
        </p:spPr>
        <p:txBody>
          <a:bodyPr wrap="square" rtlCol="0">
            <a:spAutoFit/>
          </a:bodyPr>
          <a:lstStyle/>
          <a:p>
            <a:r>
              <a:rPr lang="en-US" sz="6000" dirty="0" smtClean="0">
                <a:solidFill>
                  <a:srgbClr val="00B050"/>
                </a:solidFill>
              </a:rPr>
              <a:t>Today’s lesson is--</a:t>
            </a:r>
            <a:endParaRPr lang="en-US" sz="6000" dirty="0">
              <a:solidFill>
                <a:srgbClr val="00B050"/>
              </a:solidFill>
            </a:endParaRPr>
          </a:p>
        </p:txBody>
      </p:sp>
      <p:sp>
        <p:nvSpPr>
          <p:cNvPr id="3" name="TextBox 2"/>
          <p:cNvSpPr txBox="1"/>
          <p:nvPr/>
        </p:nvSpPr>
        <p:spPr>
          <a:xfrm>
            <a:off x="1216152" y="3594538"/>
            <a:ext cx="4144123" cy="646331"/>
          </a:xfrm>
          <a:prstGeom prst="rect">
            <a:avLst/>
          </a:prstGeom>
          <a:noFill/>
        </p:spPr>
        <p:txBody>
          <a:bodyPr wrap="square" rtlCol="0">
            <a:spAutoFit/>
          </a:bodyPr>
          <a:lstStyle/>
          <a:p>
            <a:r>
              <a:rPr lang="en-US" sz="3200" dirty="0" smtClean="0">
                <a:solidFill>
                  <a:schemeClr val="accent1">
                    <a:lumMod val="50000"/>
                  </a:schemeClr>
                </a:solidFill>
              </a:rPr>
              <a:t>“Our food and shelter</a:t>
            </a:r>
            <a:r>
              <a:rPr lang="en-US" sz="3600" dirty="0" smtClean="0">
                <a:solidFill>
                  <a:schemeClr val="accent1">
                    <a:lumMod val="50000"/>
                  </a:schemeClr>
                </a:solidFill>
              </a:rPr>
              <a:t>”</a:t>
            </a:r>
            <a:endParaRPr lang="en-US" sz="3600" dirty="0">
              <a:solidFill>
                <a:schemeClr val="accent1">
                  <a:lumMod val="50000"/>
                </a:schemeClr>
              </a:solidFill>
            </a:endParaRPr>
          </a:p>
        </p:txBody>
      </p:sp>
      <p:sp>
        <p:nvSpPr>
          <p:cNvPr id="4" name="TextBox 3"/>
          <p:cNvSpPr txBox="1"/>
          <p:nvPr/>
        </p:nvSpPr>
        <p:spPr>
          <a:xfrm>
            <a:off x="6684578" y="3594535"/>
            <a:ext cx="2541718" cy="1077218"/>
          </a:xfrm>
          <a:prstGeom prst="rect">
            <a:avLst/>
          </a:prstGeom>
          <a:noFill/>
        </p:spPr>
        <p:txBody>
          <a:bodyPr wrap="square" rtlCol="0">
            <a:spAutoFit/>
          </a:bodyPr>
          <a:lstStyle/>
          <a:p>
            <a:r>
              <a:rPr lang="en-US" sz="3200" dirty="0" smtClean="0">
                <a:solidFill>
                  <a:schemeClr val="accent1">
                    <a:lumMod val="75000"/>
                  </a:schemeClr>
                </a:solidFill>
              </a:rPr>
              <a:t>Unit-4 Lesson-3</a:t>
            </a:r>
            <a:endParaRPr lang="en-US" sz="3200" dirty="0">
              <a:solidFill>
                <a:schemeClr val="accent1">
                  <a:lumMod val="75000"/>
                </a:schemeClr>
              </a:solidFill>
            </a:endParaRPr>
          </a:p>
        </p:txBody>
      </p:sp>
    </p:spTree>
    <p:extLst>
      <p:ext uri="{BB962C8B-B14F-4D97-AF65-F5344CB8AC3E}">
        <p14:creationId xmlns:p14="http://schemas.microsoft.com/office/powerpoint/2010/main" val="36471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set>
                                      <p:cBhvr>
                                        <p:cTn id="13" dur="455" fill="hold">
                                          <p:stCondLst>
                                            <p:cond delay="0"/>
                                          </p:stCondLst>
                                        </p:cTn>
                                        <p:tgtEl>
                                          <p:spTgt spid="3"/>
                                        </p:tgtEl>
                                        <p:attrNameLst>
                                          <p:attrName>style.rotation</p:attrName>
                                        </p:attrNameLst>
                                      </p:cBhvr>
                                      <p:to>
                                        <p:strVal val="-45.0"/>
                                      </p:to>
                                    </p:set>
                                    <p:anim calcmode="lin" valueType="num">
                                      <p:cBhvr>
                                        <p:cTn id="14"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455" fill="hold">
                                          <p:stCondLst>
                                            <p:cond delay="0"/>
                                          </p:stCondLst>
                                        </p:cTn>
                                        <p:tgtEl>
                                          <p:spTgt spid="4"/>
                                        </p:tgtEl>
                                        <p:attrNameLst>
                                          <p:attrName>style.rotation</p:attrName>
                                        </p:attrNameLst>
                                      </p:cBhvr>
                                      <p:to>
                                        <p:strVal val="-45.0"/>
                                      </p:to>
                                    </p:set>
                                    <p:anim calcmode="lin" valueType="num">
                                      <p:cBhvr>
                                        <p:cTn id="23"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930" y="2748454"/>
            <a:ext cx="9385738" cy="3416320"/>
          </a:xfrm>
          <a:prstGeom prst="rect">
            <a:avLst/>
          </a:prstGeom>
          <a:noFill/>
        </p:spPr>
        <p:txBody>
          <a:bodyPr wrap="square" rtlCol="0">
            <a:spAutoFit/>
          </a:bodyPr>
          <a:lstStyle/>
          <a:p>
            <a:pPr marL="857250" indent="-857250">
              <a:buAutoNum type="romanLcPeriod"/>
            </a:pPr>
            <a:r>
              <a:rPr lang="en-US" sz="3600" dirty="0" smtClean="0">
                <a:solidFill>
                  <a:srgbClr val="C00000"/>
                </a:solidFill>
                <a:latin typeface="Calibri" panose="020F0502020204030204" pitchFamily="34" charset="0"/>
              </a:rPr>
              <a:t>Look </a:t>
            </a:r>
            <a:r>
              <a:rPr lang="en-US" sz="3600" dirty="0" smtClean="0">
                <a:solidFill>
                  <a:srgbClr val="C00000"/>
                </a:solidFill>
                <a:latin typeface="Calibri" panose="020F0502020204030204" pitchFamily="34" charset="0"/>
              </a:rPr>
              <a:t>at the pictures and ask and answer questions;</a:t>
            </a:r>
          </a:p>
          <a:p>
            <a:pPr marL="857250" indent="-857250">
              <a:buAutoNum type="romanLcPeriod"/>
            </a:pPr>
            <a:r>
              <a:rPr lang="en-US" sz="3600" dirty="0" smtClean="0">
                <a:solidFill>
                  <a:srgbClr val="C00000"/>
                </a:solidFill>
                <a:latin typeface="Calibri" panose="020F0502020204030204" pitchFamily="34" charset="0"/>
              </a:rPr>
              <a:t>discuss about population problems;</a:t>
            </a:r>
          </a:p>
          <a:p>
            <a:pPr marL="857250" indent="-857250">
              <a:buAutoNum type="romanLcPeriod"/>
            </a:pPr>
            <a:r>
              <a:rPr lang="en-US" sz="3600" dirty="0" smtClean="0">
                <a:solidFill>
                  <a:srgbClr val="C00000"/>
                </a:solidFill>
                <a:latin typeface="Calibri" panose="020F0502020204030204" pitchFamily="34" charset="0"/>
              </a:rPr>
              <a:t>Read and tick the best answer;</a:t>
            </a:r>
          </a:p>
          <a:p>
            <a:pPr marL="857250" indent="-857250">
              <a:buAutoNum type="romanLcPeriod"/>
            </a:pPr>
            <a:r>
              <a:rPr lang="en-US" sz="3600" dirty="0" smtClean="0">
                <a:solidFill>
                  <a:srgbClr val="C00000"/>
                </a:solidFill>
                <a:latin typeface="Calibri" panose="020F0502020204030204" pitchFamily="34" charset="0"/>
              </a:rPr>
              <a:t>Make a list of things;</a:t>
            </a:r>
          </a:p>
          <a:p>
            <a:r>
              <a:rPr lang="en-US" sz="3600" dirty="0" smtClean="0">
                <a:solidFill>
                  <a:srgbClr val="C00000"/>
                </a:solidFill>
                <a:latin typeface="Calibri" panose="020F0502020204030204" pitchFamily="34" charset="0"/>
              </a:rPr>
              <a:t> </a:t>
            </a:r>
            <a:endParaRPr lang="en-US" sz="3600" dirty="0">
              <a:solidFill>
                <a:srgbClr val="C00000"/>
              </a:solidFill>
              <a:latin typeface="Calibri" panose="020F0502020204030204" pitchFamily="34" charset="0"/>
            </a:endParaRPr>
          </a:p>
        </p:txBody>
      </p:sp>
      <p:sp>
        <p:nvSpPr>
          <p:cNvPr id="4" name="TextBox 3"/>
          <p:cNvSpPr txBox="1"/>
          <p:nvPr/>
        </p:nvSpPr>
        <p:spPr>
          <a:xfrm>
            <a:off x="704088" y="219456"/>
            <a:ext cx="7168896" cy="830997"/>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r>
              <a:rPr lang="en-US" sz="4800" dirty="0" smtClean="0">
                <a:solidFill>
                  <a:schemeClr val="accent1">
                    <a:lumMod val="50000"/>
                  </a:schemeClr>
                </a:solidFill>
                <a:latin typeface="Calibri" panose="020F0502020204030204" pitchFamily="34" charset="0"/>
              </a:rPr>
              <a:t>Learning </a:t>
            </a:r>
            <a:r>
              <a:rPr lang="en-US" sz="4800" dirty="0">
                <a:solidFill>
                  <a:schemeClr val="accent1">
                    <a:lumMod val="50000"/>
                  </a:schemeClr>
                </a:solidFill>
                <a:latin typeface="Calibri" panose="020F0502020204030204" pitchFamily="34" charset="0"/>
              </a:rPr>
              <a:t>outcomes-</a:t>
            </a:r>
          </a:p>
        </p:txBody>
      </p:sp>
      <p:sp>
        <p:nvSpPr>
          <p:cNvPr id="5" name="TextBox 4"/>
          <p:cNvSpPr txBox="1"/>
          <p:nvPr/>
        </p:nvSpPr>
        <p:spPr>
          <a:xfrm>
            <a:off x="722376" y="1261872"/>
            <a:ext cx="9582912" cy="923330"/>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en-US" sz="3600" dirty="0" smtClean="0">
                <a:solidFill>
                  <a:srgbClr val="C00000"/>
                </a:solidFill>
                <a:latin typeface="Calibri" panose="020F0502020204030204" pitchFamily="34" charset="0"/>
              </a:rPr>
              <a:t>At </a:t>
            </a:r>
            <a:r>
              <a:rPr lang="en-US" sz="3600" dirty="0">
                <a:solidFill>
                  <a:srgbClr val="C00000"/>
                </a:solidFill>
                <a:latin typeface="Calibri" panose="020F0502020204030204" pitchFamily="34" charset="0"/>
              </a:rPr>
              <a:t>the end of the lesson students will be able to</a:t>
            </a:r>
          </a:p>
          <a:p>
            <a:endParaRPr lang="en-US" dirty="0"/>
          </a:p>
        </p:txBody>
      </p:sp>
    </p:spTree>
    <p:extLst>
      <p:ext uri="{BB962C8B-B14F-4D97-AF65-F5344CB8AC3E}">
        <p14:creationId xmlns:p14="http://schemas.microsoft.com/office/powerpoint/2010/main" val="381951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162094" y="189188"/>
            <a:ext cx="2806265" cy="707886"/>
          </a:xfrm>
          <a:prstGeom prst="rect">
            <a:avLst/>
          </a:prstGeom>
          <a:solidFill>
            <a:srgbClr val="00B050"/>
          </a:solidFill>
          <a:scene3d>
            <a:camera prst="orthographicFront"/>
            <a:lightRig rig="threePt" dir="t"/>
          </a:scene3d>
          <a:sp3d>
            <a:bevelT w="165100" prst="coolSlant"/>
          </a:sp3d>
        </p:spPr>
        <p:txBody>
          <a:bodyPr wrap="square" rtlCol="0">
            <a:spAutoFit/>
          </a:bodyPr>
          <a:lstStyle/>
          <a:p>
            <a:r>
              <a:rPr lang="en-US" sz="4000" dirty="0" smtClean="0">
                <a:latin typeface="Calibri" panose="020F0502020204030204" pitchFamily="34" charset="0"/>
              </a:rPr>
              <a:t>New words</a:t>
            </a:r>
            <a:endParaRPr lang="en-US" sz="4000" dirty="0">
              <a:latin typeface="Calibri" panose="020F0502020204030204" pitchFamily="34" charset="0"/>
            </a:endParaRPr>
          </a:p>
        </p:txBody>
      </p:sp>
      <p:sp>
        <p:nvSpPr>
          <p:cNvPr id="3" name="TextBox 2"/>
          <p:cNvSpPr txBox="1"/>
          <p:nvPr/>
        </p:nvSpPr>
        <p:spPr>
          <a:xfrm>
            <a:off x="914398" y="1292787"/>
            <a:ext cx="1996965" cy="584775"/>
          </a:xfrm>
          <a:prstGeom prst="rect">
            <a:avLst/>
          </a:prstGeom>
          <a:solidFill>
            <a:srgbClr val="00B0F0"/>
          </a:solidFill>
          <a:scene3d>
            <a:camera prst="orthographicFront"/>
            <a:lightRig rig="threePt" dir="t"/>
          </a:scene3d>
          <a:sp3d>
            <a:bevelT w="165100" prst="coolSlant"/>
          </a:sp3d>
        </p:spPr>
        <p:txBody>
          <a:bodyPr wrap="square" rtlCol="0">
            <a:spAutoFit/>
          </a:bodyPr>
          <a:lstStyle/>
          <a:p>
            <a:pPr algn="ctr"/>
            <a:r>
              <a:rPr lang="en-US" sz="3200" dirty="0" smtClean="0">
                <a:latin typeface="Calibri" panose="020F0502020204030204" pitchFamily="34" charset="0"/>
              </a:rPr>
              <a:t>scarcity</a:t>
            </a:r>
            <a:endParaRPr lang="en-US" sz="3200" dirty="0">
              <a:latin typeface="Calibri" panose="020F0502020204030204" pitchFamily="34" charset="0"/>
            </a:endParaRPr>
          </a:p>
        </p:txBody>
      </p:sp>
      <p:sp>
        <p:nvSpPr>
          <p:cNvPr id="4" name="TextBox 3"/>
          <p:cNvSpPr txBox="1"/>
          <p:nvPr/>
        </p:nvSpPr>
        <p:spPr>
          <a:xfrm>
            <a:off x="945933" y="2858821"/>
            <a:ext cx="2112580" cy="584775"/>
          </a:xfrm>
          <a:prstGeom prst="rect">
            <a:avLst/>
          </a:prstGeom>
          <a:solidFill>
            <a:srgbClr val="00B0F0"/>
          </a:solidFill>
          <a:scene3d>
            <a:camera prst="orthographicFront"/>
            <a:lightRig rig="threePt" dir="t"/>
          </a:scene3d>
          <a:sp3d>
            <a:bevelT w="165100" prst="coolSlant"/>
          </a:sp3d>
        </p:spPr>
        <p:txBody>
          <a:bodyPr wrap="square" rtlCol="0">
            <a:spAutoFit/>
          </a:bodyPr>
          <a:lstStyle/>
          <a:p>
            <a:pPr algn="ctr"/>
            <a:r>
              <a:rPr lang="en-US" sz="3200" dirty="0" smtClean="0">
                <a:latin typeface="Calibri" panose="020F0502020204030204" pitchFamily="34" charset="0"/>
              </a:rPr>
              <a:t>shortage</a:t>
            </a:r>
            <a:endParaRPr lang="en-US" sz="3200" dirty="0">
              <a:latin typeface="Calibri" panose="020F0502020204030204" pitchFamily="34" charset="0"/>
            </a:endParaRPr>
          </a:p>
        </p:txBody>
      </p:sp>
      <p:sp>
        <p:nvSpPr>
          <p:cNvPr id="5" name="TextBox 4"/>
          <p:cNvSpPr txBox="1"/>
          <p:nvPr/>
        </p:nvSpPr>
        <p:spPr>
          <a:xfrm>
            <a:off x="924909" y="4466900"/>
            <a:ext cx="1699419" cy="584775"/>
          </a:xfrm>
          <a:prstGeom prst="rect">
            <a:avLst/>
          </a:prstGeom>
          <a:solidFill>
            <a:srgbClr val="00B0F0"/>
          </a:solidFill>
          <a:scene3d>
            <a:camera prst="orthographicFront"/>
            <a:lightRig rig="threePt" dir="t"/>
          </a:scene3d>
          <a:sp3d>
            <a:bevelT w="165100" prst="coolSlant"/>
          </a:sp3d>
        </p:spPr>
        <p:txBody>
          <a:bodyPr wrap="square" rtlCol="0">
            <a:spAutoFit/>
          </a:bodyPr>
          <a:lstStyle/>
          <a:p>
            <a:pPr algn="ctr"/>
            <a:r>
              <a:rPr lang="en-US" sz="3200" dirty="0" smtClean="0">
                <a:latin typeface="Calibri" panose="020F0502020204030204" pitchFamily="34" charset="0"/>
              </a:rPr>
              <a:t>want</a:t>
            </a:r>
            <a:endParaRPr lang="en-US" sz="3200" dirty="0">
              <a:latin typeface="Calibri" panose="020F0502020204030204" pitchFamily="34" charset="0"/>
            </a:endParaRPr>
          </a:p>
        </p:txBody>
      </p:sp>
      <p:sp>
        <p:nvSpPr>
          <p:cNvPr id="6" name="Down Arrow 5"/>
          <p:cNvSpPr/>
          <p:nvPr/>
        </p:nvSpPr>
        <p:spPr>
          <a:xfrm>
            <a:off x="1324299" y="2039016"/>
            <a:ext cx="562304" cy="409903"/>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324300" y="3741687"/>
            <a:ext cx="562304" cy="493986"/>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45195" y="5623772"/>
            <a:ext cx="3724869" cy="584775"/>
          </a:xfrm>
          <a:prstGeom prst="rect">
            <a:avLst/>
          </a:prstGeom>
          <a:solidFill>
            <a:schemeClr val="accent4">
              <a:lumMod val="40000"/>
              <a:lumOff val="60000"/>
            </a:schemeClr>
          </a:solidFill>
          <a:scene3d>
            <a:camera prst="orthographicFront"/>
            <a:lightRig rig="threePt" dir="t"/>
          </a:scene3d>
          <a:sp3d>
            <a:bevelT w="165100" prst="coolSlant"/>
          </a:sp3d>
        </p:spPr>
        <p:txBody>
          <a:bodyPr wrap="square" rtlCol="0">
            <a:spAutoFit/>
          </a:bodyPr>
          <a:lstStyle/>
          <a:p>
            <a:r>
              <a:rPr lang="en-US" sz="3200" dirty="0" smtClean="0">
                <a:latin typeface="Calibri" panose="020F0502020204030204" pitchFamily="34" charset="0"/>
              </a:rPr>
              <a:t>The scarcity of water</a:t>
            </a:r>
            <a:endParaRPr lang="en-US" sz="3200" dirty="0">
              <a:latin typeface="Calibri" panose="020F050202020403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480" y="1865375"/>
            <a:ext cx="2944368" cy="31862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164" y="1877562"/>
            <a:ext cx="3171444" cy="31741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Rectangle 13"/>
          <p:cNvSpPr/>
          <p:nvPr/>
        </p:nvSpPr>
        <p:spPr>
          <a:xfrm>
            <a:off x="8212595" y="5640062"/>
            <a:ext cx="3446393" cy="584775"/>
          </a:xfrm>
          <a:prstGeom prst="rect">
            <a:avLst/>
          </a:prstGeom>
          <a:solidFill>
            <a:schemeClr val="accent4">
              <a:lumMod val="20000"/>
              <a:lumOff val="80000"/>
            </a:schemeClr>
          </a:solidFill>
          <a:scene3d>
            <a:camera prst="orthographicFront"/>
            <a:lightRig rig="threePt" dir="t"/>
          </a:scene3d>
          <a:sp3d>
            <a:bevelT/>
          </a:sp3d>
        </p:spPr>
        <p:txBody>
          <a:bodyPr wrap="none">
            <a:spAutoFit/>
          </a:bodyPr>
          <a:lstStyle/>
          <a:p>
            <a:r>
              <a:rPr lang="en-US" sz="3200" dirty="0">
                <a:latin typeface="Calibri" panose="020F0502020204030204" pitchFamily="34" charset="0"/>
              </a:rPr>
              <a:t>The scarcity of </a:t>
            </a:r>
            <a:r>
              <a:rPr lang="en-US" sz="3200" dirty="0" smtClean="0">
                <a:latin typeface="Calibri" panose="020F0502020204030204" pitchFamily="34" charset="0"/>
              </a:rPr>
              <a:t>food</a:t>
            </a:r>
            <a:endParaRPr lang="en-US" sz="3200" dirty="0">
              <a:latin typeface="Calibri" panose="020F0502020204030204" pitchFamily="34" charset="0"/>
            </a:endParaRPr>
          </a:p>
        </p:txBody>
      </p:sp>
    </p:spTree>
    <p:extLst>
      <p:ext uri="{BB962C8B-B14F-4D97-AF65-F5344CB8AC3E}">
        <p14:creationId xmlns:p14="http://schemas.microsoft.com/office/powerpoint/2010/main" val="28104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075" y="1492467"/>
            <a:ext cx="1245474" cy="584775"/>
          </a:xfrm>
          <a:prstGeom prst="rect">
            <a:avLst/>
          </a:prstGeom>
          <a:solidFill>
            <a:srgbClr val="00B0F0"/>
          </a:solidFill>
          <a:scene3d>
            <a:camera prst="orthographicFront"/>
            <a:lightRig rig="threePt" dir="t"/>
          </a:scene3d>
          <a:sp3d>
            <a:bevelT w="165100" prst="coolSlant"/>
          </a:sp3d>
        </p:spPr>
        <p:txBody>
          <a:bodyPr wrap="square" rtlCol="0">
            <a:spAutoFit/>
          </a:bodyPr>
          <a:lstStyle/>
          <a:p>
            <a:r>
              <a:rPr lang="en-US" sz="3200" dirty="0" smtClean="0">
                <a:latin typeface="Calibri" panose="020F0502020204030204" pitchFamily="34" charset="0"/>
              </a:rPr>
              <a:t>arable</a:t>
            </a:r>
            <a:endParaRPr lang="en-US" sz="3200" dirty="0">
              <a:latin typeface="Calibri" panose="020F0502020204030204" pitchFamily="34" charset="0"/>
            </a:endParaRPr>
          </a:p>
        </p:txBody>
      </p:sp>
      <p:sp>
        <p:nvSpPr>
          <p:cNvPr id="3" name="TextBox 2"/>
          <p:cNvSpPr txBox="1"/>
          <p:nvPr/>
        </p:nvSpPr>
        <p:spPr>
          <a:xfrm>
            <a:off x="730787" y="4362421"/>
            <a:ext cx="4545301" cy="584775"/>
          </a:xfrm>
          <a:prstGeom prst="rect">
            <a:avLst/>
          </a:prstGeom>
          <a:solidFill>
            <a:srgbClr val="00B0F0"/>
          </a:solidFill>
          <a:scene3d>
            <a:camera prst="orthographicFront"/>
            <a:lightRig rig="threePt" dir="t"/>
          </a:scene3d>
          <a:sp3d>
            <a:bevelT w="165100" prst="coolSlant"/>
          </a:sp3d>
        </p:spPr>
        <p:txBody>
          <a:bodyPr wrap="square" rtlCol="0">
            <a:spAutoFit/>
          </a:bodyPr>
          <a:lstStyle/>
          <a:p>
            <a:r>
              <a:rPr lang="en-US" sz="3200" dirty="0" smtClean="0">
                <a:latin typeface="Calibri" panose="020F0502020204030204" pitchFamily="34" charset="0"/>
              </a:rPr>
              <a:t>Suitable for growing crops</a:t>
            </a:r>
            <a:endParaRPr lang="en-US" sz="3200" dirty="0">
              <a:latin typeface="Calibri" panose="020F0502020204030204" pitchFamily="34" charset="0"/>
            </a:endParaRPr>
          </a:p>
        </p:txBody>
      </p:sp>
      <p:sp>
        <p:nvSpPr>
          <p:cNvPr id="4" name="TextBox 3"/>
          <p:cNvSpPr txBox="1"/>
          <p:nvPr/>
        </p:nvSpPr>
        <p:spPr>
          <a:xfrm>
            <a:off x="736776" y="2827174"/>
            <a:ext cx="2680138" cy="584775"/>
          </a:xfrm>
          <a:prstGeom prst="rect">
            <a:avLst/>
          </a:prstGeom>
          <a:solidFill>
            <a:srgbClr val="00B0F0"/>
          </a:solidFill>
          <a:scene3d>
            <a:camera prst="orthographicFront"/>
            <a:lightRig rig="threePt" dir="t"/>
          </a:scene3d>
          <a:sp3d>
            <a:bevelT w="165100" prst="coolSlant"/>
          </a:sp3d>
        </p:spPr>
        <p:txBody>
          <a:bodyPr wrap="square" rtlCol="0">
            <a:spAutoFit/>
          </a:bodyPr>
          <a:lstStyle/>
          <a:p>
            <a:r>
              <a:rPr lang="en-US" sz="3200" dirty="0" smtClean="0">
                <a:latin typeface="Calibri" panose="020F0502020204030204" pitchFamily="34" charset="0"/>
              </a:rPr>
              <a:t>Cultivable land</a:t>
            </a:r>
            <a:endParaRPr lang="en-US" sz="3200" dirty="0">
              <a:latin typeface="Calibri" panose="020F0502020204030204" pitchFamily="34" charset="0"/>
            </a:endParaRPr>
          </a:p>
        </p:txBody>
      </p:sp>
      <p:sp>
        <p:nvSpPr>
          <p:cNvPr id="5" name="Down Arrow 4"/>
          <p:cNvSpPr/>
          <p:nvPr/>
        </p:nvSpPr>
        <p:spPr>
          <a:xfrm>
            <a:off x="1065540" y="2280744"/>
            <a:ext cx="683173" cy="388883"/>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022133" y="3699554"/>
            <a:ext cx="798786" cy="448137"/>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62438" y="5356805"/>
            <a:ext cx="2375338" cy="584775"/>
          </a:xfrm>
          <a:prstGeom prst="rect">
            <a:avLst/>
          </a:prstGeom>
          <a:solidFill>
            <a:schemeClr val="accent4">
              <a:lumMod val="60000"/>
              <a:lumOff val="40000"/>
            </a:schemeClr>
          </a:solidFill>
          <a:scene3d>
            <a:camera prst="orthographicFront"/>
            <a:lightRig rig="threePt" dir="t"/>
          </a:scene3d>
          <a:sp3d>
            <a:bevelT w="165100" prst="coolSlant"/>
          </a:sp3d>
        </p:spPr>
        <p:txBody>
          <a:bodyPr wrap="square" rtlCol="0">
            <a:spAutoFit/>
          </a:bodyPr>
          <a:lstStyle/>
          <a:p>
            <a:r>
              <a:rPr lang="en-US" sz="3200" dirty="0" smtClean="0">
                <a:latin typeface="Calibri" panose="020F0502020204030204" pitchFamily="34" charset="0"/>
              </a:rPr>
              <a:t>Arable land</a:t>
            </a:r>
            <a:endParaRPr lang="en-US" sz="3200" dirty="0">
              <a:latin typeface="Calibri" panose="020F0502020204030204" pitchFamily="34" charset="0"/>
            </a:endParaRPr>
          </a:p>
        </p:txBody>
      </p:sp>
      <p:sp>
        <p:nvSpPr>
          <p:cNvPr id="9" name="TextBox 8"/>
          <p:cNvSpPr txBox="1"/>
          <p:nvPr/>
        </p:nvSpPr>
        <p:spPr>
          <a:xfrm>
            <a:off x="3132083" y="325821"/>
            <a:ext cx="3331779" cy="584775"/>
          </a:xfrm>
          <a:prstGeom prst="rect">
            <a:avLst/>
          </a:prstGeom>
          <a:solidFill>
            <a:srgbClr val="92D050"/>
          </a:solidFill>
          <a:scene3d>
            <a:camera prst="orthographicFront"/>
            <a:lightRig rig="threePt" dir="t"/>
          </a:scene3d>
          <a:sp3d>
            <a:bevelT w="165100" prst="coolSlant"/>
          </a:sp3d>
        </p:spPr>
        <p:txBody>
          <a:bodyPr wrap="square" rtlCol="0">
            <a:spAutoFit/>
          </a:bodyPr>
          <a:lstStyle/>
          <a:p>
            <a:pPr algn="ctr"/>
            <a:r>
              <a:rPr lang="en-US" sz="3200" dirty="0" smtClean="0">
                <a:latin typeface="Calibri" panose="020F0502020204030204" pitchFamily="34" charset="0"/>
              </a:rPr>
              <a:t>New words</a:t>
            </a:r>
            <a:endParaRPr lang="en-US" sz="3200" dirty="0">
              <a:latin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976" y="1784854"/>
            <a:ext cx="2825496" cy="3081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80" y="1784854"/>
            <a:ext cx="3060192" cy="3081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005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6-Point Star 1"/>
          <p:cNvSpPr/>
          <p:nvPr/>
        </p:nvSpPr>
        <p:spPr>
          <a:xfrm>
            <a:off x="3026979" y="115615"/>
            <a:ext cx="3531476" cy="1334813"/>
          </a:xfrm>
          <a:prstGeom prst="star6">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36582" y="388889"/>
            <a:ext cx="2638098" cy="769441"/>
          </a:xfrm>
          <a:prstGeom prst="rect">
            <a:avLst/>
          </a:prstGeom>
          <a:noFill/>
        </p:spPr>
        <p:txBody>
          <a:bodyPr wrap="square" rtlCol="0">
            <a:spAutoFit/>
          </a:bodyPr>
          <a:lstStyle/>
          <a:p>
            <a:r>
              <a:rPr lang="en-US" sz="4400" dirty="0" smtClean="0">
                <a:latin typeface="Calibri" panose="020F0502020204030204" pitchFamily="34" charset="0"/>
              </a:rPr>
              <a:t>Pair work</a:t>
            </a:r>
            <a:endParaRPr lang="en-US" sz="4400" dirty="0">
              <a:latin typeface="Calibri" panose="020F0502020204030204" pitchFamily="34" charset="0"/>
            </a:endParaRPr>
          </a:p>
        </p:txBody>
      </p:sp>
      <p:sp>
        <p:nvSpPr>
          <p:cNvPr id="4" name="TextBox 3"/>
          <p:cNvSpPr txBox="1"/>
          <p:nvPr/>
        </p:nvSpPr>
        <p:spPr>
          <a:xfrm>
            <a:off x="430927" y="2162194"/>
            <a:ext cx="4960882" cy="584775"/>
          </a:xfrm>
          <a:prstGeom prst="rect">
            <a:avLst/>
          </a:prstGeom>
          <a:solidFill>
            <a:schemeClr val="accent3">
              <a:lumMod val="40000"/>
              <a:lumOff val="60000"/>
            </a:schemeClr>
          </a:solidFill>
          <a:scene3d>
            <a:camera prst="orthographicFront"/>
            <a:lightRig rig="threePt" dir="t"/>
          </a:scene3d>
          <a:sp3d>
            <a:bevelT/>
          </a:sp3d>
        </p:spPr>
        <p:txBody>
          <a:bodyPr wrap="square" rtlCol="0">
            <a:spAutoFit/>
          </a:bodyPr>
          <a:lstStyle/>
          <a:p>
            <a:r>
              <a:rPr lang="en-US" sz="3200" dirty="0" smtClean="0">
                <a:latin typeface="Calibri" panose="020F0502020204030204" pitchFamily="34" charset="0"/>
              </a:rPr>
              <a:t>Discuss in pairs-</a:t>
            </a:r>
            <a:endParaRPr lang="en-US" sz="3200" dirty="0">
              <a:latin typeface="Calibri" panose="020F0502020204030204" pitchFamily="34" charset="0"/>
            </a:endParaRPr>
          </a:p>
        </p:txBody>
      </p:sp>
      <p:sp>
        <p:nvSpPr>
          <p:cNvPr id="5" name="TextBox 4"/>
          <p:cNvSpPr txBox="1"/>
          <p:nvPr/>
        </p:nvSpPr>
        <p:spPr>
          <a:xfrm>
            <a:off x="430928" y="3923807"/>
            <a:ext cx="10551300" cy="1077218"/>
          </a:xfrm>
          <a:prstGeom prst="rect">
            <a:avLst/>
          </a:prstGeom>
          <a:solidFill>
            <a:srgbClr val="FFFF00"/>
          </a:solidFill>
          <a:scene3d>
            <a:camera prst="orthographicFront"/>
            <a:lightRig rig="threePt" dir="t"/>
          </a:scene3d>
          <a:sp3d>
            <a:bevelT/>
          </a:sp3d>
        </p:spPr>
        <p:txBody>
          <a:bodyPr wrap="square" rtlCol="0">
            <a:spAutoFit/>
          </a:bodyPr>
          <a:lstStyle/>
          <a:p>
            <a:r>
              <a:rPr lang="en-US" sz="3200" dirty="0" smtClean="0">
                <a:latin typeface="Calibri" panose="020F0502020204030204" pitchFamily="34" charset="0"/>
              </a:rPr>
              <a:t>1. What will be our problems if our population becomes double the size it  is now?</a:t>
            </a:r>
            <a:endParaRPr lang="en-US" sz="3200" dirty="0">
              <a:latin typeface="Calibri" panose="020F0502020204030204" pitchFamily="34" charset="0"/>
            </a:endParaRPr>
          </a:p>
        </p:txBody>
      </p:sp>
      <p:sp>
        <p:nvSpPr>
          <p:cNvPr id="7" name="TextBox 6"/>
          <p:cNvSpPr txBox="1"/>
          <p:nvPr/>
        </p:nvSpPr>
        <p:spPr>
          <a:xfrm>
            <a:off x="454682" y="5441820"/>
            <a:ext cx="10527546" cy="1077218"/>
          </a:xfrm>
          <a:prstGeom prst="rect">
            <a:avLst/>
          </a:prstGeom>
          <a:solidFill>
            <a:srgbClr val="92D050"/>
          </a:solidFill>
          <a:scene3d>
            <a:camera prst="orthographicFront"/>
            <a:lightRig rig="threePt" dir="t"/>
          </a:scene3d>
          <a:sp3d>
            <a:bevelT/>
          </a:sp3d>
        </p:spPr>
        <p:txBody>
          <a:bodyPr wrap="square" rtlCol="0">
            <a:spAutoFit/>
          </a:bodyPr>
          <a:lstStyle/>
          <a:p>
            <a:r>
              <a:rPr lang="en-US" sz="3200" dirty="0" smtClean="0">
                <a:latin typeface="Calibri" panose="020F0502020204030204" pitchFamily="34" charset="0"/>
              </a:rPr>
              <a:t> Scarcity of food, scarcity of shelter, scarcity of employment, serious climate change etc. ,</a:t>
            </a:r>
            <a:endParaRPr lang="en-US" sz="3200" dirty="0">
              <a:latin typeface="Calibri" panose="020F050202020403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774" y="388889"/>
            <a:ext cx="3100396" cy="2269081"/>
          </a:xfrm>
          <a:prstGeom prst="ellipse">
            <a:avLst/>
          </a:prstGeom>
          <a:ln w="63500" cap="rnd">
            <a:solidFill>
              <a:schemeClr val="accent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8250774" y="4736592"/>
            <a:ext cx="3005490" cy="369332"/>
          </a:xfrm>
          <a:prstGeom prst="rect">
            <a:avLst/>
          </a:prstGeom>
          <a:noFill/>
        </p:spPr>
        <p:txBody>
          <a:bodyPr wrap="square" rtlCol="0">
            <a:spAutoFit/>
          </a:bodyPr>
          <a:lstStyle/>
          <a:p>
            <a:r>
              <a:rPr lang="en-US"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41758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1611</TotalTime>
  <Words>560</Words>
  <Application>Microsoft Office PowerPoint</Application>
  <PresentationFormat>Custom</PresentationFormat>
  <Paragraphs>76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User</cp:lastModifiedBy>
  <cp:revision>109</cp:revision>
  <dcterms:created xsi:type="dcterms:W3CDTF">2019-03-15T10:45:17Z</dcterms:created>
  <dcterms:modified xsi:type="dcterms:W3CDTF">2019-11-23T07:27:20Z</dcterms:modified>
</cp:coreProperties>
</file>