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60" r:id="rId2"/>
    <p:sldId id="261" r:id="rId3"/>
    <p:sldId id="263" r:id="rId4"/>
    <p:sldId id="264" r:id="rId5"/>
    <p:sldId id="265" r:id="rId6"/>
    <p:sldId id="256" r:id="rId7"/>
    <p:sldId id="276" r:id="rId8"/>
    <p:sldId id="270" r:id="rId9"/>
    <p:sldId id="271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57DB3-E42E-4E05-8DC7-20BFC6A2651F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93729-ABA5-405A-8979-BDB7C8559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22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12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FFB6C-5DF5-4F13-8746-A3B4A29609A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10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png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1"/>
            <a:ext cx="8229600" cy="6248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57188" y="990600"/>
            <a:ext cx="6429624" cy="1569660"/>
          </a:xfrm>
          <a:prstGeom prst="rect">
            <a:avLst/>
          </a:prstGeom>
          <a:noFill/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b="1" dirty="0" smtClean="0">
                <a:ln/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96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355760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702"/>
          <a:stretch/>
        </p:blipFill>
        <p:spPr>
          <a:xfrm>
            <a:off x="457200" y="228600"/>
            <a:ext cx="8305800" cy="63176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2455132" y="2438400"/>
            <a:ext cx="41921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IN" sz="96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ধন্যবাদ</a:t>
            </a:r>
            <a:endParaRPr lang="en-US" sz="9600" b="1" cap="all" spc="0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133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cvv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556">
            <a:off x="3890740" y="1564144"/>
            <a:ext cx="771525" cy="4917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229600" cy="112331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7200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পরিচিতি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532" y="3804241"/>
            <a:ext cx="3333668" cy="29854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IN" sz="32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জিয়াউল হক ভূঁঞা</a:t>
            </a:r>
          </a:p>
          <a:p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গণিত </a:t>
            </a:r>
          </a:p>
          <a:p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ফেনী আলীয়া কামিল মাদ্রাসা</a:t>
            </a:r>
            <a:endParaRPr lang="en-US" sz="28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01830123185</a:t>
            </a:r>
            <a:endParaRPr lang="bn-IN" sz="28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32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84" y="1572682"/>
            <a:ext cx="1932572" cy="2447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4610100" y="2105618"/>
            <a:ext cx="3838327" cy="3416320"/>
            <a:chOff x="4610100" y="2105618"/>
            <a:chExt cx="3838327" cy="3416320"/>
          </a:xfrm>
        </p:grpSpPr>
        <p:sp>
          <p:nvSpPr>
            <p:cNvPr id="3" name="TextBox 2"/>
            <p:cNvSpPr txBox="1"/>
            <p:nvPr/>
          </p:nvSpPr>
          <p:spPr>
            <a:xfrm>
              <a:off x="4790827" y="2105618"/>
              <a:ext cx="365760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b="1" dirty="0" smtClean="0">
                  <a:latin typeface="NikoshBAN" pitchFamily="2" charset="0"/>
                  <a:cs typeface="NikoshBAN" pitchFamily="2" charset="0"/>
                </a:rPr>
                <a:t>পাঠ পরিচিতি </a:t>
              </a:r>
            </a:p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অষ্টম শ্রেণি </a:t>
              </a:r>
            </a:p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বিষয়ঃ গণিত </a:t>
              </a:r>
            </a:p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অধ্যায়ঃ চতুর্থ </a:t>
              </a:r>
              <a:endParaRPr lang="bn-IN" sz="2800" b="1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b="1" dirty="0" err="1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সময়ঃ</a:t>
              </a:r>
              <a:r>
                <a:rPr lang="en-US" sz="2800" b="1" dirty="0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bn-IN" sz="2800" b="1" dirty="0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৪</a:t>
              </a:r>
              <a:r>
                <a:rPr lang="bn-IN" sz="2800" b="1" dirty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৫</a:t>
              </a:r>
              <a:r>
                <a:rPr lang="en-US" sz="2800" b="1" dirty="0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মিনিট</a:t>
              </a:r>
              <a:endParaRPr lang="bn-IN" sz="2800" b="1" dirty="0">
                <a:solidFill>
                  <a:prstClr val="black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r>
                <a:rPr lang="bn-IN" sz="2800" b="1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তারিখঃ </a:t>
              </a:r>
              <a:r>
                <a:rPr lang="bn-IN" sz="2800" b="1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২</a:t>
              </a:r>
              <a:r>
                <a:rPr lang="bn-IN" sz="2800" b="1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৩</a:t>
              </a:r>
              <a:r>
                <a:rPr lang="bn-IN" sz="2800" b="1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/১১/১৯</a:t>
              </a:r>
              <a:endParaRPr lang="en-US" sz="2800" b="1" dirty="0">
                <a:solidFill>
                  <a:prstClr val="black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bn-IN" sz="2800" b="1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4610100" y="2128837"/>
              <a:ext cx="3657600" cy="685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83357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57200" y="1164026"/>
            <a:ext cx="4031600" cy="990600"/>
            <a:chOff x="1219200" y="609600"/>
            <a:chExt cx="7239000" cy="9906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2" name="Rounded Rectangle 21"/>
            <p:cNvSpPr/>
            <p:nvPr/>
          </p:nvSpPr>
          <p:spPr>
            <a:xfrm>
              <a:off x="1219200" y="609600"/>
              <a:ext cx="7239000" cy="9906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1524000" y="720179"/>
                  <a:ext cx="6629400" cy="784767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𝒚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= ?</m:t>
                        </m:r>
                      </m:oMath>
                    </m:oMathPara>
                  </a14:m>
                  <a:endParaRPr lang="en-US" sz="44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0" y="720179"/>
                  <a:ext cx="6629400" cy="78476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1628" r="-1650" b="-379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4621065" y="1180088"/>
            <a:ext cx="4599671" cy="973800"/>
            <a:chOff x="609600" y="5113782"/>
            <a:chExt cx="4572000" cy="609600"/>
          </a:xfrm>
        </p:grpSpPr>
        <p:sp>
          <p:nvSpPr>
            <p:cNvPr id="31" name="Rounded Rectangle 30"/>
            <p:cNvSpPr/>
            <p:nvPr/>
          </p:nvSpPr>
          <p:spPr>
            <a:xfrm>
              <a:off x="685874" y="5113782"/>
              <a:ext cx="3962400" cy="6096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09600" y="5206423"/>
                  <a:ext cx="4572000" cy="4046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𝑥𝑦</m:t>
                        </m:r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5206423"/>
                  <a:ext cx="4572000" cy="40460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12264" b="-367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/>
          <p:cNvGrpSpPr/>
          <p:nvPr/>
        </p:nvGrpSpPr>
        <p:grpSpPr>
          <a:xfrm>
            <a:off x="4551492" y="2683800"/>
            <a:ext cx="4599671" cy="973800"/>
            <a:chOff x="609600" y="5113782"/>
            <a:chExt cx="4572000" cy="609600"/>
          </a:xfrm>
        </p:grpSpPr>
        <p:sp>
          <p:nvSpPr>
            <p:cNvPr id="40" name="Rounded Rectangle 39"/>
            <p:cNvSpPr/>
            <p:nvPr/>
          </p:nvSpPr>
          <p:spPr>
            <a:xfrm>
              <a:off x="685874" y="5113782"/>
              <a:ext cx="3962400" cy="6096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609600" y="5206423"/>
                  <a:ext cx="4572000" cy="4046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5206423"/>
                  <a:ext cx="4572000" cy="40460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12264" b="-367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/>
          <p:cNvGrpSpPr/>
          <p:nvPr/>
        </p:nvGrpSpPr>
        <p:grpSpPr>
          <a:xfrm>
            <a:off x="-418639" y="4343400"/>
            <a:ext cx="5797792" cy="1511117"/>
            <a:chOff x="-310433" y="609600"/>
            <a:chExt cx="10410315" cy="151111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3" name="Rounded Rectangle 42"/>
            <p:cNvSpPr/>
            <p:nvPr/>
          </p:nvSpPr>
          <p:spPr>
            <a:xfrm>
              <a:off x="1219200" y="609600"/>
              <a:ext cx="7239000" cy="9906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-310433" y="784710"/>
                  <a:ext cx="10410315" cy="133600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𝒙</m:t>
                            </m:r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𝒚</m:t>
                            </m:r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6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6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𝟐𝐱𝐲</m:t>
                        </m:r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=?</m:t>
                        </m:r>
                      </m:oMath>
                    </m:oMathPara>
                  </a14:m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endParaRPr lang="en-US" sz="44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10433" y="784710"/>
                  <a:ext cx="10410315" cy="133600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5023" b="-2100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4628228" y="4343400"/>
            <a:ext cx="4599671" cy="973800"/>
            <a:chOff x="609600" y="5113782"/>
            <a:chExt cx="4572000" cy="609600"/>
          </a:xfrm>
        </p:grpSpPr>
        <p:sp>
          <p:nvSpPr>
            <p:cNvPr id="46" name="Rounded Rectangle 45"/>
            <p:cNvSpPr/>
            <p:nvPr/>
          </p:nvSpPr>
          <p:spPr>
            <a:xfrm>
              <a:off x="685874" y="5113782"/>
              <a:ext cx="3962400" cy="6096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609600" y="5206423"/>
                  <a:ext cx="4572000" cy="4046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5206423"/>
                  <a:ext cx="4572000" cy="404604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12264" b="-367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-418639" y="2722561"/>
            <a:ext cx="5797792" cy="1511117"/>
            <a:chOff x="-310433" y="609600"/>
            <a:chExt cx="10410315" cy="151111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9" name="Rounded Rectangle 48"/>
            <p:cNvSpPr/>
            <p:nvPr/>
          </p:nvSpPr>
          <p:spPr>
            <a:xfrm>
              <a:off x="1219200" y="609600"/>
              <a:ext cx="7239000" cy="9906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-310433" y="784710"/>
                  <a:ext cx="10410315" cy="133600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𝒙</m:t>
                            </m:r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𝒚</m:t>
                            </m:r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6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6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𝟐𝐱𝐲</m:t>
                        </m:r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=?</m:t>
                        </m:r>
                      </m:oMath>
                    </m:oMathPara>
                  </a14:m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endParaRPr lang="en-US" sz="44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10433" y="784710"/>
                  <a:ext cx="10410315" cy="1336007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5000" b="-2045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7462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0600" y="381000"/>
            <a:ext cx="8005761" cy="2179162"/>
            <a:chOff x="990600" y="381000"/>
            <a:chExt cx="8005761" cy="2179162"/>
          </a:xfrm>
        </p:grpSpPr>
        <p:sp>
          <p:nvSpPr>
            <p:cNvPr id="3" name="Rounded Rectangle 2"/>
            <p:cNvSpPr/>
            <p:nvPr/>
          </p:nvSpPr>
          <p:spPr>
            <a:xfrm>
              <a:off x="990600" y="408709"/>
              <a:ext cx="6781800" cy="12192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676400" y="399871"/>
              <a:ext cx="3990195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7200" b="1" dirty="0">
                  <a:latin typeface="NikoshBAN" pitchFamily="2" charset="0"/>
                  <a:cs typeface="NikoshBAN" pitchFamily="2" charset="0"/>
                </a:rPr>
                <a:t>আজকের পাঠ</a:t>
              </a:r>
              <a:endParaRPr lang="en-US" sz="7200" dirty="0"/>
            </a:p>
          </p:txBody>
        </p:sp>
        <p:pic>
          <p:nvPicPr>
            <p:cNvPr id="4" name="Picture 2" descr="C:\Users\DOEL\Pictures\Book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48436" y="381000"/>
              <a:ext cx="2447925" cy="217916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</p:pic>
      </p:grpSp>
      <p:grpSp>
        <p:nvGrpSpPr>
          <p:cNvPr id="9" name="Group 8"/>
          <p:cNvGrpSpPr/>
          <p:nvPr/>
        </p:nvGrpSpPr>
        <p:grpSpPr>
          <a:xfrm>
            <a:off x="609600" y="3352800"/>
            <a:ext cx="8001000" cy="1676400"/>
            <a:chOff x="609600" y="3352800"/>
            <a:chExt cx="8001000" cy="1676400"/>
          </a:xfrm>
        </p:grpSpPr>
        <p:sp>
          <p:nvSpPr>
            <p:cNvPr id="7" name="Parallelogram 6"/>
            <p:cNvSpPr/>
            <p:nvPr/>
          </p:nvSpPr>
          <p:spPr>
            <a:xfrm>
              <a:off x="609600" y="3352800"/>
              <a:ext cx="7848600" cy="1676400"/>
            </a:xfrm>
            <a:prstGeom prst="parallelogram">
              <a:avLst/>
            </a:prstGeom>
            <a:solidFill>
              <a:srgbClr val="92D050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21413" y="3683168"/>
              <a:ext cx="768918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000" dirty="0" smtClean="0">
                  <a:latin typeface="NikoshBAN" pitchFamily="2" charset="0"/>
                  <a:cs typeface="NikoshBAN" pitchFamily="2" charset="0"/>
                </a:rPr>
                <a:t>বীজগণিতীয় সূত্রাবলি ও প্রয়োগ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851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Flowchart: Internal Storage 1"/>
            <p:cNvSpPr/>
            <p:nvPr/>
          </p:nvSpPr>
          <p:spPr>
            <a:xfrm>
              <a:off x="0" y="0"/>
              <a:ext cx="9144000" cy="6858000"/>
            </a:xfrm>
            <a:prstGeom prst="flowChartInternalStorage">
              <a:avLst/>
            </a:prstGeom>
            <a:ln w="76200" cmpd="tri">
              <a:solidFill>
                <a:schemeClr val="tx1"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524000" y="207818"/>
              <a:ext cx="541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>
                  <a:latin typeface="Nikosh" pitchFamily="2" charset="0"/>
                  <a:cs typeface="Nikosh" pitchFamily="2" charset="0"/>
                </a:rPr>
                <a:t>পাঠ শেষে শিক্ষার্থীরা</a:t>
              </a:r>
              <a:r>
                <a:rPr lang="bn-IN" sz="4000" b="1" dirty="0">
                  <a:latin typeface="Nikosh" pitchFamily="2" charset="0"/>
                  <a:cs typeface="Nikosh" pitchFamily="2" charset="0"/>
                </a:rPr>
                <a:t>------ </a:t>
              </a:r>
              <a:endParaRPr lang="en-US" sz="4000" b="1" dirty="0"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95400" y="12192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১।   বর্গের সূত্র প্রয়োগ করে বীজগাণিতীয়      	রাশির সমাধান করতে পারবে ।</a:t>
            </a:r>
            <a:endParaRPr lang="bn-IN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10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 Diagonal Corner Rectangle 41"/>
          <p:cNvSpPr/>
          <p:nvPr/>
        </p:nvSpPr>
        <p:spPr>
          <a:xfrm>
            <a:off x="457200" y="2306782"/>
            <a:ext cx="7772400" cy="41148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57200" y="347617"/>
            <a:ext cx="8658400" cy="1663385"/>
            <a:chOff x="457200" y="347617"/>
            <a:chExt cx="8658400" cy="1438364"/>
          </a:xfrm>
        </p:grpSpPr>
        <p:sp>
          <p:nvSpPr>
            <p:cNvPr id="2" name="Round Diagonal Corner Rectangle 1"/>
            <p:cNvSpPr/>
            <p:nvPr/>
          </p:nvSpPr>
          <p:spPr>
            <a:xfrm>
              <a:off x="457200" y="347617"/>
              <a:ext cx="8263370" cy="1438364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57200" y="355546"/>
                  <a:ext cx="8658400" cy="13666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4000" dirty="0" smtClean="0">
                      <a:latin typeface="NikoshBAN" pitchFamily="2" charset="0"/>
                      <a:cs typeface="NikoshBAN" pitchFamily="2" charset="0"/>
                    </a:rPr>
                    <a:t>সমস্যা </a:t>
                  </a:r>
                  <a:r>
                    <a:rPr lang="bn-IN" sz="4000" b="1" dirty="0" smtClean="0">
                      <a:latin typeface="NikoshBAN" pitchFamily="2" charset="0"/>
                      <a:cs typeface="NikoshBAN" pitchFamily="2" charset="0"/>
                    </a:rPr>
                    <a:t>-</a:t>
                  </a:r>
                  <a:r>
                    <a:rPr lang="bn-IN" sz="4000" b="1" dirty="0">
                      <a:latin typeface="NikoshBAN" pitchFamily="2" charset="0"/>
                      <a:cs typeface="NikoshBAN" pitchFamily="2" charset="0"/>
                    </a:rPr>
                    <a:t>৫</a:t>
                  </a:r>
                  <a:r>
                    <a:rPr lang="en-US" sz="4000" b="1" dirty="0" smtClean="0">
                      <a:latin typeface="NikoshBAN" pitchFamily="2" charset="0"/>
                      <a:cs typeface="NikoshBAN" pitchFamily="2" charset="0"/>
                    </a:rPr>
                    <a:t>:</a:t>
                  </a:r>
                  <a:r>
                    <a:rPr lang="bn-IN" sz="4000" b="1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40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4000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den>
                      </m:f>
                    </m:oMath>
                  </a14:m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=</a:t>
                  </a:r>
                  <a:r>
                    <a:rPr lang="en-US" sz="4000" dirty="0" smtClean="0"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4000" dirty="0" smtClean="0">
                      <a:latin typeface="NikoshBAN" pitchFamily="2" charset="0"/>
                      <a:cs typeface="NikoshBAN" pitchFamily="2" charset="0"/>
                    </a:rPr>
                    <a:t> হলে ,</a:t>
                  </a:r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/>
                          <a:cs typeface="NikoshBAN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b="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/>
                                  <a:cs typeface="NikoshBAN" pitchFamily="2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bn-IN" sz="4000" dirty="0" smtClean="0">
                      <a:latin typeface="NikoshBAN" pitchFamily="2" charset="0"/>
                      <a:cs typeface="NikoshBAN" pitchFamily="2" charset="0"/>
                    </a:rPr>
                    <a:t> এর মান নির্নয় কর । </a:t>
                  </a:r>
                  <a:endParaRPr lang="en-US" sz="4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355546"/>
                  <a:ext cx="8658400" cy="136663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2465" b="-166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5195366" y="1934356"/>
            <a:ext cx="3525204" cy="1995625"/>
            <a:chOff x="4940789" y="2119745"/>
            <a:chExt cx="3525204" cy="1995625"/>
          </a:xfrm>
        </p:grpSpPr>
        <p:sp>
          <p:nvSpPr>
            <p:cNvPr id="10" name="Oval Callout 9"/>
            <p:cNvSpPr/>
            <p:nvPr/>
          </p:nvSpPr>
          <p:spPr>
            <a:xfrm>
              <a:off x="4940789" y="2119745"/>
              <a:ext cx="3525204" cy="1995625"/>
            </a:xfrm>
            <a:prstGeom prst="wedgeEllipseCallout">
              <a:avLst/>
            </a:prstGeom>
            <a:solidFill>
              <a:srgbClr val="00B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940789" y="2533718"/>
                  <a:ext cx="3134202" cy="10883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=</m:t>
                        </m:r>
                      </m:oMath>
                    </m:oMathPara>
                  </a14:m>
                  <a:endParaRPr lang="en-US" sz="32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𝒂</m:t>
                            </m:r>
                            <m:r>
                              <a:rPr lang="en-US" sz="32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32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𝒃</m:t>
                            </m:r>
                            <m:r>
                              <a:rPr lang="en-US" sz="32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𝑎𝑏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0789" y="2533718"/>
                  <a:ext cx="3134202" cy="10883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7263" r="-4280" b="-173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94847" y="2309628"/>
                <a:ext cx="8001000" cy="2262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b="1" dirty="0">
                    <a:latin typeface="NikoshBAN" pitchFamily="2" charset="0"/>
                    <a:cs typeface="NikoshBAN" pitchFamily="2" charset="0"/>
                  </a:rPr>
                  <a:t>সমাধান </a:t>
                </a:r>
                <a:r>
                  <a:rPr lang="en-US" sz="3600" b="1" dirty="0">
                    <a:latin typeface="NikoshBAN" pitchFamily="2" charset="0"/>
                    <a:cs typeface="NikoshBAN" pitchFamily="2" charset="0"/>
                  </a:rPr>
                  <a:t>:</a:t>
                </a:r>
              </a:p>
              <a:p>
                <a:r>
                  <a:rPr lang="bn-IN" sz="3600" b="1" dirty="0">
                    <a:latin typeface="NikoshBAN" pitchFamily="2" charset="0"/>
                    <a:cs typeface="NikoshBAN" pitchFamily="2" charset="0"/>
                  </a:rPr>
                  <a:t> দেওয়া আছে, </a:t>
                </a:r>
                <a:endParaRPr lang="en-US" sz="3600" b="1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b="1" dirty="0">
                    <a:latin typeface="NikoshBAN" pitchFamily="2" charset="0"/>
                    <a:cs typeface="NikoshBAN" pitchFamily="2" charset="0"/>
                  </a:rPr>
                  <a:t>	      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3600" i="1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bn-IN" sz="3600" b="1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47" y="2309628"/>
                <a:ext cx="8001000" cy="2262607"/>
              </a:xfrm>
              <a:prstGeom prst="rect">
                <a:avLst/>
              </a:prstGeom>
              <a:blipFill rotWithShape="1">
                <a:blip r:embed="rId4"/>
                <a:stretch>
                  <a:fillRect l="-2363" t="-4043" b="-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4457" y="4266197"/>
                <a:ext cx="4343400" cy="87761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প্রদত্ত রাশি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57" y="4266197"/>
                <a:ext cx="4343400" cy="877613"/>
              </a:xfrm>
              <a:prstGeom prst="rect">
                <a:avLst/>
              </a:prstGeom>
              <a:blipFill rotWithShape="1">
                <a:blip r:embed="rId5"/>
                <a:stretch>
                  <a:fillRect l="-4056" b="-1438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73629" y="5143810"/>
                <a:ext cx="44958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,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629" y="5143810"/>
                <a:ext cx="4495800" cy="1133067"/>
              </a:xfrm>
              <a:prstGeom prst="rect">
                <a:avLst/>
              </a:prstGeom>
              <a:blipFill rotWithShape="1">
                <a:blip r:embed="rId6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>
          <a:xfrm>
            <a:off x="5486400" y="2681657"/>
            <a:ext cx="2590800" cy="359622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86400" y="2932169"/>
                <a:ext cx="24384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932169"/>
                <a:ext cx="2438400" cy="1017523"/>
              </a:xfrm>
              <a:prstGeom prst="rect">
                <a:avLst/>
              </a:prstGeom>
              <a:blipFill rotWithShape="1">
                <a:blip r:embed="rId7"/>
                <a:stretch>
                  <a:fillRect r="-17250" b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37629" y="3949692"/>
                <a:ext cx="2286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sz="36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6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3600" i="1">
                          <a:latin typeface="Cambria Math"/>
                          <a:ea typeface="Cambria Math"/>
                        </a:rPr>
                        <m:t>2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629" y="3949692"/>
                <a:ext cx="2286000" cy="646331"/>
              </a:xfrm>
              <a:prstGeom prst="rect">
                <a:avLst/>
              </a:prstGeom>
              <a:blipFill rotWithShape="1">
                <a:blip r:embed="rId8"/>
                <a:stretch>
                  <a:fillRect t="-14151" r="-9333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029200" y="4616525"/>
                <a:ext cx="2590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9</m:t>
                      </m:r>
                      <m:r>
                        <a:rPr lang="en-US" sz="36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3600" i="1">
                          <a:latin typeface="Cambria Math"/>
                          <a:ea typeface="Cambria Math"/>
                        </a:rPr>
                        <m:t>2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616525"/>
                <a:ext cx="2590800" cy="646331"/>
              </a:xfrm>
              <a:prstGeom prst="rect">
                <a:avLst/>
              </a:prstGeom>
              <a:blipFill rotWithShape="1">
                <a:blip r:embed="rId9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829629" y="5293379"/>
                <a:ext cx="2590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11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629" y="5293379"/>
                <a:ext cx="2590800" cy="646331"/>
              </a:xfrm>
              <a:prstGeom prst="rect">
                <a:avLst/>
              </a:prstGeom>
              <a:blipFill rotWithShape="1">
                <a:blip r:embed="rId10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33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" grpId="0"/>
      <p:bldP spid="4" grpId="0" animBg="1"/>
      <p:bldP spid="5" grpId="0"/>
      <p:bldP spid="9" grpId="0" animBg="1"/>
      <p:bldP spid="13" grpId="0"/>
      <p:bldP spid="15" grpId="0"/>
      <p:bldP spid="16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0" y="2514600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7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মিনিট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52531" y="914400"/>
            <a:ext cx="4562545" cy="1175247"/>
            <a:chOff x="2362200" y="914400"/>
            <a:chExt cx="4562545" cy="1175247"/>
          </a:xfrm>
        </p:grpSpPr>
        <p:sp>
          <p:nvSpPr>
            <p:cNvPr id="5" name="Rounded Rectangle 4"/>
            <p:cNvSpPr/>
            <p:nvPr/>
          </p:nvSpPr>
          <p:spPr>
            <a:xfrm>
              <a:off x="2362200" y="914400"/>
              <a:ext cx="4562545" cy="990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67490" y="1043207"/>
              <a:ext cx="426720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b="1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একক </a:t>
              </a:r>
              <a:r>
                <a:rPr lang="bn-BD" sz="4400" b="1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কাজ </a:t>
              </a:r>
              <a:endParaRPr lang="en-US" sz="44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3345" y="3253264"/>
            <a:ext cx="8810800" cy="2613364"/>
            <a:chOff x="457200" y="347617"/>
            <a:chExt cx="8810800" cy="1716241"/>
          </a:xfrm>
        </p:grpSpPr>
        <p:sp>
          <p:nvSpPr>
            <p:cNvPr id="12" name="Round Diagonal Corner Rectangle 11"/>
            <p:cNvSpPr/>
            <p:nvPr/>
          </p:nvSpPr>
          <p:spPr>
            <a:xfrm>
              <a:off x="457200" y="347617"/>
              <a:ext cx="8263370" cy="1438364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09600" y="474997"/>
                  <a:ext cx="8658400" cy="15888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4000" dirty="0" smtClean="0">
                      <a:latin typeface="NikoshBAN" pitchFamily="2" charset="0"/>
                      <a:cs typeface="NikoshBAN" pitchFamily="2" charset="0"/>
                    </a:rPr>
                    <a:t>সমস্যা </a:t>
                  </a:r>
                  <a:r>
                    <a:rPr lang="bn-IN" sz="4000" b="1" dirty="0" smtClean="0">
                      <a:latin typeface="NikoshBAN" pitchFamily="2" charset="0"/>
                      <a:cs typeface="NikoshBAN" pitchFamily="2" charset="0"/>
                    </a:rPr>
                    <a:t>-</a:t>
                  </a:r>
                  <a:r>
                    <a:rPr lang="en-US" sz="4000" b="1" dirty="0" smtClean="0">
                      <a:latin typeface="NikoshBAN" pitchFamily="2" charset="0"/>
                      <a:cs typeface="NikoshBAN" pitchFamily="2" charset="0"/>
                    </a:rPr>
                    <a:t>9:</a:t>
                  </a:r>
                  <a:r>
                    <a:rPr lang="bn-IN" sz="4000" b="1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40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4000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den>
                      </m:f>
                    </m:oMath>
                  </a14:m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=</a:t>
                  </a:r>
                  <a:r>
                    <a:rPr lang="en-US" sz="4000" dirty="0"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4000" dirty="0" smtClean="0">
                      <a:latin typeface="NikoshBAN" pitchFamily="2" charset="0"/>
                      <a:cs typeface="NikoshBAN" pitchFamily="2" charset="0"/>
                    </a:rPr>
                    <a:t> হলে ,</a:t>
                  </a:r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4000" dirty="0" smtClean="0">
                      <a:latin typeface="NikoshBAN" pitchFamily="2" charset="0"/>
                      <a:cs typeface="NikoshBAN" pitchFamily="2" charset="0"/>
                    </a:rPr>
                    <a:t>প্রমাণ কর যে,</a:t>
                  </a:r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/>
                          <a:cs typeface="NikoshBAN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b="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/>
                                  <a:cs typeface="NikoshBAN" pitchFamily="2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bn-IN" sz="4000" b="0" i="0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4000" b="0" i="0" smtClean="0">
                          <a:latin typeface="Cambria Math"/>
                          <a:cs typeface="NikoshBAN" pitchFamily="2" charset="0"/>
                        </a:rPr>
                        <m:t>18</m:t>
                      </m:r>
                      <m:r>
                        <a:rPr lang="en-US" sz="4000" b="0" i="0" smtClean="0">
                          <a:latin typeface="Cambria Math"/>
                          <a:cs typeface="NikoshBAN" pitchFamily="2" charset="0"/>
                        </a:rPr>
                        <m:t>.</m:t>
                      </m:r>
                    </m:oMath>
                  </a14:m>
                  <a:r>
                    <a:rPr lang="bn-IN" sz="40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40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474997"/>
                  <a:ext cx="8658400" cy="158886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25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2976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6200" y="241995"/>
            <a:ext cx="8839200" cy="1715869"/>
            <a:chOff x="76200" y="241995"/>
            <a:chExt cx="8839200" cy="1715869"/>
          </a:xfrm>
        </p:grpSpPr>
        <p:sp>
          <p:nvSpPr>
            <p:cNvPr id="3" name="Round Diagonal Corner Rectangle 2"/>
            <p:cNvSpPr/>
            <p:nvPr/>
          </p:nvSpPr>
          <p:spPr>
            <a:xfrm>
              <a:off x="76200" y="241995"/>
              <a:ext cx="8839200" cy="1524000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3165673" y="381000"/>
              <a:ext cx="2010487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60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89618" y="1219200"/>
              <a:ext cx="168332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4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মিনিট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4127" y="2710682"/>
            <a:ext cx="8810800" cy="1318736"/>
            <a:chOff x="457200" y="347617"/>
            <a:chExt cx="8810800" cy="1438364"/>
          </a:xfrm>
        </p:grpSpPr>
        <p:sp>
          <p:nvSpPr>
            <p:cNvPr id="14" name="Round Diagonal Corner Rectangle 13"/>
            <p:cNvSpPr/>
            <p:nvPr/>
          </p:nvSpPr>
          <p:spPr>
            <a:xfrm>
              <a:off x="457200" y="347617"/>
              <a:ext cx="8263370" cy="1438364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09600" y="474997"/>
                  <a:ext cx="8658400" cy="10524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 dirty="0" smtClean="0">
                      <a:latin typeface="NikoshBAN" pitchFamily="2" charset="0"/>
                      <a:cs typeface="NikoshBAN" pitchFamily="2" charset="0"/>
                    </a:rPr>
                    <a:t>1:</a:t>
                  </a:r>
                  <a:r>
                    <a:rPr lang="bn-IN" sz="4000" b="1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4000" dirty="0" smtClean="0">
                      <a:latin typeface="Times New Roman" pitchFamily="18" charset="0"/>
                      <a:cs typeface="Times New Roman" pitchFamily="18" charset="0"/>
                    </a:rPr>
                    <a:t> a</a:t>
                  </a:r>
                  <a14:m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den>
                      </m:f>
                    </m:oMath>
                  </a14:m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=</a:t>
                  </a:r>
                  <a:r>
                    <a:rPr lang="en-US" sz="4000" dirty="0" smtClean="0"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4000" dirty="0" smtClean="0">
                      <a:latin typeface="NikoshBAN" pitchFamily="2" charset="0"/>
                      <a:cs typeface="NikoshBAN" pitchFamily="2" charset="0"/>
                    </a:rPr>
                    <a:t> হলে ,</a:t>
                  </a:r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/>
                          <a:cs typeface="NikoshBAN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b="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/>
                                  <a:cs typeface="NikoshBAN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bn-IN" sz="4000" b="0" i="0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4000" b="0" i="0" smtClean="0">
                          <a:latin typeface="Cambria Math"/>
                          <a:cs typeface="NikoshBAN" pitchFamily="2" charset="0"/>
                        </a:rPr>
                        <m:t>?</m:t>
                      </m:r>
                    </m:oMath>
                  </a14:m>
                  <a:r>
                    <a:rPr lang="bn-IN" sz="40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40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474997"/>
                  <a:ext cx="8658400" cy="105240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2465" t="-633" b="-164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457200" y="4343400"/>
            <a:ext cx="8810800" cy="1318736"/>
            <a:chOff x="457200" y="347617"/>
            <a:chExt cx="8810800" cy="1438364"/>
          </a:xfrm>
        </p:grpSpPr>
        <p:sp>
          <p:nvSpPr>
            <p:cNvPr id="17" name="Round Diagonal Corner Rectangle 16"/>
            <p:cNvSpPr/>
            <p:nvPr/>
          </p:nvSpPr>
          <p:spPr>
            <a:xfrm>
              <a:off x="457200" y="347617"/>
              <a:ext cx="8263370" cy="1438364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09600" y="474997"/>
                  <a:ext cx="8658400" cy="10524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 dirty="0" smtClean="0">
                      <a:latin typeface="NikoshBAN" pitchFamily="2" charset="0"/>
                      <a:cs typeface="NikoshBAN" pitchFamily="2" charset="0"/>
                    </a:rPr>
                    <a:t>1:</a:t>
                  </a:r>
                  <a:r>
                    <a:rPr lang="bn-IN" sz="4000" b="1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4000" dirty="0" smtClean="0">
                      <a:latin typeface="Times New Roman" pitchFamily="18" charset="0"/>
                      <a:cs typeface="Times New Roman" pitchFamily="18" charset="0"/>
                    </a:rPr>
                    <a:t> a</a:t>
                  </a:r>
                  <a14:m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den>
                      </m:f>
                    </m:oMath>
                  </a14:m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=</a:t>
                  </a:r>
                  <a:r>
                    <a:rPr lang="en-US" sz="4000" dirty="0"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4000" dirty="0" smtClean="0">
                      <a:latin typeface="NikoshBAN" pitchFamily="2" charset="0"/>
                      <a:cs typeface="NikoshBAN" pitchFamily="2" charset="0"/>
                    </a:rPr>
                    <a:t> হলে ,</a:t>
                  </a:r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/>
                          <a:cs typeface="NikoshBAN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b="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/>
                                  <a:cs typeface="NikoshBAN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bn-IN" sz="4000" b="0" i="0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4000" b="0" i="0" smtClean="0">
                          <a:latin typeface="Cambria Math"/>
                          <a:cs typeface="NikoshBAN" pitchFamily="2" charset="0"/>
                        </a:rPr>
                        <m:t>?</m:t>
                      </m:r>
                    </m:oMath>
                  </a14:m>
                  <a:r>
                    <a:rPr lang="bn-IN" sz="40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40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474997"/>
                  <a:ext cx="8658400" cy="105240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465" t="-633" b="-164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2408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Arrow 2"/>
          <p:cNvSpPr/>
          <p:nvPr/>
        </p:nvSpPr>
        <p:spPr>
          <a:xfrm>
            <a:off x="1419046" y="228599"/>
            <a:ext cx="6147495" cy="12828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</a:rPr>
              <a:t>বাড়ীর কাজ 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57200" y="1994647"/>
            <a:ext cx="8686800" cy="1438364"/>
            <a:chOff x="457200" y="347617"/>
            <a:chExt cx="8682807" cy="1438364"/>
          </a:xfrm>
        </p:grpSpPr>
        <p:sp>
          <p:nvSpPr>
            <p:cNvPr id="16" name="Round Diagonal Corner Rectangle 15"/>
            <p:cNvSpPr/>
            <p:nvPr/>
          </p:nvSpPr>
          <p:spPr>
            <a:xfrm>
              <a:off x="457200" y="347617"/>
              <a:ext cx="8263370" cy="1438364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85600" y="538204"/>
                  <a:ext cx="8654407" cy="124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3600" dirty="0" smtClean="0">
                      <a:latin typeface="NikoshBAN" pitchFamily="2" charset="0"/>
                      <a:cs typeface="NikoshBAN" pitchFamily="2" charset="0"/>
                    </a:rPr>
                    <a:t>সমস্যা </a:t>
                  </a:r>
                  <a:r>
                    <a:rPr lang="bn-IN" sz="3600" b="1" dirty="0">
                      <a:latin typeface="NikoshBAN" pitchFamily="2" charset="0"/>
                      <a:cs typeface="NikoshBAN" pitchFamily="2" charset="0"/>
                    </a:rPr>
                    <a:t>-</a:t>
                  </a:r>
                  <a:r>
                    <a:rPr lang="bn-IN" sz="3600" b="1" dirty="0" smtClean="0">
                      <a:latin typeface="NikoshBAN" pitchFamily="2" charset="0"/>
                      <a:cs typeface="NikoshBAN" pitchFamily="2" charset="0"/>
                    </a:rPr>
                    <a:t>১</a:t>
                  </a:r>
                  <a:r>
                    <a:rPr lang="bn-IN" sz="36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600" b="1" dirty="0">
                      <a:latin typeface="NikoshBAN" pitchFamily="2" charset="0"/>
                      <a:cs typeface="NikoshBAN" pitchFamily="2" charset="0"/>
                    </a:rPr>
                    <a:t>:</a:t>
                  </a:r>
                  <a:r>
                    <a:rPr lang="bn-IN" sz="3600" b="1" dirty="0">
                      <a:latin typeface="NikoshBAN" pitchFamily="2" charset="0"/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sz="36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  <a:cs typeface="Times New Roman" pitchFamily="18" charset="0"/>
                        </a:rPr>
                        <m:t>12</m:t>
                      </m:r>
                    </m:oMath>
                  </a14:m>
                  <a:r>
                    <a:rPr lang="en-US" sz="36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3600" dirty="0" smtClean="0">
                      <a:latin typeface="NikoshBAN" pitchFamily="2" charset="0"/>
                      <a:cs typeface="NikoshBAN" pitchFamily="2" charset="0"/>
                    </a:rPr>
                    <a:t> এবং </a:t>
                  </a:r>
                  <a14:m>
                    <m:oMath xmlns:m="http://schemas.openxmlformats.org/officeDocument/2006/math">
                      <m:r>
                        <a:rPr lang="en-US" sz="3600" b="0" i="1" dirty="0" smtClean="0">
                          <a:latin typeface="Cambria Math"/>
                          <a:cs typeface="NikoshBAN" pitchFamily="2" charset="0"/>
                        </a:rPr>
                        <m:t>𝑥𝑦</m:t>
                      </m:r>
                      <m:r>
                        <a:rPr lang="en-US" sz="3600" b="0" i="1" dirty="0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3600" b="0" i="1" dirty="0" smtClean="0">
                          <a:latin typeface="Cambria Math"/>
                          <a:cs typeface="NikoshBAN" pitchFamily="2" charset="0"/>
                        </a:rPr>
                        <m:t>27</m:t>
                      </m:r>
                    </m:oMath>
                  </a14:m>
                  <a:r>
                    <a:rPr lang="bn-IN" sz="3600" dirty="0" smtClean="0">
                      <a:latin typeface="NikoshBAN" pitchFamily="2" charset="0"/>
                      <a:cs typeface="NikoshBAN" pitchFamily="2" charset="0"/>
                    </a:rPr>
                    <a:t> হলে,</a:t>
                  </a:r>
                  <a:r>
                    <a:rPr lang="en-US" sz="36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600" i="1" dirty="0" smtClean="0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latin typeface="Cambria Math"/>
                              <a:cs typeface="NikoshBAN" pitchFamily="2" charset="0"/>
                            </a:rPr>
                            <m:t>(</m:t>
                          </m:r>
                          <m:r>
                            <a:rPr lang="en-US" sz="3600" b="0" i="1" dirty="0" smtClean="0">
                              <a:latin typeface="Cambria Math"/>
                              <a:cs typeface="NikoshBAN" pitchFamily="2" charset="0"/>
                            </a:rPr>
                            <m:t>𝑥</m:t>
                          </m:r>
                          <m:r>
                            <a:rPr lang="en-US" sz="3600" b="0" i="1" dirty="0" smtClean="0">
                              <a:latin typeface="Cambria Math"/>
                              <a:cs typeface="NikoshBAN" pitchFamily="2" charset="0"/>
                            </a:rPr>
                            <m:t>−</m:t>
                          </m:r>
                          <m:r>
                            <a:rPr lang="en-US" sz="3600" b="0" i="1" dirty="0" smtClean="0">
                              <a:latin typeface="Cambria Math"/>
                              <a:cs typeface="NikoshBAN" pitchFamily="2" charset="0"/>
                            </a:rPr>
                            <m:t>𝑦</m:t>
                          </m:r>
                          <m:r>
                            <a:rPr lang="en-US" sz="3600" b="0" i="1" dirty="0" smtClean="0">
                              <a:latin typeface="Cambria Math"/>
                              <a:cs typeface="NikoshBAN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dirty="0" smtClean="0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</m:sup>
                      </m:sSup>
                    </m:oMath>
                  </a14:m>
                  <a:r>
                    <a:rPr lang="en-US" sz="36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3600" dirty="0" smtClean="0">
                      <a:latin typeface="NikoshBAN" pitchFamily="2" charset="0"/>
                      <a:cs typeface="NikoshBAN" pitchFamily="2" charset="0"/>
                    </a:rPr>
                    <a:t>ও</a:t>
                  </a:r>
                  <a:r>
                    <a:rPr lang="en-US" sz="36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600" i="1" dirty="0" smtClean="0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latin typeface="Cambria Math"/>
                              <a:cs typeface="NikoshBAN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dirty="0" smtClean="0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dirty="0" smtClean="0">
                          <a:latin typeface="Cambria Math"/>
                          <a:cs typeface="NikoshBAN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3600" b="0" i="1" dirty="0" smtClean="0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latin typeface="Cambria Math"/>
                              <a:cs typeface="NikoshBAN" pitchFamily="2" charset="0"/>
                            </a:rPr>
                            <m:t>𝑦</m:t>
                          </m:r>
                        </m:e>
                        <m:sup>
                          <m:r>
                            <a:rPr lang="en-US" sz="3600" b="0" i="1" dirty="0" smtClean="0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bn-IN" sz="3600" dirty="0" smtClean="0">
                      <a:latin typeface="NikoshBAN" pitchFamily="2" charset="0"/>
                      <a:cs typeface="NikoshBAN" pitchFamily="2" charset="0"/>
                    </a:rPr>
                    <a:t> এর মান নির্নয় কর </a:t>
                  </a:r>
                  <a:r>
                    <a:rPr lang="bn-IN" dirty="0">
                      <a:latin typeface="NikoshBAN" pitchFamily="2" charset="0"/>
                      <a:cs typeface="NikoshBAN" pitchFamily="2" charset="0"/>
                    </a:rPr>
                    <a:t>।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600" y="538204"/>
                  <a:ext cx="8654407" cy="124777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2183" t="-6341" b="-146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457200" y="3886200"/>
            <a:ext cx="8263370" cy="1663385"/>
            <a:chOff x="457200" y="347617"/>
            <a:chExt cx="8263370" cy="1438364"/>
          </a:xfrm>
        </p:grpSpPr>
        <p:sp>
          <p:nvSpPr>
            <p:cNvPr id="10" name="Round Diagonal Corner Rectangle 9"/>
            <p:cNvSpPr/>
            <p:nvPr/>
          </p:nvSpPr>
          <p:spPr>
            <a:xfrm>
              <a:off x="457200" y="347617"/>
              <a:ext cx="8263370" cy="1438364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57200" y="355546"/>
                  <a:ext cx="8153400" cy="13666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4000" dirty="0" smtClean="0">
                      <a:latin typeface="NikoshBAN" pitchFamily="2" charset="0"/>
                      <a:cs typeface="NikoshBAN" pitchFamily="2" charset="0"/>
                    </a:rPr>
                    <a:t>সমস্যা </a:t>
                  </a:r>
                  <a:r>
                    <a:rPr lang="bn-IN" sz="4000" b="1" dirty="0" smtClean="0">
                      <a:latin typeface="NikoshBAN" pitchFamily="2" charset="0"/>
                      <a:cs typeface="NikoshBAN" pitchFamily="2" charset="0"/>
                    </a:rPr>
                    <a:t>-</a:t>
                  </a:r>
                  <a:r>
                    <a:rPr lang="en-US" sz="4000" b="1" dirty="0" smtClean="0">
                      <a:latin typeface="NikoshBAN" pitchFamily="2" charset="0"/>
                      <a:cs typeface="NikoshBAN" pitchFamily="2" charset="0"/>
                    </a:rPr>
                    <a:t>2:</a:t>
                  </a:r>
                  <a:r>
                    <a:rPr lang="bn-IN" sz="4000" b="1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40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4000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4000" b="0" i="0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4000" b="0" i="1" dirty="0" smtClean="0">
                          <a:latin typeface="Cambria Math"/>
                          <a:cs typeface="NikoshBAN" pitchFamily="2" charset="0"/>
                        </a:rPr>
                        <m:t>−</m:t>
                      </m:r>
                      <m:r>
                        <a:rPr lang="en-US" sz="4000" b="0" i="1" dirty="0" smtClean="0">
                          <a:latin typeface="Cambria Math"/>
                          <a:cs typeface="NikoshBAN" pitchFamily="2" charset="0"/>
                        </a:rPr>
                        <m:t>3</m:t>
                      </m:r>
                    </m:oMath>
                  </a14:m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4000" dirty="0" smtClean="0">
                      <a:latin typeface="NikoshBAN" pitchFamily="2" charset="0"/>
                      <a:cs typeface="NikoshBAN" pitchFamily="2" charset="0"/>
                    </a:rPr>
                    <a:t> হলে ,</a:t>
                  </a:r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/>
                          <a:cs typeface="NikoshBAN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b="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/>
                                  <a:cs typeface="NikoshBAN" pitchFamily="2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bn-IN" sz="4000" dirty="0" smtClean="0">
                      <a:latin typeface="NikoshBAN" pitchFamily="2" charset="0"/>
                      <a:cs typeface="NikoshBAN" pitchFamily="2" charset="0"/>
                    </a:rPr>
                    <a:t> এর মান নির্নয় কর । </a:t>
                  </a:r>
                  <a:endParaRPr lang="en-US" sz="4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355546"/>
                  <a:ext cx="8153400" cy="136663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616" r="-1570" b="-166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6901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</TotalTime>
  <Words>374</Words>
  <Application>Microsoft Office PowerPoint</Application>
  <PresentationFormat>On-screen Show (4:3)</PresentationFormat>
  <Paragraphs>48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Austin</vt:lpstr>
      <vt:lpstr>PowerPoint Presentation</vt:lpstr>
      <vt:lpstr>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DELL</cp:lastModifiedBy>
  <cp:revision>102</cp:revision>
  <dcterms:created xsi:type="dcterms:W3CDTF">2006-08-16T00:00:00Z</dcterms:created>
  <dcterms:modified xsi:type="dcterms:W3CDTF">2019-11-23T05:42:30Z</dcterms:modified>
</cp:coreProperties>
</file>