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FE20-5535-4BFF-A229-8A8CB759BA48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97556-34C6-42EF-8975-DA971C55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97556-34C6-42EF-8975-DA971C5578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97556-34C6-42EF-8975-DA971C5578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97556-34C6-42EF-8975-DA971C5578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97556-34C6-42EF-8975-DA971C557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3024E-9403-4559-8FAD-24F59E1629FB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C4A2-BC24-4F1B-9289-FF7C3D461214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1C11-5CB0-4DD7-95F6-33E923511F14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807B-2245-4B42-BF8C-2B818681A563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B73E-60A4-4066-9FB1-48EFCE93091A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6CD-A405-4BE1-979B-69E2B23F2B1C}" type="datetime5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4EC6-B30A-4693-88CC-CDF4CA3F2ADA}" type="datetime5">
              <a:rPr lang="en-US" smtClean="0"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0D61-8BA0-4CCA-BC77-2BACA457F45A}" type="datetime5">
              <a:rPr lang="en-US" smtClean="0"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4AA8-0499-4001-B1A6-CB39B24C691C}" type="datetime5">
              <a:rPr lang="en-US" smtClean="0"/>
              <a:t>22-Nov-19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28A8-09CE-4B1F-BBC3-37F5DB83D494}" type="datetime5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4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E73-800A-4440-A54E-B8E00A91B85D}" type="datetime5">
              <a:rPr lang="en-US" smtClean="0"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4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353C-5C05-4A38-BA69-E8DC60F227F5}" type="datetime5">
              <a:rPr lang="en-US" smtClean="0"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CA53-CE96-4DAB-BDCB-A2426AA0F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 মাহবুবা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বেগম,সহকার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শিক্ষক,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4288" y="6480075"/>
            <a:ext cx="1734671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E0A317AA-0CBA-4196-BE7C-65796AEF06AA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395883" y="6480075"/>
            <a:ext cx="174055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Page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</a:t>
            </a:fld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923" r="2052" b="20077"/>
          <a:stretch/>
        </p:blipFill>
        <p:spPr>
          <a:xfrm>
            <a:off x="114300" y="107576"/>
            <a:ext cx="8901953" cy="6381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0382" y="326279"/>
            <a:ext cx="48039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 </a:t>
            </a:r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1400" dirty="0" smtClean="0">
                <a:sym typeface="Webdings" panose="05030102010509060703" pitchFamily="18" charset="2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</a:t>
            </a:r>
            <a:r>
              <a:rPr lang="bn-BD" sz="1400" dirty="0" smtClean="0"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বেগম</a:t>
            </a:r>
            <a:r>
              <a:rPr lang="bn-BD" sz="1400" dirty="0" smtClean="0">
                <a:sym typeface="Webdings" panose="05030102010509060703" pitchFamily="18" charset="2"/>
              </a:rPr>
              <a:t> </a:t>
            </a:r>
            <a:r>
              <a:rPr lang="bn-IN" sz="1400" dirty="0" smtClean="0"/>
              <a:t>, সহকারী শিক্ষক, আক্কেলপুর, জয়পুরহাট 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61705"/>
            <a:ext cx="1143001" cy="1143001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5" y="3829284"/>
            <a:ext cx="1545917" cy="172210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4" y="1293929"/>
            <a:ext cx="1514514" cy="143093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86" y="244902"/>
            <a:ext cx="1650078" cy="126614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72" y="1279803"/>
            <a:ext cx="1796395" cy="133264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04" y="3792366"/>
            <a:ext cx="1605625" cy="13813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ight Arrow 41"/>
          <p:cNvSpPr/>
          <p:nvPr/>
        </p:nvSpPr>
        <p:spPr>
          <a:xfrm rot="1134692">
            <a:off x="4808855" y="3586396"/>
            <a:ext cx="5857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9440590">
            <a:off x="4577707" y="3181400"/>
            <a:ext cx="589605" cy="483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200000">
            <a:off x="4231677" y="2995292"/>
            <a:ext cx="540768" cy="457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2691686">
            <a:off x="3633230" y="3149770"/>
            <a:ext cx="571444" cy="42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805610">
            <a:off x="3573525" y="3705132"/>
            <a:ext cx="535111" cy="43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9289" y="2669775"/>
            <a:ext cx="88332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কাঠ</a:t>
            </a:r>
            <a:endParaRPr lang="en-US" sz="3600" dirty="0"/>
          </a:p>
        </p:txBody>
      </p:sp>
      <p:sp>
        <p:nvSpPr>
          <p:cNvPr id="48" name="Rectangle 47"/>
          <p:cNvSpPr/>
          <p:nvPr/>
        </p:nvSpPr>
        <p:spPr>
          <a:xfrm>
            <a:off x="3918952" y="1438441"/>
            <a:ext cx="810818" cy="6568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কয়লা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6543008" y="2507891"/>
            <a:ext cx="871364" cy="48504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ব্যাটারী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6796477" y="5108671"/>
            <a:ext cx="120417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পেট্রোল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1490578" y="5446084"/>
            <a:ext cx="958917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গ্যাস </a:t>
            </a:r>
            <a:endParaRPr lang="en-US" sz="3600" dirty="0"/>
          </a:p>
        </p:txBody>
      </p:sp>
      <p:sp>
        <p:nvSpPr>
          <p:cNvPr id="26" name="Oval 25"/>
          <p:cNvSpPr/>
          <p:nvPr/>
        </p:nvSpPr>
        <p:spPr>
          <a:xfrm>
            <a:off x="3180296" y="2593619"/>
            <a:ext cx="2516949" cy="239784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আরো কিছু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উৎস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3836" y="6484955"/>
            <a:ext cx="1757814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AAA4051E-D00D-496C-BC90-64F4CC3FD308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8659" y="6484955"/>
            <a:ext cx="1706695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10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09514 0.062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8889 -0.077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463 L -0.00121 -0.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915 -0.1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0052 0.047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470" y="5204007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8777" y="3736545"/>
            <a:ext cx="61520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রাসায়নিক শক্তি ও যান্ত্রিক শক্তি আমাদের কী কাজে লাগে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3600" dirty="0"/>
          </a:p>
        </p:txBody>
      </p:sp>
      <p:sp>
        <p:nvSpPr>
          <p:cNvPr id="13" name="Cloud Callout 12"/>
          <p:cNvSpPr/>
          <p:nvPr/>
        </p:nvSpPr>
        <p:spPr>
          <a:xfrm>
            <a:off x="986072" y="873965"/>
            <a:ext cx="2010407" cy="1492623"/>
          </a:xfrm>
          <a:prstGeom prst="cloudCallout">
            <a:avLst>
              <a:gd name="adj1" fmla="val 40349"/>
              <a:gd name="adj2" fmla="val 9972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5158" y="1051930"/>
            <a:ext cx="1329677" cy="1216135"/>
          </a:xfrm>
          <a:prstGeom prst="rect">
            <a:avLst/>
          </a:prstGeom>
          <a:noFill/>
          <a:ln w="12700">
            <a:noFill/>
          </a:ln>
        </p:spPr>
        <p:txBody>
          <a:bodyPr wrap="square" lIns="107094" tIns="53547" rIns="107094" bIns="53547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929009" y="873965"/>
            <a:ext cx="1920764" cy="1378272"/>
          </a:xfrm>
          <a:prstGeom prst="cloudCallout">
            <a:avLst>
              <a:gd name="adj1" fmla="val -32601"/>
              <a:gd name="adj2" fmla="val 1055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5229" y="975953"/>
            <a:ext cx="1386328" cy="1093025"/>
          </a:xfrm>
          <a:prstGeom prst="rect">
            <a:avLst/>
          </a:prstGeom>
          <a:noFill/>
          <a:ln w="12700">
            <a:noFill/>
          </a:ln>
        </p:spPr>
        <p:txBody>
          <a:bodyPr wrap="square" lIns="107094" tIns="53547" rIns="107094" bIns="53547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৬মিনিট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894" y="6485351"/>
            <a:ext cx="178593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29C5F35C-5751-43E9-A3B3-3B1E694DBD60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43774" y="6488670"/>
            <a:ext cx="1800225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Page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11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9" y="1412054"/>
            <a:ext cx="3443288" cy="3086236"/>
          </a:xfrm>
          <a:prstGeom prst="rect">
            <a:avLst/>
          </a:prstGeom>
        </p:spPr>
      </p:pic>
      <p:pic>
        <p:nvPicPr>
          <p:cNvPr id="11" name="Picture 5" descr="C:\Users\DOEL\Desktop\Iimage\ertete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43" y="1412055"/>
            <a:ext cx="3273032" cy="3076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4045" y="5022340"/>
            <a:ext cx="662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"/>
              </a:rPr>
              <a:t>খাদ্য রান্না করতে কোন শক্তি ব্যবহৃত হয়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3416999" y="350257"/>
            <a:ext cx="2296556" cy="636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0" y="6482319"/>
            <a:ext cx="178593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B4CD3A98-D1E8-45B9-A2DD-507BD2004565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372350" y="6482319"/>
            <a:ext cx="1771650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12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71702" y="377572"/>
            <a:ext cx="2228850" cy="1571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তাপ শক্তির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উৎস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5" y="1987970"/>
            <a:ext cx="2027934" cy="145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1" y="1817990"/>
            <a:ext cx="2000071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13062" y="3642682"/>
            <a:ext cx="145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কেরোসিন</a:t>
            </a:r>
            <a:endParaRPr lang="en-US" sz="3200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88" y="3224163"/>
            <a:ext cx="2000071" cy="178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052341" y="5223426"/>
            <a:ext cx="1025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কয়লা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81711" y="3536538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0284" y="6483904"/>
            <a:ext cx="1745656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5298C369-6ADA-450C-B0CE-9AF0394269CD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384898" y="6483253"/>
            <a:ext cx="175910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13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 মাহবুবা বেগম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,সহকারী শিক্ষক, আক্কেলপুর, জয়পুরহাট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23" name="Picture 2" descr="C:\Users\DOEL\Desktop\Model content=14\New folder\fdsg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3" y="1713504"/>
            <a:ext cx="3269317" cy="2127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0" y="1885398"/>
            <a:ext cx="3407149" cy="2198476"/>
          </a:xfrm>
          <a:prstGeom prst="round2DiagRect">
            <a:avLst>
              <a:gd name="adj1" fmla="val 743"/>
              <a:gd name="adj2" fmla="val 2165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88352" y="5669376"/>
            <a:ext cx="759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বস্তু/শক্তি দূর থেকে লোহার বস্তুকে আকর্ষন করে তাকে কি বলি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9309" y="120303"/>
            <a:ext cx="190306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চুম্বক শক্তি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87490"/>
            <a:ext cx="1786779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fld id="{963665A7-3DAA-4B11-A744-8CA498910564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372351" y="6490117"/>
            <a:ext cx="1778371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14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 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7484" y="1819848"/>
            <a:ext cx="2141022" cy="2719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6033" y="1819848"/>
            <a:ext cx="2063482" cy="2719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0331" y="5391425"/>
            <a:ext cx="68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 দেখি,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অন্ধকার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দূর হয় কোন শক্তির প্রভাবে?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06715" y="294355"/>
            <a:ext cx="255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3704" y="6485066"/>
            <a:ext cx="1742234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B6325DA9-770E-4BAC-B275-6912954AC8F3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343774" y="6483253"/>
            <a:ext cx="1800225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15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2444" y="6494794"/>
            <a:ext cx="5338482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</a:t>
            </a:r>
            <a:r>
              <a:rPr lang="bn-BD" sz="1600" dirty="0" smtClean="0">
                <a:sym typeface="Webdings" panose="05030102010509060703" pitchFamily="18" charset="2"/>
              </a:rPr>
              <a:t> বেগম </a:t>
            </a:r>
            <a:r>
              <a:rPr lang="bn-IN" sz="1600" dirty="0" smtClean="0"/>
              <a:t>, সহকারী শিক্ষক, আক্কেলপুর,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bn-IN" sz="1600" dirty="0" smtClean="0"/>
              <a:t>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74736" y="310657"/>
            <a:ext cx="2033109" cy="18798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আলোক </a:t>
            </a:r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শক্তি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38" y="1436203"/>
            <a:ext cx="1935534" cy="193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9550" r="20937" b="26235"/>
          <a:stretch/>
        </p:blipFill>
        <p:spPr>
          <a:xfrm>
            <a:off x="1125074" y="1536434"/>
            <a:ext cx="1859897" cy="193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4"/>
          <a:stretch/>
        </p:blipFill>
        <p:spPr>
          <a:xfrm>
            <a:off x="3731476" y="3334159"/>
            <a:ext cx="1914525" cy="203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3969631" y="4817215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বিদ্যুৎ বাতি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563088" y="2202982"/>
            <a:ext cx="1334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মোম বাতি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77471" y="2489982"/>
            <a:ext cx="138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সৌর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বাতি</a:t>
            </a:r>
            <a:endParaRPr lang="en-US" sz="2800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>
          <a:xfrm>
            <a:off x="0" y="6484873"/>
            <a:ext cx="1743916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A9C1EA22-D82D-4B72-B598-40D73814F5EA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400926" y="6484938"/>
            <a:ext cx="1732544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16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1965" y="5699933"/>
            <a:ext cx="66123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কথা বলা, গান করা ও বাঁশি বাজালে কী উৎপন্ন হয়?</a:t>
            </a:r>
            <a:endParaRPr 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9" y="1565704"/>
            <a:ext cx="3362813" cy="2064218"/>
          </a:xfrm>
          <a:prstGeom prst="round2DiagRect">
            <a:avLst>
              <a:gd name="adj1" fmla="val 0"/>
              <a:gd name="adj2" fmla="val 217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68938" y="146452"/>
            <a:ext cx="239683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শব্দ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7" y="1548988"/>
            <a:ext cx="3279756" cy="2052404"/>
          </a:xfrm>
          <a:prstGeom prst="round2DiagRect">
            <a:avLst>
              <a:gd name="adj1" fmla="val 2082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0" y="6486977"/>
            <a:ext cx="178593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9AFD8C18-55E1-4A4D-ADFA-88BE0F1A23CB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86638" y="6482319"/>
            <a:ext cx="174139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17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1969" y="4341762"/>
            <a:ext cx="37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চিন্তা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3612" y="4761705"/>
            <a:ext cx="5505717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চিত্রের শক্তি কী ধরণের শক্তি ?</a:t>
            </a:r>
            <a:endParaRPr lang="en-US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5" y="1295615"/>
            <a:ext cx="3695994" cy="2592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66858" y="350155"/>
            <a:ext cx="2396837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বিদ্যুৎ শক্তি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8" y="1358153"/>
            <a:ext cx="3671696" cy="2486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7313" y="4476180"/>
            <a:ext cx="611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দিয়ে আমরা বাতি জ্বালাই, পাখা চালাই, কল-কারখানা চালাই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483252"/>
            <a:ext cx="1764089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B03786DB-2F52-48CF-BC22-ABDF6A31354E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395041" y="6483252"/>
            <a:ext cx="1734670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18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86557"/>
            <a:ext cx="178454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8956D5D4-A66C-4AAE-9D38-9E8ABCADFB5C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46012" y="6484873"/>
            <a:ext cx="179798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19</a:t>
            </a:fld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143001" cy="1143001"/>
          </a:xfrm>
          <a:prstGeom prst="rect">
            <a:avLst/>
          </a:prstGeom>
        </p:spPr>
      </p:pic>
      <p:sp>
        <p:nvSpPr>
          <p:cNvPr id="21" name="Cloud 20"/>
          <p:cNvSpPr/>
          <p:nvPr/>
        </p:nvSpPr>
        <p:spPr>
          <a:xfrm>
            <a:off x="1734671" y="1603799"/>
            <a:ext cx="1432108" cy="12490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8439" y="1751263"/>
            <a:ext cx="925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953824" y="1687046"/>
            <a:ext cx="1392188" cy="125085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546" y="1833267"/>
            <a:ext cx="110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671" y="3655450"/>
            <a:ext cx="56030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প্রতিদিন যে সমস্ত শক্তি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মাদের কাজে ব্যবহৃত হয়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তাদের নাম 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 এবং সংক্ষিপ্ত বর্ণনা দাও।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525" y="6488668"/>
            <a:ext cx="5557838" cy="40011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ym typeface="Webdings" panose="05030102010509060703" pitchFamily="18" charset="2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</a:t>
            </a:r>
            <a:r>
              <a:rPr lang="bn-BD" sz="2000" dirty="0" smtClean="0">
                <a:sym typeface="Webdings" panose="05030102010509060703" pitchFamily="18" charset="2"/>
              </a:rPr>
              <a:t> </a:t>
            </a:r>
            <a:r>
              <a:rPr lang="bn-BD" sz="1600" dirty="0" smtClean="0">
                <a:sym typeface="Webdings" panose="05030102010509060703" pitchFamily="18" charset="2"/>
              </a:rPr>
              <a:t>মাহবুবা বেগম </a:t>
            </a:r>
            <a:r>
              <a:rPr lang="bn-IN" sz="1600" dirty="0" smtClean="0"/>
              <a:t>, সহকারী শিক্ষক, আক্কেলপুর,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4256" y="252814"/>
            <a:ext cx="2175488" cy="707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পরিচিতি </a:t>
            </a:r>
            <a:endParaRPr lang="en-US" sz="4000" dirty="0"/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691571" y="1288895"/>
            <a:ext cx="3546935" cy="4383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5" name="Content Placeholder 12"/>
          <p:cNvSpPr txBox="1">
            <a:spLocks/>
          </p:cNvSpPr>
          <p:nvPr/>
        </p:nvSpPr>
        <p:spPr>
          <a:xfrm>
            <a:off x="4883634" y="1327296"/>
            <a:ext cx="3487605" cy="4383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 </a:t>
            </a:r>
            <a:endParaRPr lang="en-US" sz="28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9845" y="1340390"/>
            <a:ext cx="19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3225" y="1327296"/>
            <a:ext cx="164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61" y="2016323"/>
            <a:ext cx="1357489" cy="1617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780036" y="3678305"/>
            <a:ext cx="3412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মোছাঃমাহবুবা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আহমাদিয়া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দাখিল মাদ্‌রাসা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3631" y="3593142"/>
            <a:ext cx="33676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৭ম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বিজ্ঞান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 সাত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 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48" y="2016322"/>
            <a:ext cx="1394218" cy="15322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86645"/>
            <a:ext cx="180022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B4EFB2B7-DBC5-4E4B-88C9-D8BECAECD49D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29524" y="6492875"/>
            <a:ext cx="1514475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 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2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8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5309" y="348768"/>
            <a:ext cx="2200275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8723" y="1261051"/>
            <a:ext cx="4809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প্র্রশ্ন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 কী?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253" y="1842150"/>
            <a:ext cx="11532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622" y="1829928"/>
            <a:ext cx="11297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254" y="2403768"/>
            <a:ext cx="11532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8759" y="2397376"/>
            <a:ext cx="11297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শব্দ</a:t>
            </a:r>
            <a:endParaRPr lang="bn-IN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8722" y="3051374"/>
            <a:ext cx="4809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প্রশ্ন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ব্যাটারীতে কোন শক্তি সঞ্চিত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255" y="3599027"/>
            <a:ext cx="164817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শক্তি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2464" y="3606009"/>
            <a:ext cx="1966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গতি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5255" y="4160645"/>
            <a:ext cx="164817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</a:rPr>
              <a:t>গ)</a:t>
            </a:r>
            <a:r>
              <a:rPr lang="bn-IN" sz="2400" dirty="0" smtClean="0">
                <a:solidFill>
                  <a:srgbClr val="002060"/>
                </a:solidFill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2464" y="4148949"/>
            <a:ext cx="1966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ঘ) রাসায়নিক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8722" y="4863355"/>
            <a:ext cx="4809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প্রশ্ন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স্থিতি শক্তি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বুঝায়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8722" y="5551408"/>
            <a:ext cx="4809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প্রশ্ন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পারমাণবিক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বুঝায়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81141"/>
            <a:ext cx="1758204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EEAE06E9-835C-4BDE-8D0D-D4A1F2D05081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2350" y="6487491"/>
            <a:ext cx="1771650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20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253" y="1915049"/>
            <a:ext cx="348010" cy="3342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27617" y="4210190"/>
            <a:ext cx="348010" cy="3342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6551" y="3366643"/>
            <a:ext cx="5441857" cy="1200329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শক্তির উৎস বলতে কী বুঝায়? শক্তির বিভিন্ন প্রকার রুপের নাম লেখ।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1771" y="561958"/>
            <a:ext cx="288607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87491"/>
            <a:ext cx="180106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F917E493-0668-4983-B029-394CD8326397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29486" y="6487492"/>
            <a:ext cx="1785937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21</a:t>
            </a:fld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b="5534"/>
          <a:stretch/>
        </p:blipFill>
        <p:spPr>
          <a:xfrm>
            <a:off x="5950576" y="641784"/>
            <a:ext cx="2243137" cy="20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মোছঃ 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6319" y="354012"/>
            <a:ext cx="337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4619" y="4990029"/>
            <a:ext cx="2814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887" y="6487551"/>
            <a:ext cx="177249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E1078AD0-DE74-4FBA-97B0-3B6D1EC37C26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358062" y="6484938"/>
            <a:ext cx="1772491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22</a:t>
            </a:fld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542956"/>
            <a:ext cx="6611816" cy="3027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94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</a:t>
            </a:r>
            <a:r>
              <a:rPr lang="bn-BD" sz="1400" dirty="0" smtClean="0">
                <a:sym typeface="Webdings" panose="05030102010509060703" pitchFamily="18" charset="2"/>
              </a:rPr>
              <a:t> বেগম </a:t>
            </a:r>
            <a:r>
              <a:rPr lang="bn-IN" sz="1400" dirty="0" smtClean="0"/>
              <a:t>, সহকারী শিক্ষক, আক্কেলপুর, জয়পুরহাট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09" y="1312715"/>
            <a:ext cx="2443000" cy="23772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12514"/>
          <a:stretch/>
        </p:blipFill>
        <p:spPr>
          <a:xfrm>
            <a:off x="3404116" y="1330762"/>
            <a:ext cx="2620082" cy="236539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" y="1292544"/>
            <a:ext cx="2675240" cy="23855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8111" y="188875"/>
            <a:ext cx="635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এবং বলার চেষ্টা করি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0556" y="1374179"/>
            <a:ext cx="80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6565" y="1327639"/>
            <a:ext cx="97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3635" y="1327639"/>
            <a:ext cx="9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চুম্বক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620" y="3666723"/>
            <a:ext cx="187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 শক্তি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6817225" y="3666723"/>
            <a:ext cx="167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চুম্বক শক্তি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0906" y="3688762"/>
            <a:ext cx="251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রাসায়নিক শক্তি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287308" y="4727591"/>
            <a:ext cx="5069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এগুলোতে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কোন শক্তি থাকে? 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662887" y="4696337"/>
            <a:ext cx="3888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 শক্তি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26284" y="4680279"/>
            <a:ext cx="423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শক্তির একটি রূপ</a:t>
            </a:r>
            <a:endParaRPr lang="en-US" sz="6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0" y="6481813"/>
            <a:ext cx="1733194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A6635D59-90DF-4248-9B5D-CA9EECC9654A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397360" y="6491827"/>
            <a:ext cx="1746639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3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29" grpId="2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 </a:t>
            </a:r>
            <a:r>
              <a:rPr lang="bn-BD" sz="1400" dirty="0" smtClean="0">
                <a:sym typeface="Webdings" panose="05030102010509060703" pitchFamily="18" charset="2"/>
              </a:rPr>
              <a:t>মোছাঃমাহবুবা বেগম </a:t>
            </a:r>
            <a:r>
              <a:rPr lang="bn-IN" sz="1400" dirty="0" smtClean="0"/>
              <a:t>, সহকারী শিক্ষক, আক্কেলপুর, জয়পুরহাট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9" name="Parallelogram 18"/>
          <p:cNvSpPr/>
          <p:nvPr/>
        </p:nvSpPr>
        <p:spPr>
          <a:xfrm>
            <a:off x="1785938" y="501776"/>
            <a:ext cx="5054580" cy="1627711"/>
          </a:xfrm>
          <a:prstGeom prst="parallelogram">
            <a:avLst>
              <a:gd name="adj" fmla="val 11165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আজকের পাঠ</a:t>
            </a:r>
            <a:endParaRPr lang="en-US" sz="6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r="21452" b="20942"/>
          <a:stretch/>
        </p:blipFill>
        <p:spPr bwMode="auto">
          <a:xfrm>
            <a:off x="1836565" y="2186952"/>
            <a:ext cx="3239007" cy="35495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arallelogram 29"/>
          <p:cNvSpPr/>
          <p:nvPr/>
        </p:nvSpPr>
        <p:spPr>
          <a:xfrm rot="5400000" flipV="1">
            <a:off x="3381824" y="2227230"/>
            <a:ext cx="5203067" cy="1815571"/>
          </a:xfrm>
          <a:prstGeom prst="parallelogram">
            <a:avLst>
              <a:gd name="adj" fmla="val 899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0075" y="1852294"/>
            <a:ext cx="2280597" cy="2554545"/>
          </a:xfrm>
          <a:prstGeom prst="rect">
            <a:avLst/>
          </a:prstGeom>
          <a:noFill/>
          <a:effectLst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74585"/>
            <a:ext cx="1785938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5F087934-E36C-4279-97F5-C57E2ABD200F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9501" y="6484873"/>
            <a:ext cx="1699369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4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 </a:t>
            </a:r>
            <a:r>
              <a:rPr lang="bn-BD" sz="1400" dirty="0" smtClean="0">
                <a:sym typeface="Webdings" panose="05030102010509060703" pitchFamily="18" charset="2"/>
              </a:rPr>
              <a:t>মোছাঃমাহবুবা বেগম</a:t>
            </a:r>
            <a:r>
              <a:rPr lang="bn-IN" sz="1400" dirty="0" smtClean="0"/>
              <a:t>, সহকারী শিক্ষক, আক্কেলপুর, জয়পুরহাট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8653" y="395807"/>
            <a:ext cx="2062217" cy="7078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534" y="1959086"/>
            <a:ext cx="7745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উৎস কী তা বলতে পারবে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রুপের নাম বলতে পারবে।</a:t>
            </a:r>
          </a:p>
          <a:p>
            <a:r>
              <a:rPr lang="bn-BD" sz="360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BD" sz="3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রুপ ব্যাখ্যা করতে পারবে</a:t>
            </a: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4288" y="6484873"/>
            <a:ext cx="177249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 </a:t>
            </a:r>
            <a:fld id="{B760BB5B-5511-4629-B530-25C417D569DE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358062" y="6484873"/>
            <a:ext cx="1785937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5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6933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7" y="1204093"/>
            <a:ext cx="3683672" cy="24820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0082" b="21931"/>
          <a:stretch/>
        </p:blipFill>
        <p:spPr>
          <a:xfrm>
            <a:off x="4938431" y="1211289"/>
            <a:ext cx="3687857" cy="246768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94317" y="4314601"/>
            <a:ext cx="5815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সামর্থ্যের জন্য যে শক্তির প্রয়োজন তার উৎস কোথায়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6192" y="4536161"/>
            <a:ext cx="607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পৃতিবীতে সকল শক্তির উৎস হলো সুর্য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118" y="4539403"/>
            <a:ext cx="656165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 ছাড়া শক্তির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উৎসের নাম লিখ।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70847" y="351357"/>
            <a:ext cx="533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এবং চিন্তা করি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3447" y="6484873"/>
            <a:ext cx="1802745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fld id="{93C4BC5B-8BF3-4298-84E2-B91BCB31A84F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6880" y="6484873"/>
            <a:ext cx="180948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6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30777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1400" dirty="0" smtClean="0">
                <a:sym typeface="Webdings" panose="05030102010509060703" pitchFamily="18" charset="2"/>
              </a:rPr>
              <a:t>  </a:t>
            </a:r>
            <a:r>
              <a:rPr lang="bn-BD" sz="1400" dirty="0" smtClean="0">
                <a:sym typeface="Webdings" panose="05030102010509060703" pitchFamily="18" charset="2"/>
              </a:rPr>
              <a:t>মোছাঃমাহবুবা বেগম</a:t>
            </a:r>
            <a:r>
              <a:rPr lang="bn-IN" sz="1400" dirty="0" smtClean="0"/>
              <a:t>, সহকারী শিক্ষক, আক্কেলপুর, জয়পুরহাট 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0670" y="168636"/>
            <a:ext cx="200921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যান্ত্রিক শক্তি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Picture 5" descr="C:\Users\DOEL\Desktop\Model content=14\New folder\ads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4701"/>
            <a:ext cx="3438526" cy="2209741"/>
          </a:xfrm>
          <a:prstGeom prst="roundRect">
            <a:avLst>
              <a:gd name="adj" fmla="val 77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DOEL\Desktop\Model content=14\New folder\sdasf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33" y="1371605"/>
            <a:ext cx="3392389" cy="2121607"/>
          </a:xfrm>
          <a:prstGeom prst="roundRect">
            <a:avLst>
              <a:gd name="adj" fmla="val 66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8160" y="5578370"/>
            <a:ext cx="744462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উপরের কাজগুলোর সাথে কোন একই ধরণের শক্তি জড়িত?</a:t>
            </a:r>
            <a:endParaRPr lang="en-US" sz="320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4288" y="6484274"/>
            <a:ext cx="177249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fld id="{3C58A8AD-62DA-4918-8C85-13942EABED89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358062" y="6483253"/>
            <a:ext cx="1785937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7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7481" y="4374019"/>
            <a:ext cx="37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চিন্তা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5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036" y="6488668"/>
            <a:ext cx="5338482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pic>
        <p:nvPicPr>
          <p:cNvPr id="11" name="Picture 2" descr="C:\Users\DOEL\Desktop\ret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07" y="863553"/>
            <a:ext cx="3751797" cy="29892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6" y="911226"/>
            <a:ext cx="3857625" cy="287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277471" y="4161933"/>
            <a:ext cx="282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গতির জন্য কাজ করার সামর্থ্য হলো গতি শক্তি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2322" y="4161933"/>
            <a:ext cx="375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 অবস্থানের পরিবর্তনের জন্য সঞ্চিত শক্তি হলো স্থিতি শক্তি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0847" y="215854"/>
            <a:ext cx="533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এসো, আমরা কিছু ছবি দেখি এবং চিন্তা করি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036" y="5197750"/>
            <a:ext cx="535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ধরনের গতি লক্ষ্য করা যাচ্ছে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7734" y="6481141"/>
            <a:ext cx="1707779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fld id="{5AC0349C-44EF-45D5-85CE-0E63F496FC6A}" type="datetime5">
              <a:rPr lang="en-US" sz="2000" smtClean="0">
                <a:solidFill>
                  <a:srgbClr val="002060"/>
                </a:solidFill>
              </a:rPr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409329" y="6484872"/>
            <a:ext cx="1734670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8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448327"/>
          </a:xfrm>
          <a:prstGeom prst="frame">
            <a:avLst>
              <a:gd name="adj1" fmla="val 171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324" y="6488668"/>
            <a:ext cx="5338482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ym typeface="Webdings" panose="05030102010509060703" pitchFamily="18" charset="2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মোছাঃমাহবুবা বেগম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শিক্ষক, আক্কেলপুর, জয়পুরহাট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07576"/>
            <a:ext cx="1143001" cy="1143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" y="5197750"/>
            <a:ext cx="1143001" cy="1143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5663" y="5204007"/>
            <a:ext cx="1143001" cy="1143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422" y="114302"/>
            <a:ext cx="1143001" cy="1143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724" y="170771"/>
            <a:ext cx="283979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রাসায়নিক শক্তি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74" y="3120741"/>
            <a:ext cx="2358338" cy="19500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63" y="3167252"/>
            <a:ext cx="2343464" cy="20304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97" y="760108"/>
            <a:ext cx="2358695" cy="19818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73" y="854262"/>
            <a:ext cx="2271503" cy="18876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120399" y="5384529"/>
            <a:ext cx="5513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  <a:sym typeface="Wingdings"/>
              </a:rPr>
              <a:t>খাদ্যে কোন শক্তি জমা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থাকে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5091" y="5428172"/>
            <a:ext cx="348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 কিসের ছবি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5885" y="6482217"/>
            <a:ext cx="1772492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fld id="{CE54F0E2-B149-404D-8194-A74C203257A5}" type="datetime5">
              <a:rPr lang="en-US" sz="2000" smtClean="0">
                <a:solidFill>
                  <a:srgbClr val="002060"/>
                </a:solidFill>
              </a:rPr>
              <a:pPr algn="ctr"/>
              <a:t>22-Nov-19</a:t>
            </a:fld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358062" y="6482218"/>
            <a:ext cx="1785937" cy="365125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Page 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fld id="{1A14CA53-CE96-4DAB-BDCB-A2426AA0F871}" type="slidenum">
              <a:rPr lang="en-US" sz="2000" smtClean="0">
                <a:solidFill>
                  <a:srgbClr val="002060"/>
                </a:solidFill>
              </a:rPr>
              <a:pPr algn="ctr"/>
              <a:t>9</a:t>
            </a:fld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735</Words>
  <Application>Microsoft Office PowerPoint</Application>
  <PresentationFormat>On-screen Show (4:3)</PresentationFormat>
  <Paragraphs>167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SolaimanLipi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Binjhar</cp:lastModifiedBy>
  <cp:revision>235</cp:revision>
  <dcterms:created xsi:type="dcterms:W3CDTF">2016-09-14T04:33:35Z</dcterms:created>
  <dcterms:modified xsi:type="dcterms:W3CDTF">2019-11-22T14:50:03Z</dcterms:modified>
</cp:coreProperties>
</file>