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58" r:id="rId5"/>
    <p:sldId id="264" r:id="rId6"/>
    <p:sldId id="260" r:id="rId7"/>
    <p:sldId id="262" r:id="rId8"/>
    <p:sldId id="278" r:id="rId9"/>
    <p:sldId id="265" r:id="rId10"/>
    <p:sldId id="268" r:id="rId11"/>
    <p:sldId id="277" r:id="rId12"/>
    <p:sldId id="270" r:id="rId13"/>
    <p:sldId id="271" r:id="rId14"/>
    <p:sldId id="27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37" autoAdjust="0"/>
    <p:restoredTop sz="94660"/>
  </p:normalViewPr>
  <p:slideViewPr>
    <p:cSldViewPr>
      <p:cViewPr>
        <p:scale>
          <a:sx n="68" d="100"/>
          <a:sy n="68" d="100"/>
        </p:scale>
        <p:origin x="-13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AA3C-8D46-4AD7-AF3E-22EB7BD3715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D7B2-050D-439C-ACB4-489989A46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-flag-iris-crex-meadows-15-6-_46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696" y="0"/>
            <a:ext cx="10013696" cy="6858000"/>
          </a:xfrm>
          <a:prstGeom prst="rect">
            <a:avLst/>
          </a:prstGeom>
        </p:spPr>
      </p:pic>
      <p:pic>
        <p:nvPicPr>
          <p:cNvPr id="4" name="Picture 3" descr="425774f7602fb65cd57596d51a560d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75" y="965006"/>
            <a:ext cx="6301363" cy="5130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181600"/>
            <a:ext cx="64008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052736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ও বৃত্তির সম্পর্কঃ</a:t>
            </a: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১।উভয়ই জীবিকা নির্বাহের উপায়।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২।উভয়ের মধ্যে অর্থনৈতিক দিক নিহিত।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ctor-79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7201"/>
            <a:ext cx="2819400" cy="3276600"/>
          </a:xfrm>
          <a:prstGeom prst="rect">
            <a:avLst/>
          </a:prstGeom>
        </p:spPr>
      </p:pic>
      <p:pic>
        <p:nvPicPr>
          <p:cNvPr id="4" name="Picture 3" descr="Boat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762000"/>
            <a:ext cx="2705100" cy="2971800"/>
          </a:xfrm>
          <a:prstGeom prst="rect">
            <a:avLst/>
          </a:prstGeom>
        </p:spPr>
      </p:pic>
      <p:pic>
        <p:nvPicPr>
          <p:cNvPr id="1026" name="Picture 2" descr="C:\Users\Firoz\Downloads\mone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1" y="762000"/>
            <a:ext cx="2635764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0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10800000">
            <a:off x="9149629" y="907154"/>
            <a:ext cx="50715114" cy="240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/>
          <p:cNvSpPr txBox="1"/>
          <p:nvPr/>
        </p:nvSpPr>
        <p:spPr>
          <a:xfrm flipH="1">
            <a:off x="0" y="54114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/>
              <a:t>          সমাজকর্ম পেশার বৈশিষ্ট্য  </a:t>
            </a:r>
            <a:endParaRPr lang="en-US" sz="4000" dirty="0"/>
          </a:p>
        </p:txBody>
      </p:sp>
      <p:sp>
        <p:nvSpPr>
          <p:cNvPr id="14" name="TextBox 27"/>
          <p:cNvSpPr txBox="1"/>
          <p:nvPr/>
        </p:nvSpPr>
        <p:spPr>
          <a:xfrm flipH="1">
            <a:off x="-2" y="914401"/>
            <a:ext cx="19812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/>
              <a:t>বাস্তবিক</a:t>
            </a:r>
            <a:r>
              <a:rPr lang="bn-BD" sz="3200" dirty="0" smtClean="0"/>
              <a:t> </a:t>
            </a:r>
            <a:r>
              <a:rPr lang="bn-BD" sz="2000" dirty="0" smtClean="0"/>
              <a:t>ভিওি</a:t>
            </a:r>
            <a:endParaRPr lang="en-US" sz="2000" dirty="0"/>
          </a:p>
        </p:txBody>
      </p:sp>
      <p:sp>
        <p:nvSpPr>
          <p:cNvPr id="15" name="TextBox 30"/>
          <p:cNvSpPr txBox="1"/>
          <p:nvPr/>
        </p:nvSpPr>
        <p:spPr>
          <a:xfrm flipH="1">
            <a:off x="304800" y="1809690"/>
            <a:ext cx="3429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/>
              <a:t>পেশাগত নৈপুণ্য ও দক্ষতা</a:t>
            </a:r>
            <a:endParaRPr lang="en-US" sz="2000" dirty="0"/>
          </a:p>
        </p:txBody>
      </p:sp>
      <p:sp>
        <p:nvSpPr>
          <p:cNvPr id="16" name="TextBox 31"/>
          <p:cNvSpPr txBox="1"/>
          <p:nvPr/>
        </p:nvSpPr>
        <p:spPr>
          <a:xfrm flipH="1">
            <a:off x="1427141" y="2590801"/>
            <a:ext cx="22304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/>
              <a:t>পেশাগত</a:t>
            </a:r>
            <a:r>
              <a:rPr lang="bn-BD" sz="3200" dirty="0" smtClean="0"/>
              <a:t> </a:t>
            </a:r>
            <a:r>
              <a:rPr lang="bn-BD" sz="2000" dirty="0" smtClean="0"/>
              <a:t>দায়িত্ব</a:t>
            </a:r>
            <a:endParaRPr lang="en-US" sz="2000" dirty="0"/>
          </a:p>
        </p:txBody>
      </p:sp>
      <p:sp>
        <p:nvSpPr>
          <p:cNvPr id="17" name="TextBox 32"/>
          <p:cNvSpPr txBox="1"/>
          <p:nvPr/>
        </p:nvSpPr>
        <p:spPr>
          <a:xfrm flipH="1">
            <a:off x="1894890" y="3429000"/>
            <a:ext cx="26771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/>
              <a:t>পেশাগত</a:t>
            </a:r>
            <a:r>
              <a:rPr lang="bn-BD" sz="2000" dirty="0" smtClean="0"/>
              <a:t> মূল্যবোধ</a:t>
            </a:r>
            <a:endParaRPr lang="en-US" sz="2000" dirty="0"/>
          </a:p>
        </p:txBody>
      </p:sp>
      <p:sp>
        <p:nvSpPr>
          <p:cNvPr id="18" name="TextBox 33"/>
          <p:cNvSpPr txBox="1"/>
          <p:nvPr/>
        </p:nvSpPr>
        <p:spPr>
          <a:xfrm flipH="1">
            <a:off x="3595196" y="4114800"/>
            <a:ext cx="22722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/>
              <a:t>পেশাগত সংগঠন</a:t>
            </a:r>
            <a:endParaRPr lang="en-US" sz="2000" dirty="0"/>
          </a:p>
        </p:txBody>
      </p:sp>
      <p:sp>
        <p:nvSpPr>
          <p:cNvPr id="19" name="TextBox 34"/>
          <p:cNvSpPr txBox="1"/>
          <p:nvPr/>
        </p:nvSpPr>
        <p:spPr>
          <a:xfrm flipH="1">
            <a:off x="4267198" y="4724400"/>
            <a:ext cx="289559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/>
              <a:t>ব্যাবহারিক নীতিমালা</a:t>
            </a:r>
            <a:endParaRPr lang="en-US" sz="2000" dirty="0"/>
          </a:p>
        </p:txBody>
      </p:sp>
      <p:sp>
        <p:nvSpPr>
          <p:cNvPr id="20" name="TextBox 36"/>
          <p:cNvSpPr txBox="1"/>
          <p:nvPr/>
        </p:nvSpPr>
        <p:spPr>
          <a:xfrm flipH="1">
            <a:off x="5375769" y="5257800"/>
            <a:ext cx="300623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/>
              <a:t>জনকল্যাণমুখীতা</a:t>
            </a:r>
            <a:endParaRPr lang="en-US" sz="2400" dirty="0"/>
          </a:p>
        </p:txBody>
      </p:sp>
      <p:sp>
        <p:nvSpPr>
          <p:cNvPr id="21" name="TextBox 37"/>
          <p:cNvSpPr txBox="1"/>
          <p:nvPr/>
        </p:nvSpPr>
        <p:spPr>
          <a:xfrm flipH="1">
            <a:off x="7131818" y="5943600"/>
            <a:ext cx="18352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উপার্জনশীলতা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-24750"/>
            <a:ext cx="89432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AU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AU" sz="4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নিম্নোক্ত ছবিগুলো দেখে পেশা ও বৃত্তির কাজ চিন্হিত কর ।</a:t>
            </a:r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bn-BD" sz="1100" dirty="0" smtClean="0"/>
          </a:p>
          <a:p>
            <a:endParaRPr lang="bn-BD" sz="1100" dirty="0"/>
          </a:p>
          <a:p>
            <a:endParaRPr lang="en-AU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57" y="1295400"/>
            <a:ext cx="2478443" cy="233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219200"/>
            <a:ext cx="3054971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180824"/>
            <a:ext cx="2971800" cy="234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038600"/>
            <a:ext cx="4191000" cy="249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038600"/>
            <a:ext cx="35052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317850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1785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308304" y="317850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৩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025185" y="6123204"/>
            <a:ext cx="95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৪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4393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৫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 rot="21415681">
            <a:off x="7107859" y="6008098"/>
            <a:ext cx="868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৫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0392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8640"/>
            <a:ext cx="70866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মূল্যায়নঃ</a:t>
            </a:r>
            <a:endParaRPr lang="en-A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১। পেশার ইংরেজী কী ?</a:t>
            </a:r>
          </a:p>
          <a:p>
            <a:endParaRPr lang="bn-BD" sz="3600" dirty="0" smtClean="0"/>
          </a:p>
          <a:p>
            <a:r>
              <a:rPr lang="bn-BD" sz="3600" dirty="0" smtClean="0"/>
              <a:t>২। বৃত্তি কী ?</a:t>
            </a:r>
          </a:p>
          <a:p>
            <a:endParaRPr lang="bn-BD" sz="3600" dirty="0" smtClean="0"/>
          </a:p>
          <a:p>
            <a:r>
              <a:rPr lang="bn-BD" sz="3600" dirty="0" smtClean="0"/>
              <a:t>৩। পেশা ও বৃত্তির ৩টি করে উদাহরণ দাও ।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xmlns="" val="38816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05000"/>
            <a:ext cx="8058472" cy="13677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 ও বৃত্তি কী ?উদাহরণসহ লিখে আনবে </a:t>
            </a:r>
            <a:r>
              <a:rPr lang="bn-BD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457200"/>
            <a:ext cx="68770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বাড়ীর </a:t>
            </a:r>
            <a:r>
              <a:rPr lang="bn-BD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r>
              <a:rPr lang="bn-BD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000" dirty="0"/>
          </a:p>
        </p:txBody>
      </p:sp>
      <p:pic>
        <p:nvPicPr>
          <p:cNvPr id="1026" name="Picture 2" descr="C:\Users\Firoz\Downloads\186500-049-FB1480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810000"/>
            <a:ext cx="4038600" cy="2819399"/>
          </a:xfrm>
          <a:prstGeom prst="rect">
            <a:avLst/>
          </a:prstGeom>
          <a:noFill/>
        </p:spPr>
      </p:pic>
      <p:pic>
        <p:nvPicPr>
          <p:cNvPr id="7" name="Picture 6" descr="indian-rickshaw-puller-resting-strange-position-remote-rural-area-54099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2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sband-plants-flowers-blind-wife-kuroki-shintomi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1"/>
            <a:ext cx="8534400" cy="6518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869160"/>
            <a:ext cx="662473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990600"/>
            <a:ext cx="662554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5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bg1"/>
                </a:solidFill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4572000" cy="44196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মোঃআতিকুর রহমান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,সমাজকর্ম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আল আমিন একাডেমী স্কুল এন্ড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কলেজ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ঃ চাঁদপুর সদর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চাঁদপুর 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ফোনঃ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০১৮১৮- ৯৩৯৭১২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ইমেলঃ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gaziatik68@gmail.com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_DSC08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86303" y="2324101"/>
            <a:ext cx="4419600" cy="4038599"/>
          </a:xfr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362200"/>
            <a:ext cx="44958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3600" b="1" dirty="0" smtClean="0">
                <a:solidFill>
                  <a:srgbClr val="FFFF00"/>
                </a:solidFill>
              </a:rPr>
              <a:t>শ্রেনিঃ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</a:rPr>
              <a:t>একাদশ</a:t>
            </a:r>
            <a:endParaRPr lang="bn-BD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bn-IN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FFFF00"/>
                </a:solidFill>
              </a:rPr>
              <a:t>বিষয়ঃ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</a:rPr>
              <a:t>সমাজকর্ম</a:t>
            </a:r>
            <a:endParaRPr lang="bn-BD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bn-IN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FFFF00"/>
                </a:solidFill>
              </a:rPr>
              <a:t>অধ্যায়ঃ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bn-IN" sz="2800" b="1" dirty="0" smtClean="0">
                <a:solidFill>
                  <a:srgbClr val="FFFF00"/>
                </a:solidFill>
              </a:rPr>
              <a:t>৩য়</a:t>
            </a:r>
            <a:r>
              <a:rPr lang="bn-BD" sz="2800" b="1" dirty="0" smtClean="0">
                <a:solidFill>
                  <a:srgbClr val="FFFF00"/>
                </a:solidFill>
              </a:rPr>
              <a:t>  ১ম পত্র </a:t>
            </a:r>
          </a:p>
          <a:p>
            <a:pPr>
              <a:buNone/>
            </a:pPr>
            <a:endParaRPr lang="bn-I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FFFF00"/>
                </a:solidFill>
              </a:rPr>
              <a:t>সময়ঃ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</a:rPr>
              <a:t>৪০মিনিট</a:t>
            </a:r>
          </a:p>
        </p:txBody>
      </p:sp>
      <p:sp>
        <p:nvSpPr>
          <p:cNvPr id="4" name="Oval 3"/>
          <p:cNvSpPr/>
          <p:nvPr/>
        </p:nvSpPr>
        <p:spPr>
          <a:xfrm>
            <a:off x="1905000" y="381000"/>
            <a:ext cx="518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2"/>
                </a:solidFill>
              </a:rPr>
              <a:t>শ্রেণি পরিচয়</a:t>
            </a:r>
            <a:endParaRPr lang="en-US" sz="3600" b="1" dirty="0">
              <a:solidFill>
                <a:schemeClr val="bg2"/>
              </a:solidFill>
            </a:endParaRPr>
          </a:p>
        </p:txBody>
      </p:sp>
      <p:pic>
        <p:nvPicPr>
          <p:cNvPr id="6" name="Picture 5" descr="IMG20181008185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362200"/>
            <a:ext cx="3962400" cy="404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  <a:solidFill>
            <a:schemeClr val="accent3"/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ছবি গুলো 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86500-049-FB14800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657600"/>
            <a:ext cx="3581400" cy="2667000"/>
          </a:xfrm>
        </p:spPr>
      </p:pic>
      <p:pic>
        <p:nvPicPr>
          <p:cNvPr id="6" name="Content Placeholder 5" descr="indian-rickshaw-puller-resting-strange-position-remote-rural-area-540991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886200" cy="1981200"/>
          </a:xfrm>
        </p:spPr>
      </p:pic>
      <p:pic>
        <p:nvPicPr>
          <p:cNvPr id="9" name="Picture 8" descr="Boat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81400"/>
            <a:ext cx="3932036" cy="2667000"/>
          </a:xfrm>
          <a:prstGeom prst="rect">
            <a:avLst/>
          </a:prstGeom>
        </p:spPr>
      </p:pic>
      <p:pic>
        <p:nvPicPr>
          <p:cNvPr id="10" name="Picture 9" descr="Doctor-790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524000"/>
            <a:ext cx="3124201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6400800"/>
            <a:ext cx="37338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পেশা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6324600"/>
            <a:ext cx="3962400" cy="381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বৃত্তি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534400" cy="17526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bn-IN" dirty="0" smtClean="0"/>
              <a:t>পেশা ও বৃত্তি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391400"/>
            <a:ext cx="6400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57201"/>
            <a:ext cx="85344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পাঠ শিরোনাম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4114800" y="1447800"/>
            <a:ext cx="484632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1"/>
            <a:ext cx="9144000" cy="47705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এই পাঠ শেষে শিক্ষার্থীরা –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১।পেশা কী বলতে পারবে।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২।বৃত্তি কী বলতে পারবে 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৩।পেশা ও বৃত্তির পার্থক্য চিহ্নিত করতে পারবে 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পেশা ও বৃত্তির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বলতে পারবে 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770055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শব্দটি ফারসি ভাষা থেকে নেওয়া হয়েছে ।এর ইংরেজী প্রতিশব্দ হচ্ছে 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profession.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নির্দ্দিষ্ট বৈশিষ্ট্য,দক্ষতা,নৈপূণ্যতা,তত্ত্বনির্ভর সুশৃন্খল জ্ঞান,মূল্যবোধ ও নৈতিকতা এবং ব্যাবহারিক জ্ঞান ভিত্তিক জীবিকা নির্বাহের পন্হাকে পেশা বলে।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772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2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461808"/>
            <a:ext cx="85344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জীবিকা অর্জনের যে কোন উপায় কে বৃত্তি 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1" y="76200"/>
            <a:ext cx="2992439" cy="3124200"/>
          </a:xfrm>
          <a:prstGeom prst="rect">
            <a:avLst/>
          </a:prstGeom>
        </p:spPr>
      </p:pic>
      <p:pic>
        <p:nvPicPr>
          <p:cNvPr id="3" name="Picture 2" descr="india2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4800"/>
            <a:ext cx="3200400" cy="2922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3429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পেশা ও বৃত্তির মধ্যে পার্থক্য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পেশার ক্ষেএে বিশ্ববিদ্যালয়ের শিক্ষা ও প্রশিক্ষনের দরকার হয় ।কিন্তু বৃত্তির ক্ষেএে তা হয় না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334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পেশার ক্ষেএে জবাবদিহি ওদায়িত্ববোধের প্রশ্ন থাকে।কিন্তু বৃত্তির ক্ষেএে তা থাকেনা</a:t>
            </a:r>
            <a:r>
              <a:rPr lang="bn-IN" dirty="0" smtClean="0"/>
              <a:t>। </a:t>
            </a:r>
            <a:endParaRPr lang="en-US" dirty="0"/>
          </a:p>
        </p:txBody>
      </p:sp>
      <p:pic>
        <p:nvPicPr>
          <p:cNvPr id="10" name="Picture 9" descr="201109-w-college-campus-rice-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04800"/>
            <a:ext cx="2133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266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পরিচিতি</vt:lpstr>
      <vt:lpstr>Slide 3</vt:lpstr>
      <vt:lpstr>ছবি গুলো লক্ষ্য কর</vt:lpstr>
      <vt:lpstr>পেশা ও বৃত্তি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</dc:creator>
  <cp:lastModifiedBy>Lenovo</cp:lastModifiedBy>
  <cp:revision>114</cp:revision>
  <dcterms:created xsi:type="dcterms:W3CDTF">2006-08-16T00:00:00Z</dcterms:created>
  <dcterms:modified xsi:type="dcterms:W3CDTF">2018-10-22T02:29:31Z</dcterms:modified>
</cp:coreProperties>
</file>