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77" r:id="rId2"/>
    <p:sldId id="278" r:id="rId3"/>
    <p:sldId id="262" r:id="rId4"/>
    <p:sldId id="261" r:id="rId5"/>
    <p:sldId id="264" r:id="rId6"/>
    <p:sldId id="276" r:id="rId7"/>
    <p:sldId id="275" r:id="rId8"/>
    <p:sldId id="274" r:id="rId9"/>
    <p:sldId id="272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B4B8"/>
    <a:srgbClr val="FBF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3144" autoAdjust="0"/>
  </p:normalViewPr>
  <p:slideViewPr>
    <p:cSldViewPr>
      <p:cViewPr varScale="1">
        <p:scale>
          <a:sx n="71" d="100"/>
          <a:sy n="71" d="100"/>
        </p:scale>
        <p:origin x="12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12" Type="http://schemas.openxmlformats.org/officeDocument/2006/relationships/image" Target="../media/image14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11" Type="http://schemas.openxmlformats.org/officeDocument/2006/relationships/image" Target="../media/image13.wmf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121A7-1ABD-425E-A603-7A800557C950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CD0F5-84A6-4278-A767-93FC299AED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63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7C1B5-C1AB-4BDE-BECB-2C1623211D1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54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48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255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41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741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76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12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940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18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9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316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66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753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ahedulhossain6&#2543;@gmqil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0.wmf"/><Relationship Id="rId26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17" Type="http://schemas.openxmlformats.org/officeDocument/2006/relationships/oleObject" Target="../embeddings/oleObject8.bin"/><Relationship Id="rId25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.wmf"/><Relationship Id="rId20" Type="http://schemas.openxmlformats.org/officeDocument/2006/relationships/image" Target="../media/image11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24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oleObject" Target="../embeddings/oleObject11.bin"/><Relationship Id="rId28" Type="http://schemas.openxmlformats.org/officeDocument/2006/relationships/image" Target="../media/image15.wmf"/><Relationship Id="rId10" Type="http://schemas.openxmlformats.org/officeDocument/2006/relationships/image" Target="../media/image6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Relationship Id="rId22" Type="http://schemas.openxmlformats.org/officeDocument/2006/relationships/image" Target="../media/image12.wmf"/><Relationship Id="rId27" Type="http://schemas.openxmlformats.org/officeDocument/2006/relationships/oleObject" Target="../embeddings/oleObject13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0985" y="1828800"/>
            <a:ext cx="6936514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7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7200" b="1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7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72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72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ফুলেল</a:t>
            </a:r>
            <a:r>
              <a:rPr lang="en-US" sz="72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72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red ros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3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rgbClr val="92D050"/>
            </a:solidFill>
          </a:ln>
        </p:spPr>
        <p:txBody>
          <a:bodyPr/>
          <a:lstStyle/>
          <a:p>
            <a:pPr marL="109728" indent="0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9728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(৩,৫) এবং (১০, ১৩) বিন্দু দুইটির মধ্যবর্তী দূরত্ব নির্ণয় কর।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9728" indent="0">
              <a:buNone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দুইটি বিন্দুর সংযোগ রেখার মধ্যবিন্দু (৬,৮), একটি বিন্দু (২,৩) হলে অপর বিন্দু কত?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510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মুল্যায়ন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ln w="762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109728" indent="0">
              <a:buNone/>
            </a:pP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9728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স্থানাংক কী?</a:t>
            </a:r>
          </a:p>
          <a:p>
            <a:pPr marL="109728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স্থানাংক কত প্রকার ও কী কী ?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0021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85000"/>
            </a:schemeClr>
          </a:solidFill>
          <a:ln w="38100">
            <a:solidFill>
              <a:srgbClr val="00B05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ln w="57150"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marL="109728" indent="0">
              <a:buNone/>
            </a:pPr>
            <a:endParaRPr lang="bn-IN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109728" indent="0">
              <a:buNone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x-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অক্ষ এবং (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4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,-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বিন্দু থেকে (১০,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k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বিন্দুটির দূরত্ব সমান হলে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k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এর মান নির্ণয় কর।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4612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bn-IN" sz="107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108" y="1417638"/>
            <a:ext cx="5801784" cy="4759325"/>
          </a:xfrm>
        </p:spPr>
      </p:pic>
    </p:spTree>
    <p:extLst>
      <p:ext uri="{BB962C8B-B14F-4D97-AF65-F5344CB8AC3E}">
        <p14:creationId xmlns:p14="http://schemas.microsoft.com/office/powerpoint/2010/main" val="3623109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3429000" y="1555656"/>
            <a:ext cx="5715000" cy="3352800"/>
          </a:xfrm>
          <a:prstGeom prst="rect">
            <a:avLst/>
          </a:prstGeom>
        </p:spPr>
        <p:txBody>
          <a:bodyPr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শ্রেণিঃ- নবম-দশম</a:t>
            </a:r>
          </a:p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বিষয়ঃ- উচ্চতর গণিত</a:t>
            </a:r>
          </a:p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অধ্যায়ঃ-</a:t>
            </a:r>
            <a:r>
              <a:rPr lang="en-US" sz="4400" cap="all" dirty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স্থানাংক</a:t>
            </a:r>
            <a:r>
              <a:rPr lang="en-US" sz="4400" cap="all" dirty="0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cap="all" dirty="0" err="1" smtClean="0">
                <a:ln w="9000" cmpd="sng">
                  <a:solidFill>
                    <a:schemeClr val="tx1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জ্যামিতি</a:t>
            </a:r>
            <a:endParaRPr lang="en-US" sz="4000" b="1" cap="all" dirty="0" smtClean="0">
              <a:ln w="9000" cmpd="sng">
                <a:solidFill>
                  <a:schemeClr val="tx1"/>
                </a:solidFill>
                <a:prstDash val="solid"/>
              </a:ln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– </a:t>
            </a:r>
            <a:r>
              <a:rPr lang="en-US" sz="4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১১.১ </a:t>
            </a:r>
            <a:endParaRPr lang="bn-BD" sz="4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মিনিট</a:t>
            </a:r>
            <a:endParaRPr lang="bn-BD" sz="4000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fld id="{85F41E8F-1215-49D7-9C62-E3CF9B7C2DB2}" type="datetime1">
              <a:rPr lang="en-US" sz="4000"/>
              <a:pPr algn="ctr"/>
              <a:t>11/23/2019</a:t>
            </a:fld>
            <a:endParaRPr lang="en-US" sz="4000" dirty="0"/>
          </a:p>
          <a:p>
            <a:pPr marL="0" indent="0">
              <a:buNone/>
            </a:pP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0" y="3232056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 জাহিদুল হোসেন</a:t>
            </a:r>
          </a:p>
          <a:p>
            <a:r>
              <a:rPr lang="bn-BD" sz="16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সহকারি শিক্ষক(গণিত)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আশেক আলি খান উচ্চ বিদ্যালয় ও কলেজ</a:t>
            </a: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গুলবাহার, কচুয়া,চাঁদপুর।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০১৯২০৫৫৪৬১৮</a:t>
            </a:r>
          </a:p>
          <a:p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Email: 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jahedulhossain6</a:t>
            </a:r>
            <a:r>
              <a:rPr lang="bn-BD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৯@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  <a:hlinkClick r:id="rId3"/>
              </a:rPr>
              <a:t>gmqil.com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64" y="948204"/>
            <a:ext cx="1472339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19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8100" y="-19050"/>
            <a:ext cx="9296400" cy="7086600"/>
          </a:xfrm>
          <a:prstGeom prst="rect">
            <a:avLst/>
          </a:prstGeom>
          <a:ln w="76200">
            <a:solidFill>
              <a:srgbClr val="FF0000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66750" y="676275"/>
            <a:ext cx="8039100" cy="5695950"/>
            <a:chOff x="152400" y="228600"/>
            <a:chExt cx="8839200" cy="6400800"/>
          </a:xfrm>
          <a:solidFill>
            <a:srgbClr val="92D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cxnSp>
          <p:nvCxnSpPr>
            <p:cNvPr id="4" name="Straight Arrow Connector 3"/>
            <p:cNvCxnSpPr/>
            <p:nvPr/>
          </p:nvCxnSpPr>
          <p:spPr>
            <a:xfrm>
              <a:off x="381000" y="533400"/>
              <a:ext cx="6781800" cy="0"/>
            </a:xfrm>
            <a:prstGeom prst="straightConnector1">
              <a:avLst/>
            </a:prstGeom>
            <a:grpFill/>
            <a:ln w="76200">
              <a:solidFill>
                <a:srgbClr val="002060"/>
              </a:solidFill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 flipV="1">
              <a:off x="381000" y="1447800"/>
              <a:ext cx="6781800" cy="152400"/>
            </a:xfrm>
            <a:prstGeom prst="straightConnector1">
              <a:avLst/>
            </a:prstGeom>
            <a:grpFill/>
            <a:ln w="76200">
              <a:solidFill>
                <a:srgbClr val="002060"/>
              </a:solidFill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990600" y="228600"/>
              <a:ext cx="228600" cy="5943600"/>
            </a:xfrm>
            <a:prstGeom prst="line">
              <a:avLst/>
            </a:prstGeom>
            <a:grpFill/>
            <a:ln w="76200">
              <a:solidFill>
                <a:srgbClr val="002060"/>
              </a:solidFill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V="1">
              <a:off x="152400" y="5638800"/>
              <a:ext cx="7848600" cy="76200"/>
            </a:xfrm>
            <a:prstGeom prst="line">
              <a:avLst/>
            </a:prstGeom>
            <a:grpFill/>
            <a:ln w="76200">
              <a:solidFill>
                <a:srgbClr val="002060"/>
              </a:solidFill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7162800" y="1371600"/>
              <a:ext cx="381000" cy="304800"/>
            </a:xfrm>
            <a:prstGeom prst="ellipse">
              <a:avLst/>
            </a:prstGeom>
            <a:grpFill/>
            <a:ln w="76200">
              <a:solidFill>
                <a:srgbClr val="002060"/>
              </a:solidFill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52400" y="1447800"/>
              <a:ext cx="304800" cy="304800"/>
            </a:xfrm>
            <a:prstGeom prst="ellipse">
              <a:avLst/>
            </a:prstGeom>
            <a:grpFill/>
            <a:ln w="76200">
              <a:solidFill>
                <a:srgbClr val="002060"/>
              </a:solidFill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sosceles Triangle 12"/>
            <p:cNvSpPr/>
            <p:nvPr/>
          </p:nvSpPr>
          <p:spPr>
            <a:xfrm>
              <a:off x="7543800" y="2133600"/>
              <a:ext cx="1447800" cy="2133600"/>
            </a:xfrm>
            <a:prstGeom prst="triangle">
              <a:avLst/>
            </a:prstGeom>
            <a:grpFill/>
            <a:ln w="76200">
              <a:solidFill>
                <a:srgbClr val="002060"/>
              </a:solidFill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371600" y="1752600"/>
              <a:ext cx="1600200" cy="1676400"/>
            </a:xfrm>
            <a:prstGeom prst="rect">
              <a:avLst/>
            </a:prstGeom>
            <a:grpFill/>
            <a:ln w="76200">
              <a:solidFill>
                <a:srgbClr val="002060"/>
              </a:solidFill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4800600" y="6019800"/>
              <a:ext cx="533400" cy="609600"/>
            </a:xfrm>
            <a:prstGeom prst="ellipse">
              <a:avLst/>
            </a:prstGeom>
            <a:grpFill/>
            <a:ln w="76200">
              <a:solidFill>
                <a:srgbClr val="002060"/>
              </a:solidFill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971800" y="4038600"/>
              <a:ext cx="533400" cy="457200"/>
            </a:xfrm>
            <a:prstGeom prst="ellipse">
              <a:avLst/>
            </a:prstGeom>
            <a:grpFill/>
            <a:ln w="76200">
              <a:solidFill>
                <a:srgbClr val="002060"/>
              </a:solidFill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/>
            <p:cNvCxnSpPr>
              <a:stCxn id="16" idx="5"/>
              <a:endCxn id="15" idx="1"/>
            </p:cNvCxnSpPr>
            <p:nvPr/>
          </p:nvCxnSpPr>
          <p:spPr>
            <a:xfrm>
              <a:off x="3427085" y="4428845"/>
              <a:ext cx="1451630" cy="1680229"/>
            </a:xfrm>
            <a:prstGeom prst="line">
              <a:avLst/>
            </a:prstGeom>
            <a:grpFill/>
            <a:ln w="76200">
              <a:solidFill>
                <a:srgbClr val="002060"/>
              </a:solidFill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  <p:cxnSp>
          <p:nvCxnSpPr>
            <p:cNvPr id="3" name="Straight Connector 2"/>
            <p:cNvCxnSpPr>
              <a:stCxn id="14" idx="3"/>
            </p:cNvCxnSpPr>
            <p:nvPr/>
          </p:nvCxnSpPr>
          <p:spPr>
            <a:xfrm flipV="1">
              <a:off x="2971800" y="2438400"/>
              <a:ext cx="5257800" cy="152400"/>
            </a:xfrm>
            <a:prstGeom prst="line">
              <a:avLst/>
            </a:prstGeom>
            <a:grpFill/>
            <a:ln w="76200">
              <a:solidFill>
                <a:srgbClr val="002060"/>
              </a:solidFill>
              <a:headEnd type="none" w="med" len="med"/>
              <a:tailEnd type="triangle" w="med" len="med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2"/>
            </a:lnRef>
            <a:fillRef idx="1001">
              <a:schemeClr val="lt2"/>
            </a:fillRef>
            <a:effectRef idx="1">
              <a:schemeClr val="accent2"/>
            </a:effectRef>
            <a:fontRef idx="minor">
              <a:schemeClr val="dk1"/>
            </a:fontRef>
          </p:style>
        </p:cxnSp>
      </p:grpSp>
    </p:spTree>
    <p:extLst>
      <p:ext uri="{BB962C8B-B14F-4D97-AF65-F5344CB8AC3E}">
        <p14:creationId xmlns:p14="http://schemas.microsoft.com/office/powerpoint/2010/main" val="321483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828800"/>
            <a:ext cx="7239000" cy="3323987"/>
          </a:xfrm>
          <a:prstGeom prst="rect">
            <a:avLst/>
          </a:prstGeom>
          <a:solidFill>
            <a:schemeClr val="bg2">
              <a:lumMod val="9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 smtClean="0"/>
              <a:t> </a:t>
            </a:r>
            <a:endParaRPr lang="en-US" dirty="0" smtClean="0"/>
          </a:p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সরলরেখা</a:t>
            </a:r>
          </a:p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/>
          </a:p>
        </p:txBody>
      </p:sp>
      <p:sp>
        <p:nvSpPr>
          <p:cNvPr id="2" name="TextBox 1"/>
          <p:cNvSpPr txBox="1"/>
          <p:nvPr/>
        </p:nvSpPr>
        <p:spPr>
          <a:xfrm>
            <a:off x="1219200" y="381000"/>
            <a:ext cx="7239000" cy="14465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32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65126"/>
            <a:ext cx="8229600" cy="1325563"/>
          </a:xfr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>
            <a:noAutofit/>
          </a:bodyPr>
          <a:lstStyle/>
          <a:p>
            <a:pPr algn="ctr"/>
            <a:r>
              <a:rPr lang="bn-IN" sz="8800" b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481328"/>
            <a:ext cx="8229600" cy="378565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শিক্ষার্থী-------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বিন্দুর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মধ্যবর্তী দূরত্ব নির্ণয়ের সুত্র প্রতিষ্ঠা ও প্রয়োগ করতে পারবে। </a:t>
            </a:r>
          </a:p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4714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3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3" name="Rectangle 3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6623258"/>
              </p:ext>
            </p:extLst>
          </p:nvPr>
        </p:nvGraphicFramePr>
        <p:xfrm>
          <a:off x="76200" y="3842905"/>
          <a:ext cx="3983617" cy="7290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" name="Equation" r:id="rId3" imgW="1625400" imgH="241200" progId="Equation.3">
                  <p:embed/>
                </p:oleObj>
              </mc:Choice>
              <mc:Fallback>
                <p:oleObj name="Equation" r:id="rId3" imgW="16254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3842905"/>
                        <a:ext cx="3983617" cy="7290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47649" y="152400"/>
            <a:ext cx="87163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339883" y="3191022"/>
            <a:ext cx="4800600" cy="3657600"/>
          </a:xfrm>
          <a:prstGeom prst="rect">
            <a:avLst/>
          </a:prstGeom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5029200" y="3733800"/>
            <a:ext cx="3934835" cy="2807922"/>
            <a:chOff x="914400" y="2180620"/>
            <a:chExt cx="7161643" cy="4451897"/>
          </a:xfrm>
          <a:effectLst/>
        </p:grpSpPr>
        <p:grpSp>
          <p:nvGrpSpPr>
            <p:cNvPr id="19" name="Group 18"/>
            <p:cNvGrpSpPr/>
            <p:nvPr/>
          </p:nvGrpSpPr>
          <p:grpSpPr>
            <a:xfrm>
              <a:off x="914400" y="2514600"/>
              <a:ext cx="6781800" cy="3733800"/>
              <a:chOff x="533400" y="2101097"/>
              <a:chExt cx="6781800" cy="3733800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 flipH="1" flipV="1">
                <a:off x="770949" y="2101097"/>
                <a:ext cx="76200" cy="373380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Arrow Connector 20"/>
              <p:cNvCxnSpPr/>
              <p:nvPr/>
            </p:nvCxnSpPr>
            <p:spPr>
              <a:xfrm flipV="1">
                <a:off x="533400" y="5675642"/>
                <a:ext cx="6781800" cy="76200"/>
              </a:xfrm>
              <a:prstGeom prst="straightConnector1">
                <a:avLst/>
              </a:prstGeom>
              <a:ln w="762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/>
              <p:cNvCxnSpPr/>
              <p:nvPr/>
            </p:nvCxnSpPr>
            <p:spPr>
              <a:xfrm>
                <a:off x="3031653" y="4906786"/>
                <a:ext cx="0" cy="9144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>
                <a:off x="4860453" y="3306586"/>
                <a:ext cx="0" cy="24384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/>
              <p:cNvCxnSpPr/>
              <p:nvPr/>
            </p:nvCxnSpPr>
            <p:spPr>
              <a:xfrm>
                <a:off x="3060913" y="4951587"/>
                <a:ext cx="1828800" cy="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3017370" y="3351387"/>
                <a:ext cx="1828800" cy="1600200"/>
              </a:xfrm>
              <a:prstGeom prst="line">
                <a:avLst/>
              </a:prstGeom>
              <a:ln w="762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aphicFrame>
          <p:nvGraphicFramePr>
            <p:cNvPr id="3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43213029"/>
                </p:ext>
              </p:extLst>
            </p:nvPr>
          </p:nvGraphicFramePr>
          <p:xfrm>
            <a:off x="5374531" y="3230214"/>
            <a:ext cx="1050882" cy="494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4" name="Equation" r:id="rId5" imgW="431640" imgH="203040" progId="Equation.3">
                    <p:embed/>
                  </p:oleObj>
                </mc:Choice>
                <mc:Fallback>
                  <p:oleObj name="Equation" r:id="rId5" imgW="43164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374531" y="3230214"/>
                          <a:ext cx="1050882" cy="49453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92226892"/>
                </p:ext>
              </p:extLst>
            </p:nvPr>
          </p:nvGraphicFramePr>
          <p:xfrm>
            <a:off x="2270073" y="5105560"/>
            <a:ext cx="802802" cy="356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5" name="Equation" r:id="rId7" imgW="457200" imgH="203040" progId="Equation.3">
                    <p:embed/>
                  </p:oleObj>
                </mc:Choice>
                <mc:Fallback>
                  <p:oleObj name="Equation" r:id="rId7" imgW="45720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270073" y="5105560"/>
                          <a:ext cx="802802" cy="3568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91384812"/>
                </p:ext>
              </p:extLst>
            </p:nvPr>
          </p:nvGraphicFramePr>
          <p:xfrm>
            <a:off x="3822019" y="5320289"/>
            <a:ext cx="1089891" cy="374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6" name="Equation" r:id="rId9" imgW="406080" imgH="139680" progId="Equation.3">
                    <p:embed/>
                  </p:oleObj>
                </mc:Choice>
                <mc:Fallback>
                  <p:oleObj name="Equation" r:id="rId9" imgW="406080" imgH="1396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3822019" y="5320289"/>
                          <a:ext cx="1089891" cy="3746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2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70977804"/>
                </p:ext>
              </p:extLst>
            </p:nvPr>
          </p:nvGraphicFramePr>
          <p:xfrm>
            <a:off x="914400" y="6184900"/>
            <a:ext cx="381000" cy="44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7" name="Equation" r:id="rId11" imgW="152280" imgH="177480" progId="Equation.3">
                    <p:embed/>
                  </p:oleObj>
                </mc:Choice>
                <mc:Fallback>
                  <p:oleObj name="Equation" r:id="rId11" imgW="15228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2"/>
                        <a:stretch>
                          <a:fillRect/>
                        </a:stretch>
                      </p:blipFill>
                      <p:spPr>
                        <a:xfrm>
                          <a:off x="914400" y="6184900"/>
                          <a:ext cx="381000" cy="444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84651049"/>
                </p:ext>
              </p:extLst>
            </p:nvPr>
          </p:nvGraphicFramePr>
          <p:xfrm>
            <a:off x="3226170" y="6315017"/>
            <a:ext cx="317500" cy="317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8" name="Equation" r:id="rId13" imgW="177480" imgH="177480" progId="Equation.3">
                    <p:embed/>
                  </p:oleObj>
                </mc:Choice>
                <mc:Fallback>
                  <p:oleObj name="Equation" r:id="rId13" imgW="177480" imgH="1774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4"/>
                        <a:stretch>
                          <a:fillRect/>
                        </a:stretch>
                      </p:blipFill>
                      <p:spPr>
                        <a:xfrm>
                          <a:off x="3226170" y="6315017"/>
                          <a:ext cx="317500" cy="3175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3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73945400"/>
                </p:ext>
              </p:extLst>
            </p:nvPr>
          </p:nvGraphicFramePr>
          <p:xfrm>
            <a:off x="5017237" y="6158489"/>
            <a:ext cx="419865" cy="341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89" name="Equation" r:id="rId15" imgW="203040" imgH="164880" progId="Equation.3">
                    <p:embed/>
                  </p:oleObj>
                </mc:Choice>
                <mc:Fallback>
                  <p:oleObj name="Equation" r:id="rId15" imgW="20304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5017237" y="6158489"/>
                          <a:ext cx="419865" cy="3411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3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93488118"/>
                </p:ext>
              </p:extLst>
            </p:nvPr>
          </p:nvGraphicFramePr>
          <p:xfrm>
            <a:off x="1017355" y="2180620"/>
            <a:ext cx="316715" cy="374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0" name="Equation" r:id="rId17" imgW="139680" imgH="164880" progId="Equation.3">
                    <p:embed/>
                  </p:oleObj>
                </mc:Choice>
                <mc:Fallback>
                  <p:oleObj name="Equation" r:id="rId17" imgW="13968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1017355" y="2180620"/>
                          <a:ext cx="316715" cy="3742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2921645"/>
                </p:ext>
              </p:extLst>
            </p:nvPr>
          </p:nvGraphicFramePr>
          <p:xfrm>
            <a:off x="7672952" y="5810601"/>
            <a:ext cx="403091" cy="3742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1" name="Equation" r:id="rId19" imgW="177480" imgH="164880" progId="Equation.3">
                    <p:embed/>
                  </p:oleObj>
                </mc:Choice>
                <mc:Fallback>
                  <p:oleObj name="Equation" r:id="rId19" imgW="17748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7672952" y="5810601"/>
                          <a:ext cx="403091" cy="3742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0866255"/>
                </p:ext>
              </p:extLst>
            </p:nvPr>
          </p:nvGraphicFramePr>
          <p:xfrm>
            <a:off x="5165706" y="3373827"/>
            <a:ext cx="314898" cy="3411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2" name="Equation" r:id="rId21" imgW="152280" imgH="164880" progId="Equation.3">
                    <p:embed/>
                  </p:oleObj>
                </mc:Choice>
                <mc:Fallback>
                  <p:oleObj name="Equation" r:id="rId21" imgW="15228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5165706" y="3373827"/>
                          <a:ext cx="314898" cy="34114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3736675"/>
                </p:ext>
              </p:extLst>
            </p:nvPr>
          </p:nvGraphicFramePr>
          <p:xfrm>
            <a:off x="3056948" y="5174904"/>
            <a:ext cx="304800" cy="40639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3" name="Equation" r:id="rId23" imgW="152280" imgH="203040" progId="Equation.3">
                    <p:embed/>
                  </p:oleObj>
                </mc:Choice>
                <mc:Fallback>
                  <p:oleObj name="Equation" r:id="rId23" imgW="15228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4"/>
                        <a:stretch>
                          <a:fillRect/>
                        </a:stretch>
                      </p:blipFill>
                      <p:spPr>
                        <a:xfrm>
                          <a:off x="3056948" y="5174904"/>
                          <a:ext cx="304800" cy="40639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6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97459335"/>
                </p:ext>
              </p:extLst>
            </p:nvPr>
          </p:nvGraphicFramePr>
          <p:xfrm>
            <a:off x="5224652" y="5159045"/>
            <a:ext cx="364574" cy="3949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4" name="Equation" r:id="rId25" imgW="152280" imgH="164880" progId="Equation.3">
                    <p:embed/>
                  </p:oleObj>
                </mc:Choice>
                <mc:Fallback>
                  <p:oleObj name="Equation" r:id="rId25" imgW="15228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6"/>
                        <a:stretch>
                          <a:fillRect/>
                        </a:stretch>
                      </p:blipFill>
                      <p:spPr>
                        <a:xfrm>
                          <a:off x="5224652" y="5159045"/>
                          <a:ext cx="364574" cy="39495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11679996"/>
                </p:ext>
              </p:extLst>
            </p:nvPr>
          </p:nvGraphicFramePr>
          <p:xfrm>
            <a:off x="5257800" y="4282628"/>
            <a:ext cx="1167613" cy="4399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95" name="Equation" r:id="rId27" imgW="419040" imgH="164880" progId="Equation.3">
                    <p:embed/>
                  </p:oleObj>
                </mc:Choice>
                <mc:Fallback>
                  <p:oleObj name="Equation" r:id="rId27" imgW="419040" imgH="16488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8"/>
                        <a:stretch>
                          <a:fillRect/>
                        </a:stretch>
                      </p:blipFill>
                      <p:spPr>
                        <a:xfrm>
                          <a:off x="5257800" y="4282628"/>
                          <a:ext cx="1167613" cy="43997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0" name="Rectangle 39"/>
          <p:cNvSpPr/>
          <p:nvPr/>
        </p:nvSpPr>
        <p:spPr>
          <a:xfrm>
            <a:off x="67683" y="76200"/>
            <a:ext cx="9072800" cy="7417415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400" dirty="0" err="1"/>
              <a:t>মনে</a:t>
            </a:r>
            <a:r>
              <a:rPr lang="en-US" sz="3400" dirty="0"/>
              <a:t> </a:t>
            </a:r>
            <a:r>
              <a:rPr lang="en-US" sz="3400" dirty="0" err="1"/>
              <a:t>করি</a:t>
            </a:r>
            <a:r>
              <a:rPr lang="en-US" sz="3400" dirty="0"/>
              <a:t> P(x</a:t>
            </a:r>
            <a:r>
              <a:rPr lang="en-US" sz="3400" baseline="-25000" dirty="0"/>
              <a:t>1</a:t>
            </a:r>
            <a:r>
              <a:rPr lang="en-US" sz="3400" dirty="0"/>
              <a:t>,y</a:t>
            </a:r>
            <a:r>
              <a:rPr lang="en-US" sz="3400" baseline="-25000" dirty="0"/>
              <a:t>1</a:t>
            </a:r>
            <a:r>
              <a:rPr lang="en-US" sz="3400" dirty="0"/>
              <a:t>) 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400" dirty="0"/>
              <a:t> Q</a:t>
            </a:r>
            <a:r>
              <a:rPr lang="bn-IN" sz="3400" dirty="0"/>
              <a:t>(</a:t>
            </a:r>
            <a:r>
              <a:rPr lang="en-US" sz="3400" dirty="0"/>
              <a:t>x</a:t>
            </a:r>
            <a:r>
              <a:rPr lang="en-US" sz="3400" baseline="-25000" dirty="0"/>
              <a:t>2</a:t>
            </a:r>
            <a:r>
              <a:rPr lang="en-US" sz="3400" dirty="0"/>
              <a:t>,y</a:t>
            </a:r>
            <a:r>
              <a:rPr lang="en-US" sz="3400" baseline="-25000" dirty="0"/>
              <a:t>2</a:t>
            </a:r>
            <a:r>
              <a:rPr lang="en-US" sz="3400" dirty="0"/>
              <a:t>)</a:t>
            </a:r>
            <a:r>
              <a:rPr lang="bn-IN" sz="3400" dirty="0"/>
              <a:t> 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দুইটি বিন্দু।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P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</a:t>
            </a:r>
            <a:r>
              <a:rPr lang="en-US" sz="3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</a:t>
            </a:r>
            <a:r>
              <a:rPr lang="bn-IN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হতে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ox  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 এর উপর যথাক্রমে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PM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QN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 লম্ব টানি। আবার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Q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 বিন্দু হতে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PM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উপর 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QR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 লম্ব টানি এবং 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PQ 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যোগ করি।</a:t>
            </a:r>
          </a:p>
          <a:p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তাহলে, 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PM=y</a:t>
            </a:r>
            <a:r>
              <a:rPr lang="en-US" sz="3400" baseline="-25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, QN=RM=y</a:t>
            </a:r>
            <a:r>
              <a:rPr lang="en-US" sz="3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; PR=y</a:t>
            </a:r>
            <a:r>
              <a:rPr lang="en-US" sz="3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-y</a:t>
            </a:r>
            <a:r>
              <a:rPr lang="en-US" sz="3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OM=x</a:t>
            </a:r>
            <a:r>
              <a:rPr lang="en-US" sz="3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, ON=x</a:t>
            </a:r>
            <a:r>
              <a:rPr lang="en-US" sz="3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 ; QR=NM=OM-ON=x</a:t>
            </a:r>
            <a:r>
              <a:rPr lang="en-US" sz="3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-x</a:t>
            </a:r>
            <a:r>
              <a:rPr lang="en-US" sz="3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IN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এখন সমকোনী ত্রিভুজ 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PQR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 হতে পাই, 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PQ</a:t>
            </a:r>
            <a:r>
              <a:rPr lang="en-US" sz="34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=QR</a:t>
            </a:r>
            <a:r>
              <a:rPr lang="en-US" sz="34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en-US" sz="3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+PR</a:t>
            </a:r>
            <a:r>
              <a:rPr lang="en-US" sz="3400" baseline="30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endParaRPr lang="bn-IN" sz="3400" baseline="30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অর্থাৎ, বিন্দু দুইটির মধ্যবর্তী</a:t>
            </a:r>
          </a:p>
          <a:p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দূরত্ব =</a:t>
            </a:r>
            <a:r>
              <a:rPr lang="en-US" sz="3400" dirty="0">
                <a:latin typeface="NikoshBAN" panose="02000000000000000000" pitchFamily="2" charset="0"/>
                <a:cs typeface="NikoshBAN" panose="02000000000000000000" pitchFamily="2" charset="0"/>
              </a:rPr>
              <a:t>∙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{(ভুজদ্বয়ের অন্তর)</a:t>
            </a:r>
            <a:r>
              <a:rPr lang="bn-IN" sz="3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(কোটিদ্বয়ের অন্তর)</a:t>
            </a:r>
            <a:r>
              <a:rPr lang="bn-IN" sz="3400" baseline="-25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400" dirty="0">
                <a:latin typeface="NikoshBAN" panose="02000000000000000000" pitchFamily="2" charset="0"/>
                <a:cs typeface="NikoshBAN" panose="02000000000000000000" pitchFamily="2" charset="0"/>
              </a:rPr>
              <a:t>}  </a:t>
            </a:r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3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38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762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33400"/>
            <a:ext cx="5791200" cy="5410200"/>
          </a:xfrm>
          <a:prstGeom prst="rect">
            <a:avLst/>
          </a:prstGeom>
          <a:ln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405416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086600"/>
          </a:xfrm>
          <a:prstGeom prst="rect">
            <a:avLst/>
          </a:prstGeom>
          <a:ln w="76200">
            <a:solidFill>
              <a:srgbClr val="FFFF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1"/>
            <a:ext cx="5638800" cy="4081462"/>
          </a:xfrm>
          <a:prstGeom prst="rect">
            <a:avLst/>
          </a:prstGeom>
          <a:ln w="762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5570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DOEL\Desktop\popysa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029"/>
            <a:ext cx="6400800" cy="4532313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04900" y="4876800"/>
            <a:ext cx="7086600" cy="1200329"/>
          </a:xfrm>
          <a:prstGeom prst="rect">
            <a:avLst/>
          </a:prstGeom>
          <a:noFill/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৩,৬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(-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১,-৬)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বিন্দু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মধ্যবর্তী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302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</TotalTime>
  <Words>278</Words>
  <Application>Microsoft Office PowerPoint</Application>
  <PresentationFormat>On-screen Show (4:3)</PresentationFormat>
  <Paragraphs>47</Paragraphs>
  <Slides>13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দলীয় কাজ </vt:lpstr>
      <vt:lpstr>মুল্যায়ন</vt:lpstr>
      <vt:lpstr>বাড়ীর কাজ </vt:lpstr>
      <vt:lpstr>ধন্যবাদ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Shamsul</dc:creator>
  <cp:lastModifiedBy>HP</cp:lastModifiedBy>
  <cp:revision>126</cp:revision>
  <dcterms:created xsi:type="dcterms:W3CDTF">2006-08-16T00:00:00Z</dcterms:created>
  <dcterms:modified xsi:type="dcterms:W3CDTF">2019-11-23T15:14:39Z</dcterms:modified>
</cp:coreProperties>
</file>