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0" r:id="rId2"/>
    <p:sldId id="281" r:id="rId3"/>
    <p:sldId id="288" r:id="rId4"/>
    <p:sldId id="283" r:id="rId5"/>
    <p:sldId id="284" r:id="rId6"/>
    <p:sldId id="282" r:id="rId7"/>
    <p:sldId id="286" r:id="rId8"/>
    <p:sldId id="285" r:id="rId9"/>
    <p:sldId id="287" r:id="rId10"/>
    <p:sldId id="267" r:id="rId11"/>
    <p:sldId id="275" r:id="rId12"/>
    <p:sldId id="268" r:id="rId13"/>
    <p:sldId id="28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0F58"/>
    <a:srgbClr val="403052"/>
    <a:srgbClr val="9B8C71"/>
    <a:srgbClr val="9386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2" autoAdjust="0"/>
    <p:restoredTop sz="94638" autoAdjust="0"/>
  </p:normalViewPr>
  <p:slideViewPr>
    <p:cSldViewPr>
      <p:cViewPr varScale="1">
        <p:scale>
          <a:sx n="70" d="100"/>
          <a:sy n="70" d="100"/>
        </p:scale>
        <p:origin x="690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2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5C1760-2311-4352-81ED-82F2EDD07020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D227B7-0036-40CE-B6B7-2F12A6B916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03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2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gif"/><Relationship Id="rId5" Type="http://schemas.openxmlformats.org/officeDocument/2006/relationships/image" Target="../media/image35.gif"/><Relationship Id="rId4" Type="http://schemas.openxmlformats.org/officeDocument/2006/relationships/image" Target="../media/image3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2.pn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5"/>
            <a:ext cx="12192000" cy="68580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990600" y="2514600"/>
            <a:ext cx="7893266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5400" b="1" spc="5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endParaRPr lang="en-US" sz="5400" b="1" spc="5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5400" b="1" spc="5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54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54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</a:t>
            </a:r>
            <a:r>
              <a:rPr lang="en-US" sz="5400" b="1" spc="5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5400" b="1" spc="5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</a:t>
            </a:r>
            <a:r>
              <a:rPr lang="en-US" sz="5400" b="1" spc="5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54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4" y="-40698"/>
            <a:ext cx="12430808" cy="694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67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600" y="0"/>
              <a:ext cx="6629400" cy="6858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5562600" cy="6858000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6517205" y="5728857"/>
            <a:ext cx="47452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0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পৃথিবীর চারদিকে ঘুরছে চাঁদ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8653" y="5728857"/>
            <a:ext cx="53094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0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সূর্যকে কেন্দ্র করে পৃথিবী ঘুরছে। </a:t>
            </a:r>
          </a:p>
        </p:txBody>
      </p:sp>
      <p:sp>
        <p:nvSpPr>
          <p:cNvPr id="7" name="Rectangle 6"/>
          <p:cNvSpPr/>
          <p:nvPr/>
        </p:nvSpPr>
        <p:spPr>
          <a:xfrm>
            <a:off x="3962400" y="304800"/>
            <a:ext cx="770435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7200" b="1" spc="50" dirty="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7200" b="1" spc="50" dirty="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দেখে একটু চিন্তা কর </a:t>
            </a:r>
            <a:r>
              <a:rPr lang="bn-BD" sz="7200" b="1" spc="50" dirty="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2400" y="-54101"/>
            <a:ext cx="12430808" cy="694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7772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  <a:ln w="57150">
            <a:noFill/>
          </a:ln>
        </p:spPr>
      </p:pic>
      <p:sp>
        <p:nvSpPr>
          <p:cNvPr id="4" name="Rectangle 3"/>
          <p:cNvSpPr/>
          <p:nvPr/>
        </p:nvSpPr>
        <p:spPr>
          <a:xfrm>
            <a:off x="556663" y="5257801"/>
            <a:ext cx="1107867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400" b="1" spc="50" dirty="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উপগ্রহ হলো সেই বস্তু যা কোন গ্রহকে কেন্দ্র করে আবর্তিত হয়। </a:t>
            </a:r>
          </a:p>
        </p:txBody>
      </p:sp>
      <p:sp>
        <p:nvSpPr>
          <p:cNvPr id="5" name="Rectangle 4"/>
          <p:cNvSpPr/>
          <p:nvPr/>
        </p:nvSpPr>
        <p:spPr>
          <a:xfrm>
            <a:off x="1944863" y="381001"/>
            <a:ext cx="2904962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6000" b="1" spc="50" dirty="0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উপগ্রহ কি?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5300" y="-186366"/>
            <a:ext cx="12550226" cy="707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35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96001" y="2351037"/>
            <a:ext cx="5878533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3600" b="1" spc="50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পৃথিবীকে কেন্দ্র করে নিজ অক্ষরেখা </a:t>
            </a:r>
          </a:p>
          <a:p>
            <a:pPr algn="ctr"/>
            <a:r>
              <a:rPr lang="bn-BD" sz="3600" b="1" spc="50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বরাবর চাঁদের একবার ঘুরে আসাকে </a:t>
            </a:r>
          </a:p>
          <a:p>
            <a:pPr algn="ctr"/>
            <a:r>
              <a:rPr lang="bn-BD" sz="3600" b="1" spc="50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 চাঁদের আবর্তন।পৃথিবীকে একবার</a:t>
            </a:r>
          </a:p>
          <a:p>
            <a:pPr algn="ctr"/>
            <a:r>
              <a:rPr lang="bn-BD" sz="3600" b="1" spc="50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ঘুরে আসতে চাঁদের ২৮দিন সময় লাগে।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7001697" y="639571"/>
            <a:ext cx="406714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6600" b="1" u="sng" spc="50" dirty="0">
                <a:ln w="0"/>
                <a:solidFill>
                  <a:schemeClr val="accent6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চাঁদের আবর্তন </a:t>
            </a:r>
          </a:p>
        </p:txBody>
      </p:sp>
      <p:sp>
        <p:nvSpPr>
          <p:cNvPr id="7" name="Rectangle 6"/>
          <p:cNvSpPr/>
          <p:nvPr/>
        </p:nvSpPr>
        <p:spPr>
          <a:xfrm>
            <a:off x="6014622" y="457198"/>
            <a:ext cx="5262978" cy="6096002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31" y="381000"/>
            <a:ext cx="5832270" cy="6172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509" y="5171684"/>
            <a:ext cx="5446092" cy="8191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5300" y="-186366"/>
            <a:ext cx="12550226" cy="707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89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89909"/>
            <a:ext cx="5867400" cy="541020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6781800" y="838200"/>
            <a:ext cx="45720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bn-IN" sz="8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চাঁদের ঘূর্ণন </a:t>
            </a:r>
            <a:endParaRPr lang="en-US" sz="80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53200" y="1905000"/>
            <a:ext cx="5410200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600" b="1" spc="50" dirty="0" smtClean="0">
                <a:ln w="0"/>
                <a:solidFill>
                  <a:srgbClr val="B10F58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চাঁদের নিজস্ব কোনো আলো নেই । চাঁদ সূর্যের আলো প্রতিফলিত করে । চাঁদের অর্ধাংশ সূর্যের আলোতে সবসময়ই আলোকিত । পৃথিবীকে আবর্তনের সময় চাঁদের আলোকিত অংশের পরিমান ভিন্ন ভিন্ন হয় । এর ফলে চাঁদের বিভিন্ন দশার সৃষ্টি হয় । </a:t>
            </a:r>
            <a:endParaRPr lang="bn-BD" sz="3600" b="1" spc="50" dirty="0">
              <a:ln w="0"/>
              <a:solidFill>
                <a:srgbClr val="B10F58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011482"/>
            <a:ext cx="5715000" cy="733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8600" y="-30707"/>
            <a:ext cx="12550226" cy="707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80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791200" y="4648166"/>
            <a:ext cx="4572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400" b="1" spc="50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উপগ্রহ </a:t>
            </a:r>
            <a:r>
              <a:rPr lang="bn-IN" sz="4400" b="1" spc="50" dirty="0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কাকে বলে</a:t>
            </a:r>
            <a:r>
              <a:rPr lang="bn-BD" sz="4400" b="1" spc="50" dirty="0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spc="50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4" name="Rectangle 3"/>
          <p:cNvSpPr/>
          <p:nvPr/>
        </p:nvSpPr>
        <p:spPr>
          <a:xfrm>
            <a:off x="5276850" y="609600"/>
            <a:ext cx="434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Deflate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bn-IN" sz="8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sz="8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184022"/>
            <a:ext cx="3924300" cy="28021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867" y="2184022"/>
            <a:ext cx="2819400" cy="22570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2350"/>
            <a:ext cx="12192000" cy="14756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5300" y="-186366"/>
            <a:ext cx="12550226" cy="707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778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0" t="21591" r="14251" b="26136"/>
          <a:stretch/>
        </p:blipFill>
        <p:spPr>
          <a:xfrm>
            <a:off x="685800" y="1676400"/>
            <a:ext cx="6172199" cy="35052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7162800" y="609600"/>
            <a:ext cx="4308448" cy="5638800"/>
            <a:chOff x="4572000" y="228600"/>
            <a:chExt cx="4308448" cy="5791200"/>
          </a:xfrm>
        </p:grpSpPr>
        <p:grpSp>
          <p:nvGrpSpPr>
            <p:cNvPr id="8" name="Group 7"/>
            <p:cNvGrpSpPr/>
            <p:nvPr/>
          </p:nvGrpSpPr>
          <p:grpSpPr>
            <a:xfrm>
              <a:off x="4572000" y="263199"/>
              <a:ext cx="4308448" cy="5723520"/>
              <a:chOff x="5105400" y="-73398"/>
              <a:chExt cx="3810000" cy="6245598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481" t="14445" r="14444" b="6667"/>
              <a:stretch/>
            </p:blipFill>
            <p:spPr>
              <a:xfrm>
                <a:off x="5105400" y="762000"/>
                <a:ext cx="3810000" cy="5410200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834" t="40000" r="2500" b="34444"/>
              <a:stretch/>
            </p:blipFill>
            <p:spPr>
              <a:xfrm>
                <a:off x="5105400" y="-73398"/>
                <a:ext cx="3810000" cy="835398"/>
              </a:xfrm>
              <a:prstGeom prst="rect">
                <a:avLst/>
              </a:prstGeom>
            </p:spPr>
          </p:pic>
        </p:grpSp>
        <p:sp>
          <p:nvSpPr>
            <p:cNvPr id="9" name="Rectangle 8"/>
            <p:cNvSpPr/>
            <p:nvPr/>
          </p:nvSpPr>
          <p:spPr>
            <a:xfrm>
              <a:off x="4572000" y="228600"/>
              <a:ext cx="4267200" cy="579120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1295399" y="2286000"/>
            <a:ext cx="4953000" cy="198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800" dirty="0" smtClean="0">
                <a:solidFill>
                  <a:srgbClr val="B10F5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সাথে  সংযোগ সাধন </a:t>
            </a:r>
            <a:endParaRPr lang="en-US" sz="4800" dirty="0" err="1" smtClean="0">
              <a:solidFill>
                <a:srgbClr val="B10F58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518387"/>
            <a:ext cx="5715000" cy="7334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2400" y="-44308"/>
            <a:ext cx="12550226" cy="707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33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0" y="673290"/>
            <a:ext cx="4953000" cy="1371600"/>
          </a:xfrm>
          <a:prstGeom prst="rect">
            <a:avLst/>
          </a:prstGeom>
          <a:noFill/>
          <a:ln w="57150">
            <a:noFill/>
          </a:ln>
        </p:spPr>
        <p:txBody>
          <a:bodyPr wrap="squar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3600" b="1" spc="50" dirty="0">
                <a:ln w="0"/>
                <a:solidFill>
                  <a:srgbClr val="FF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  <a:reflection blurRad="6350" stA="60000" endA="900" endPos="58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1400" y="3543300"/>
            <a:ext cx="7822663" cy="10156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6000" b="1" spc="50" dirty="0" smtClean="0">
                <a:ln w="0"/>
                <a:solidFill>
                  <a:srgbClr val="B10F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চাঁদের </a:t>
            </a:r>
            <a:r>
              <a:rPr lang="bn-IN" sz="6000" b="1" spc="50" dirty="0" smtClean="0">
                <a:ln w="0"/>
                <a:solidFill>
                  <a:srgbClr val="B10F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ঘূর্ণন</a:t>
            </a:r>
            <a:r>
              <a:rPr lang="bn-BD" sz="6000" b="1" spc="50" dirty="0" smtClean="0">
                <a:ln w="0"/>
                <a:solidFill>
                  <a:srgbClr val="B10F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spc="50" dirty="0">
                <a:ln w="0"/>
                <a:solidFill>
                  <a:srgbClr val="B10F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 লিখ ।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57200"/>
            <a:ext cx="3124200" cy="6172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474" y="4923948"/>
            <a:ext cx="6622513" cy="12858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5300" y="-152400"/>
            <a:ext cx="12499700" cy="704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73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2" t="8099" r="8150" b="13559"/>
          <a:stretch/>
        </p:blipFill>
        <p:spPr>
          <a:xfrm>
            <a:off x="6200404" y="1793427"/>
            <a:ext cx="5324847" cy="30467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1000" y="5867400"/>
            <a:ext cx="7972054" cy="707886"/>
          </a:xfrm>
          <a:prstGeom prst="rect">
            <a:avLst/>
          </a:prstGeom>
          <a:noFill/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000" b="1" spc="50" dirty="0">
                <a:ln w="0"/>
                <a:solidFill>
                  <a:srgbClr val="B10F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চাঁদের </a:t>
            </a:r>
            <a:r>
              <a:rPr lang="bn-IN" sz="4000" b="1" spc="50" dirty="0" smtClean="0">
                <a:ln w="0"/>
                <a:solidFill>
                  <a:srgbClr val="B10F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আবর্তন</a:t>
            </a:r>
            <a:r>
              <a:rPr lang="bn-BD" sz="4000" b="1" spc="50" dirty="0" smtClean="0">
                <a:ln w="0"/>
                <a:solidFill>
                  <a:srgbClr val="B10F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spc="50" dirty="0">
                <a:ln w="0"/>
                <a:solidFill>
                  <a:srgbClr val="B10F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প্রক্রিয়ার ছবি এঁকে নিয়ে আসবে। 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1600200"/>
            <a:ext cx="48768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8000" dirty="0" smtClean="0">
                <a:solidFill>
                  <a:srgbClr val="FFC000"/>
                </a:solidFill>
                <a:effectLst>
                  <a:reflection blurRad="6350" stA="60000" endA="900" endPos="58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প্রজেক্ট </a:t>
            </a:r>
            <a:r>
              <a:rPr lang="bn-IN" sz="8000" dirty="0" smtClean="0">
                <a:solidFill>
                  <a:srgbClr val="00B050"/>
                </a:solidFill>
                <a:effectLst>
                  <a:reflection blurRad="6350" stA="60000" endA="900" endPos="58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ওয়ার্ক</a:t>
            </a:r>
            <a:endParaRPr lang="en-US" sz="8000" dirty="0" err="1" smtClean="0">
              <a:solidFill>
                <a:srgbClr val="00B050"/>
              </a:solidFill>
              <a:effectLst>
                <a:reflection blurRad="6350" stA="60000" endA="900" endPos="58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404" y="3813036"/>
            <a:ext cx="4914900" cy="27622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13" b="29443"/>
          <a:stretch/>
        </p:blipFill>
        <p:spPr>
          <a:xfrm>
            <a:off x="1447800" y="3847155"/>
            <a:ext cx="3886200" cy="1447800"/>
          </a:xfrm>
          <a:prstGeom prst="rect">
            <a:avLst/>
          </a:prstGeom>
        </p:spPr>
      </p:pic>
      <p:pic>
        <p:nvPicPr>
          <p:cNvPr id="15" name="Picture 14" descr="Dark_hen_eats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57600" y="4339753"/>
            <a:ext cx="889413" cy="462604"/>
          </a:xfrm>
          <a:prstGeom prst="rect">
            <a:avLst/>
          </a:prstGeom>
        </p:spPr>
      </p:pic>
      <p:pic>
        <p:nvPicPr>
          <p:cNvPr id="16" name="Picture 15" descr="dier1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13389" y="4571055"/>
            <a:ext cx="577411" cy="46260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5300" y="-152400"/>
            <a:ext cx="12499700" cy="704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12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447800" y="4927979"/>
            <a:ext cx="55739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spc="5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  <a:reflection blurRad="6350" stA="60000" endA="900" endPos="58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 হবে আগামী ক্লাসে। </a:t>
            </a:r>
            <a:endParaRPr lang="en-US" sz="5400" b="1" spc="50" dirty="0">
              <a:ln w="0"/>
              <a:solidFill>
                <a:srgbClr val="FFFF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  <a:reflection blurRad="6350" stA="60000" endA="900" endPos="58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68571" y="432934"/>
            <a:ext cx="37338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pPr algn="ctr"/>
            <a:r>
              <a:rPr lang="en-US" sz="8000" dirty="0" err="1" smtClean="0">
                <a:blipFill>
                  <a:blip r:embed="rId3"/>
                  <a:tile tx="0" ty="0" sx="100000" sy="100000" flip="none" algn="tl"/>
                </a:blip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05000"/>
            <a:ext cx="2828925" cy="16192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5300" y="-152400"/>
            <a:ext cx="12499700" cy="704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697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4419600" y="333517"/>
            <a:ext cx="5484195" cy="132343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altLang="en-US" sz="8000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altLang="en-US" sz="8000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BD" altLang="en-US" sz="8000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bn-BD" altLang="en-US" sz="8000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446" y="1663780"/>
            <a:ext cx="3374309" cy="421977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876801" y="2667000"/>
            <a:ext cx="6489236" cy="2590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60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এম.মেরাজুল ইসলাম</a:t>
            </a:r>
          </a:p>
          <a:p>
            <a:pPr algn="ctr"/>
            <a:r>
              <a:rPr lang="bn-IN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বিরাট সারদা সুন্দরী সরকারী প্রাথমিক বিদ্যালয়</a:t>
            </a:r>
          </a:p>
          <a:p>
            <a:pPr algn="ctr"/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আজমিরী গঞ্জ ,হবি গঞ্জ । </a:t>
            </a:r>
            <a:endParaRPr lang="en-US" sz="40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638" y="5516840"/>
            <a:ext cx="5715000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200" y="-85946"/>
            <a:ext cx="12430808" cy="702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057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1400" y="619186"/>
            <a:ext cx="6248400" cy="646331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BD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159CA18-9D97-4338-A0DC-87D7D8A19316}"/>
              </a:ext>
            </a:extLst>
          </p:cNvPr>
          <p:cNvSpPr txBox="1"/>
          <p:nvPr/>
        </p:nvSpPr>
        <p:spPr>
          <a:xfrm>
            <a:off x="4572000" y="2153170"/>
            <a:ext cx="697439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IN" sz="540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BD" sz="540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bn-IN" sz="5400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dirty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400" dirty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IN" sz="4400" dirty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 </a:t>
            </a:r>
            <a:r>
              <a:rPr lang="bn-IN" sz="4400" dirty="0" smtClean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bn-BD" sz="4400" dirty="0">
              <a:ln w="0"/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IN" sz="4000" dirty="0" smtClean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000" dirty="0" smtClean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মহাবিশ্ব</a:t>
            </a:r>
            <a:r>
              <a:rPr lang="bn-BD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 smtClean="0">
                <a:ln w="0"/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3600" dirty="0" smtClean="0">
                <a:ln w="0"/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চাঁদের</a:t>
            </a:r>
            <a:r>
              <a:rPr lang="en-US" sz="3600" dirty="0" smtClean="0">
                <a:ln w="0"/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দশাসমূহ</a:t>
            </a:r>
            <a:r>
              <a:rPr lang="en-US" sz="3600" dirty="0" smtClean="0">
                <a:ln w="0"/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n w="0"/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অবস্থার</a:t>
            </a:r>
            <a:r>
              <a:rPr lang="en-US" sz="3600" dirty="0" smtClean="0">
                <a:ln w="0"/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600" dirty="0" smtClean="0">
                <a:ln w="0"/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IN" sz="3600" dirty="0" smtClean="0">
                <a:ln w="0"/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n w="0"/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4647" y="-118929"/>
            <a:ext cx="12376217" cy="70076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92825"/>
            <a:ext cx="4926984" cy="458412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999" y="5348877"/>
            <a:ext cx="6629399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06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11" y="0"/>
            <a:ext cx="6324601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18830" y="353894"/>
            <a:ext cx="27558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 গুলো দেখি...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86000" y="4502519"/>
            <a:ext cx="3111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 দেখতে পাচ্ছো?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497217" y="3869562"/>
            <a:ext cx="15103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b="1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সৌরজগৎ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178" y="426209"/>
            <a:ext cx="3815124" cy="268034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966" y="3301349"/>
            <a:ext cx="2985452" cy="26694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25" name="Straight Arrow Connector 24"/>
          <p:cNvCxnSpPr/>
          <p:nvPr/>
        </p:nvCxnSpPr>
        <p:spPr>
          <a:xfrm flipH="1" flipV="1">
            <a:off x="7399765" y="1862542"/>
            <a:ext cx="273342" cy="2717454"/>
          </a:xfrm>
          <a:prstGeom prst="straightConnector1">
            <a:avLst/>
          </a:prstGeom>
          <a:ln>
            <a:solidFill>
              <a:srgbClr val="B10F5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7965360" y="1283248"/>
            <a:ext cx="1180058" cy="3286291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8020387" y="2990818"/>
            <a:ext cx="1168910" cy="169977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597943" y="1862542"/>
            <a:ext cx="8018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সূর্য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129162" y="2837668"/>
            <a:ext cx="11689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586570" y="774876"/>
            <a:ext cx="7216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চাঁদ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200" y="-59301"/>
            <a:ext cx="12344400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90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/>
      <p:bldP spid="2" grpId="1"/>
      <p:bldP spid="16" grpId="0"/>
      <p:bldP spid="16" grpId="1"/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562601" y="1538723"/>
            <a:ext cx="218200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6000" b="1" u="sng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মহাবিশ্ব </a:t>
            </a:r>
          </a:p>
        </p:txBody>
      </p:sp>
      <p:sp>
        <p:nvSpPr>
          <p:cNvPr id="4" name="Rectangle 3"/>
          <p:cNvSpPr/>
          <p:nvPr/>
        </p:nvSpPr>
        <p:spPr>
          <a:xfrm>
            <a:off x="2790163" y="4522425"/>
            <a:ext cx="73725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চাঁদের </a:t>
            </a:r>
            <a:r>
              <a:rPr lang="bn-BD" sz="4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দশাসমুহ বা অবস্থার পরিবর্তন </a:t>
            </a:r>
            <a:r>
              <a:rPr lang="bn-BD" sz="4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8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809051" y="578168"/>
            <a:ext cx="5507100" cy="1676400"/>
            <a:chOff x="637309" y="423091"/>
            <a:chExt cx="5507100" cy="1676400"/>
          </a:xfrm>
        </p:grpSpPr>
        <p:sp>
          <p:nvSpPr>
            <p:cNvPr id="2" name="Rectangle 1"/>
            <p:cNvSpPr/>
            <p:nvPr/>
          </p:nvSpPr>
          <p:spPr>
            <a:xfrm>
              <a:off x="2715264" y="845792"/>
              <a:ext cx="3429145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BD" sz="4800" b="1" dirty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আজকের পাঠঃ  </a:t>
              </a:r>
              <a:r>
                <a:rPr lang="en-US" sz="4800" b="1" dirty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bn-BD" sz="4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4118" r="97941">
                          <a14:foregroundMark x1="48235" y1="1591" x2="58676" y2="3182"/>
                          <a14:foregroundMark x1="58676" y1="3182" x2="58088" y2="0"/>
                          <a14:foregroundMark x1="48676" y1="1591" x2="47941" y2="0"/>
                          <a14:foregroundMark x1="48088" y1="1818" x2="48529" y2="15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309" y="423091"/>
              <a:ext cx="2590800" cy="1676400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4367491" y="3484222"/>
            <a:ext cx="3172691" cy="1150849"/>
            <a:chOff x="789709" y="3456512"/>
            <a:chExt cx="3172691" cy="115084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00" r="26000" b="51421"/>
            <a:stretch/>
          </p:blipFill>
          <p:spPr>
            <a:xfrm>
              <a:off x="789709" y="3456512"/>
              <a:ext cx="1143000" cy="115084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2" name="Rectangle 11"/>
            <p:cNvSpPr/>
            <p:nvPr/>
          </p:nvSpPr>
          <p:spPr>
            <a:xfrm>
              <a:off x="1834895" y="3644384"/>
              <a:ext cx="2127505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BD" sz="4800" b="1" dirty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পাঠ্যাংশঃ </a:t>
              </a: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6408" y="-85946"/>
            <a:ext cx="12430808" cy="69439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96" y="5683662"/>
            <a:ext cx="10058400" cy="70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80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tx1"/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79040" y="2934718"/>
            <a:ext cx="11306300" cy="1961642"/>
            <a:chOff x="-530054" y="2590604"/>
            <a:chExt cx="11306300" cy="1058450"/>
          </a:xfrm>
        </p:grpSpPr>
        <p:sp>
          <p:nvSpPr>
            <p:cNvPr id="3" name="Rectangle 2"/>
            <p:cNvSpPr/>
            <p:nvPr/>
          </p:nvSpPr>
          <p:spPr>
            <a:xfrm>
              <a:off x="-530054" y="2590604"/>
              <a:ext cx="11306300" cy="3487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IN" sz="3600" b="1" dirty="0" smtClean="0">
                  <a:ln w="11430"/>
                  <a:solidFill>
                    <a:srgbClr val="B10F58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৬ ২ ২ – অমাবস্যা- পূণির্মা কীভাবে হয় তা পরীক্ষণের মাধ্যমে দেখাতে পারবে ।</a:t>
              </a:r>
              <a:r>
                <a:rPr lang="bn-BD" sz="3600" b="1" dirty="0" smtClean="0">
                  <a:ln w="11430"/>
                  <a:solidFill>
                    <a:srgbClr val="B10F58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bn-BD" sz="3600" b="1" dirty="0">
                <a:ln w="11430"/>
                <a:solidFill>
                  <a:srgbClr val="B10F58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86306" y="3002723"/>
              <a:ext cx="911053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IN" sz="3600" b="1" dirty="0" smtClean="0">
                  <a:ln w="11430"/>
                  <a:solidFill>
                    <a:srgbClr val="00B0F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১২ ৪ ১ – চাঁদ ছোট বড় হয় তা থেকে অমাবস্যা-পূর্ণিমার ধারণা পাবে ও ছবি এঁকে দেখাতে পারবে । </a:t>
              </a:r>
              <a:r>
                <a:rPr lang="en-US" sz="3600" b="1" dirty="0" smtClean="0">
                  <a:ln w="11430"/>
                  <a:solidFill>
                    <a:srgbClr val="00B0F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bn-BD" sz="3600" b="1" dirty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743200" y="304800"/>
            <a:ext cx="4753885" cy="1826256"/>
            <a:chOff x="1396805" y="841359"/>
            <a:chExt cx="3746588" cy="1826256"/>
          </a:xfrm>
        </p:grpSpPr>
        <p:sp>
          <p:nvSpPr>
            <p:cNvPr id="2" name="Rectangle 1"/>
            <p:cNvSpPr/>
            <p:nvPr/>
          </p:nvSpPr>
          <p:spPr>
            <a:xfrm>
              <a:off x="2799638" y="1483419"/>
              <a:ext cx="2343755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6600" b="1" dirty="0" err="1">
                  <a:ln w="11430"/>
                  <a:solidFill>
                    <a:srgbClr val="FFC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শিখনফল</a:t>
              </a:r>
              <a:r>
                <a:rPr lang="en-US" sz="6600" b="1" dirty="0">
                  <a:ln w="11430"/>
                  <a:solidFill>
                    <a:srgbClr val="FFC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</a:t>
              </a:r>
              <a:endParaRPr lang="bn-BD" sz="6600" b="1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6805" y="841359"/>
              <a:ext cx="1524168" cy="182625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855" y="5334000"/>
            <a:ext cx="9980290" cy="8191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4" y="-78799"/>
            <a:ext cx="12430808" cy="701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7657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14800" y="703803"/>
            <a:ext cx="696857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4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রাতের আকাশে চাঁদ দেখেছো কি কেউ?</a:t>
            </a:r>
          </a:p>
        </p:txBody>
      </p:sp>
      <p:sp>
        <p:nvSpPr>
          <p:cNvPr id="5" name="Rectangle 4"/>
          <p:cNvSpPr/>
          <p:nvPr/>
        </p:nvSpPr>
        <p:spPr>
          <a:xfrm>
            <a:off x="7090665" y="1816934"/>
            <a:ext cx="374333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400" b="1" spc="50" dirty="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চাঁদ </a:t>
            </a:r>
            <a:r>
              <a:rPr lang="en-US" sz="4400" b="1" spc="50" dirty="0" err="1" smtClean="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400" b="1" spc="50" dirty="0" smtClean="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4400" b="1" spc="50" dirty="0" smtClean="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spc="50" dirty="0" smtClean="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4400" b="1" spc="50" dirty="0">
              <a:ln w="0"/>
              <a:solidFill>
                <a:srgbClr val="FFC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4495800"/>
            <a:ext cx="823334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400" b="1" spc="5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মাসের সব রাতেই কি চাঁদ একই রকম থাকে?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4259" y="-42973"/>
            <a:ext cx="12430808" cy="694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10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8494"/>
            <a:ext cx="12344400" cy="6829505"/>
            <a:chOff x="-1524000" y="28494"/>
            <a:chExt cx="12344400" cy="682950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4000" y="28494"/>
              <a:ext cx="12344400" cy="682950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9993" y="1042987"/>
              <a:ext cx="1471613" cy="147161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" name="Rectangle 1"/>
          <p:cNvSpPr/>
          <p:nvPr/>
        </p:nvSpPr>
        <p:spPr>
          <a:xfrm>
            <a:off x="1981201" y="398782"/>
            <a:ext cx="24256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b="1" dirty="0">
                <a:ln w="11430"/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চাঁদের দশাঃ </a:t>
            </a:r>
            <a:r>
              <a:rPr lang="en-US" sz="4000" b="1" dirty="0">
                <a:ln w="11430"/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bn-BD" sz="4000" b="1" dirty="0">
              <a:ln w="11430"/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74863" y="4876800"/>
            <a:ext cx="1249412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b="1" dirty="0">
                <a:ln w="11430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চাঁদ কখনো বড় আবার কখনো ছোট আবার কখনো অর্ধ-গোলাকার মনে হয়।</a:t>
            </a:r>
          </a:p>
          <a:p>
            <a:pPr algn="ctr"/>
            <a:r>
              <a:rPr lang="bn-BD" sz="4000" b="1" dirty="0">
                <a:ln w="11430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চাঁদের উজ্জ্বল অংশের আকৃতির এরূপ পরিবর্তনশীল অবস্থাকে চাঁদের দশা  বলে।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4" y="-28727"/>
            <a:ext cx="12583208" cy="694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862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mph" presetSubtype="0" fill="hold" grpId="1" nodeType="clickEffect">
                                  <p:stCondLst>
                                    <p:cond delay="1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914400" y="3662748"/>
            <a:ext cx="110225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000" b="1" spc="50" dirty="0">
                <a:ln w="0"/>
                <a:solidFill>
                  <a:srgbClr val="00B05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চাঁদের দশা কি সে সম্পর্কে </a:t>
            </a:r>
            <a:r>
              <a:rPr lang="bn-IN" sz="4000" b="1" spc="50" dirty="0" smtClean="0">
                <a:ln w="0"/>
                <a:solidFill>
                  <a:srgbClr val="00B05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চিন্তা কর ,</a:t>
            </a:r>
            <a:r>
              <a:rPr lang="bn-BD" sz="4000" b="1" spc="50" dirty="0" smtClean="0">
                <a:ln w="0"/>
                <a:solidFill>
                  <a:srgbClr val="00B05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spc="50" dirty="0">
                <a:ln w="0"/>
                <a:solidFill>
                  <a:srgbClr val="00B05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তারপর </a:t>
            </a:r>
            <a:r>
              <a:rPr lang="bn-IN" sz="4000" b="1" spc="50" dirty="0" smtClean="0">
                <a:ln w="0"/>
                <a:solidFill>
                  <a:srgbClr val="00B05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খাতায় লেখ ।</a:t>
            </a:r>
            <a:r>
              <a:rPr lang="bn-BD" sz="4000" b="1" spc="50" dirty="0" smtClean="0">
                <a:ln w="0"/>
                <a:solidFill>
                  <a:srgbClr val="00B05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000" b="1" spc="50" dirty="0">
              <a:ln w="0"/>
              <a:solidFill>
                <a:srgbClr val="00B05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57800" y="815558"/>
            <a:ext cx="44958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Wave2">
              <a:avLst/>
            </a:prstTxWarp>
            <a:noAutofit/>
          </a:bodyPr>
          <a:lstStyle/>
          <a:p>
            <a:pPr algn="ctr"/>
            <a:r>
              <a:rPr lang="bn-IN" sz="8000" dirty="0" smtClean="0">
                <a:blipFill>
                  <a:blip r:embed="rId2"/>
                  <a:tile tx="0" ty="0" sx="100000" sy="100000" flip="none" algn="tl"/>
                </a:blip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8000" dirty="0" err="1" smtClean="0">
              <a:blipFill>
                <a:blip r:embed="rId2"/>
                <a:tile tx="0" ty="0" sx="100000" sy="100000" flip="none" algn="tl"/>
              </a:blip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reflection blurRad="6350" stA="60000" endA="900" endPos="58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42" b="98246" l="10000" r="92381">
                        <a14:foregroundMark x1="41905" y1="85965" x2="92381" y2="77778"/>
                        <a14:foregroundMark x1="21429" y1="93567" x2="66667" y2="94152"/>
                        <a14:foregroundMark x1="15238" y1="90058" x2="40952" y2="982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39" y="152399"/>
            <a:ext cx="3107918" cy="25307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26460" r="13333" b="27236"/>
          <a:stretch/>
        </p:blipFill>
        <p:spPr>
          <a:xfrm>
            <a:off x="755176" y="1387058"/>
            <a:ext cx="3504554" cy="2247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9617"/>
            <a:ext cx="12115800" cy="19883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2400" y="-68948"/>
            <a:ext cx="12430808" cy="694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565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8000" dirty="0" err="1"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2485</TotalTime>
  <Words>291</Words>
  <Application>Microsoft Office PowerPoint</Application>
  <PresentationFormat>Widescreen</PresentationFormat>
  <Paragraphs>58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dpe</cp:lastModifiedBy>
  <cp:revision>230</cp:revision>
  <dcterms:created xsi:type="dcterms:W3CDTF">2006-08-16T00:00:00Z</dcterms:created>
  <dcterms:modified xsi:type="dcterms:W3CDTF">2019-11-23T14:35:16Z</dcterms:modified>
</cp:coreProperties>
</file>