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9"/>
  </p:notes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AB3693-67C4-4FBD-A5EC-580BF332A91C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48CEC3-312C-42C9-AE07-D33A57702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240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0493C-F7CB-4992-8C32-1FAF5766A4C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207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2C0230-4F41-4B15-926A-30625186D3E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5645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2C0230-4F41-4B15-926A-30625186D3E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738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2C0230-4F41-4B15-926A-30625186D3E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0161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2C0230-4F41-4B15-926A-30625186D3E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498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5CDD-15C7-4F8D-B35C-60CBFA509DE5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6C332-F977-495D-8839-5BE53DFC0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814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5CDD-15C7-4F8D-B35C-60CBFA509DE5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6C332-F977-495D-8839-5BE53DFC0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854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5CDD-15C7-4F8D-B35C-60CBFA509DE5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6C332-F977-495D-8839-5BE53DFC0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35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5CDD-15C7-4F8D-B35C-60CBFA509DE5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6C332-F977-495D-8839-5BE53DFC0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856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5CDD-15C7-4F8D-B35C-60CBFA509DE5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6C332-F977-495D-8839-5BE53DFC0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376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5CDD-15C7-4F8D-B35C-60CBFA509DE5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6C332-F977-495D-8839-5BE53DFC0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148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5CDD-15C7-4F8D-B35C-60CBFA509DE5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6C332-F977-495D-8839-5BE53DFC0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164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5CDD-15C7-4F8D-B35C-60CBFA509DE5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6C332-F977-495D-8839-5BE53DFC0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95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5CDD-15C7-4F8D-B35C-60CBFA509DE5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6C332-F977-495D-8839-5BE53DFC0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834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5CDD-15C7-4F8D-B35C-60CBFA509DE5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6C332-F977-495D-8839-5BE53DFC0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930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5CDD-15C7-4F8D-B35C-60CBFA509DE5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6C332-F977-495D-8839-5BE53DFC0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712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D5CDD-15C7-4F8D-B35C-60CBFA509DE5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6C332-F977-495D-8839-5BE53DFC0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632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42143" y="-381000"/>
            <a:ext cx="8534400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16600" b="1" dirty="0" smtClean="0">
                <a:ln w="22225">
                  <a:solidFill>
                    <a:schemeClr val="accent2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6600" b="1" dirty="0">
              <a:ln w="22225">
                <a:solidFill>
                  <a:schemeClr val="accent2"/>
                </a:solidFill>
                <a:prstDash val="solid"/>
              </a:ln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1" y="1981200"/>
            <a:ext cx="9033641" cy="4861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861771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n-BD" dirty="0" smtClean="0">
                <a:latin typeface="Shonar Bangla" pitchFamily="34" charset="0"/>
                <a:cs typeface="Shonar Bangla" pitchFamily="34" charset="0"/>
              </a:rPr>
              <a:t> </a:t>
            </a:r>
            <a:endParaRPr lang="en-US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14" name="Subtitle 1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990600"/>
            <a:ext cx="3733800" cy="4267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1905000"/>
            <a:ext cx="3962400" cy="294042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819400" y="5876366"/>
            <a:ext cx="3200400" cy="64633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dirty="0"/>
              <a:t>  বর্তনী তড়িৎ প্রবাহ</a:t>
            </a:r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429499" y="5674659"/>
            <a:ext cx="2551113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000" dirty="0">
                <a:latin typeface="Shonar Bangla" pitchFamily="34" charset="0"/>
                <a:cs typeface="Shonar Bangla" pitchFamily="34" charset="0"/>
              </a:rPr>
              <a:t>দুই বিন্দু  বিভব  পারথক্য </a:t>
            </a:r>
            <a:endParaRPr lang="en-US" sz="2000" dirty="0"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736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447800"/>
            <a:ext cx="70104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6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19868" y="928048"/>
            <a:ext cx="7997588" cy="4203511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bn-BD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এমিটার ভিতর গাল্ভানো মিটার </a:t>
            </a:r>
            <a:br>
              <a:rPr lang="bn-BD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n-BD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থাকে এর সাহায্যে বর্তনীতে তড়িৎ</a:t>
            </a:r>
            <a:br>
              <a:rPr lang="bn-BD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n-BD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প্রবাহের পরিমাপ নির্ণয় করা যায় ।</a:t>
            </a:r>
            <a:br>
              <a:rPr lang="bn-BD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n-BD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bn-BD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n-BD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দুই বিন্দুর বিভব পার্থক্য নির্ণয়ের জন্য ভোল্টামিটার মধ্যে গ্যালভানো মিটার বসান হয়।  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47297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819400" y="1524001"/>
            <a:ext cx="6248400" cy="3276599"/>
          </a:xfrm>
        </p:spPr>
        <p:txBody>
          <a:bodyPr>
            <a:normAutofit/>
          </a:bodyPr>
          <a:lstStyle/>
          <a:p>
            <a:r>
              <a:rPr lang="bn-BD" sz="66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জোড়ার কাজ </a:t>
            </a:r>
            <a:r>
              <a:rPr lang="bn-BD" sz="6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/>
            </a:r>
            <a:br>
              <a:rPr lang="bn-BD" sz="6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</a:br>
            <a:r>
              <a:rPr lang="bn-BD" sz="6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এমিটার ব্যবহারের সুবিধা কি? </a:t>
            </a:r>
            <a:endParaRPr lang="en-US" sz="6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091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819400"/>
            <a:ext cx="8229600" cy="1143000"/>
          </a:xfrm>
        </p:spPr>
        <p:txBody>
          <a:bodyPr/>
          <a:lstStyle/>
          <a:p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276600" y="475129"/>
            <a:ext cx="5943600" cy="144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4000" dirty="0" smtClean="0">
                <a:solidFill>
                  <a:srgbClr val="0070C0"/>
                </a:solidFill>
                <a:latin typeface="Shonar Bangla" pitchFamily="34" charset="0"/>
                <a:cs typeface="Shonar Bangla" pitchFamily="34" charset="0"/>
              </a:rPr>
              <a:t>দ</a:t>
            </a:r>
            <a:r>
              <a:rPr lang="en-US" sz="4000" dirty="0" err="1" smtClean="0">
                <a:solidFill>
                  <a:srgbClr val="0070C0"/>
                </a:solidFill>
                <a:latin typeface="Shonar Bangla" pitchFamily="34" charset="0"/>
                <a:cs typeface="Shonar Bangla" pitchFamily="34" charset="0"/>
              </a:rPr>
              <a:t>লী</a:t>
            </a:r>
            <a:r>
              <a:rPr lang="bn-BD" sz="4000" dirty="0" smtClean="0">
                <a:solidFill>
                  <a:srgbClr val="0070C0"/>
                </a:solidFill>
                <a:latin typeface="Shonar Bangla" pitchFamily="34" charset="0"/>
                <a:cs typeface="Shonar Bangla" pitchFamily="34" charset="0"/>
              </a:rPr>
              <a:t>য় </a:t>
            </a:r>
            <a:r>
              <a:rPr lang="bn-BD" sz="4000" dirty="0">
                <a:solidFill>
                  <a:srgbClr val="0070C0"/>
                </a:solidFill>
                <a:latin typeface="Shonar Bangla" pitchFamily="34" charset="0"/>
                <a:cs typeface="Shonar Bangla" pitchFamily="34" charset="0"/>
              </a:rPr>
              <a:t>কাজ </a:t>
            </a:r>
          </a:p>
          <a:p>
            <a:r>
              <a:rPr lang="bn-BD" sz="4000" dirty="0">
                <a:solidFill>
                  <a:srgbClr val="0070C0"/>
                </a:solidFill>
                <a:latin typeface="Shonar Bangla" pitchFamily="34" charset="0"/>
                <a:cs typeface="Shonar Bangla" pitchFamily="34" charset="0"/>
              </a:rPr>
              <a:t>ভোল্ট মিটার সম্পর্কে আলোচনা কর </a:t>
            </a:r>
            <a:endParaRPr lang="en-US" sz="4000" dirty="0">
              <a:solidFill>
                <a:srgbClr val="0070C0"/>
              </a:solidFill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2514600"/>
            <a:ext cx="69342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414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52800" y="1981201"/>
            <a:ext cx="4876800" cy="1622425"/>
          </a:xfrm>
        </p:spPr>
        <p:txBody>
          <a:bodyPr>
            <a:noAutofit/>
          </a:bodyPr>
          <a:lstStyle/>
          <a:p>
            <a:r>
              <a:rPr lang="bn-BD" sz="115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bn-BD" sz="11500" b="1" u="sng" dirty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মুল্যায়ন</a:t>
            </a:r>
            <a:endParaRPr lang="en-US" sz="11500" b="1" u="sng" dirty="0">
              <a:solidFill>
                <a:schemeClr val="tx1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67200" y="3657600"/>
            <a:ext cx="6019800" cy="1371600"/>
          </a:xfrm>
        </p:spPr>
        <p:txBody>
          <a:bodyPr>
            <a:noAutofit/>
          </a:bodyPr>
          <a:lstStyle/>
          <a:p>
            <a:r>
              <a:rPr lang="bn-BD" sz="2800" b="1" i="1" dirty="0" smtClean="0">
                <a:solidFill>
                  <a:schemeClr val="tx1"/>
                </a:solidFill>
              </a:rPr>
              <a:t>এমিটার কয়টি সংজোগ বিন্দু থাকে </a:t>
            </a:r>
          </a:p>
          <a:p>
            <a:r>
              <a:rPr lang="bn-BD" sz="2800" b="1" i="1" dirty="0" smtClean="0">
                <a:solidFill>
                  <a:schemeClr val="tx1"/>
                </a:solidFill>
              </a:rPr>
              <a:t>গ্যাল্ভানমিটার কি </a:t>
            </a:r>
            <a:endParaRPr lang="en-US" sz="28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437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9400" y="1066800"/>
            <a:ext cx="7010400" cy="1828800"/>
          </a:xfrm>
        </p:spPr>
        <p:txBody>
          <a:bodyPr>
            <a:noAutofit/>
          </a:bodyPr>
          <a:lstStyle/>
          <a:p>
            <a:r>
              <a:rPr lang="bn-BD" sz="13800" b="1" dirty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বাড়ীর কাজ</a:t>
            </a:r>
            <a:endParaRPr lang="en-US" sz="13800" b="1" dirty="0">
              <a:solidFill>
                <a:schemeClr val="tx1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1800" y="3810000"/>
            <a:ext cx="6553200" cy="816591"/>
          </a:xfrm>
        </p:spPr>
        <p:txBody>
          <a:bodyPr>
            <a:noAutofit/>
          </a:bodyPr>
          <a:lstStyle/>
          <a:p>
            <a:r>
              <a:rPr lang="bn-BD" sz="4800" b="1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সমান্তরাল ব</a:t>
            </a:r>
            <a:r>
              <a:rPr lang="bn-IN" sz="4800" b="1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র্</a:t>
            </a:r>
            <a:r>
              <a:rPr lang="bn-BD" sz="4800" b="1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তনী </a:t>
            </a:r>
            <a:r>
              <a:rPr lang="bn-BD" sz="4800" b="1" dirty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কাকে </a:t>
            </a:r>
            <a:r>
              <a:rPr lang="en-US" sz="4800" b="1" dirty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ব</a:t>
            </a:r>
            <a:r>
              <a:rPr lang="bn-BD" sz="4800" b="1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লে </a:t>
            </a:r>
            <a:r>
              <a:rPr lang="bn-IN" sz="4800" b="1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?</a:t>
            </a:r>
            <a:endParaRPr lang="en-US" sz="4800" b="1" dirty="0">
              <a:solidFill>
                <a:schemeClr val="tx1"/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822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1524000"/>
            <a:ext cx="8077200" cy="4038600"/>
          </a:xfrm>
        </p:spPr>
        <p:txBody>
          <a:bodyPr>
            <a:noAutofit/>
          </a:bodyPr>
          <a:lstStyle/>
          <a:p>
            <a:r>
              <a:rPr lang="bn-BD" sz="23900" dirty="0">
                <a:solidFill>
                  <a:srgbClr val="7030A0"/>
                </a:solidFill>
                <a:latin typeface="Shonar Bangla" pitchFamily="34" charset="0"/>
                <a:cs typeface="Shonar Bangla" pitchFamily="34" charset="0"/>
              </a:rPr>
              <a:t>ধন্যবাদ</a:t>
            </a:r>
            <a:r>
              <a:rPr lang="bn-BD" sz="11500" dirty="0">
                <a:latin typeface="Shonar Bangla" pitchFamily="34" charset="0"/>
                <a:cs typeface="Shonar Bangla" pitchFamily="34" charset="0"/>
              </a:rPr>
              <a:t> </a:t>
            </a:r>
            <a:endParaRPr lang="en-US" sz="115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3581401"/>
            <a:ext cx="7696200" cy="2544763"/>
          </a:xfrm>
        </p:spPr>
        <p:txBody>
          <a:bodyPr/>
          <a:lstStyle/>
          <a:p>
            <a:pPr marL="0" indent="0">
              <a:buNone/>
            </a:pPr>
            <a:r>
              <a:rPr lang="bn-BD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729" y="685800"/>
            <a:ext cx="8458200" cy="5105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40205" y="2183369"/>
            <a:ext cx="4849204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dirty="0" err="1" smtClean="0">
                <a:latin typeface="SutonnyMJ" pitchFamily="2" charset="0"/>
                <a:cs typeface="SutonnyMJ" pitchFamily="2" charset="0"/>
              </a:rPr>
              <a:t>ধন্যবাদ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262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20191" y="3691973"/>
            <a:ext cx="6515100" cy="2700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950" dirty="0" err="1">
                <a:latin typeface="SutonnyMJ" pitchFamily="2" charset="0"/>
                <a:cs typeface="SutonnyMJ" pitchFamily="2" charset="0"/>
              </a:rPr>
              <a:t>Aveyj</a:t>
            </a:r>
            <a:r>
              <a:rPr lang="en-US" sz="495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950" dirty="0" err="1">
                <a:latin typeface="SutonnyMJ" pitchFamily="2" charset="0"/>
                <a:cs typeface="SutonnyMJ" pitchFamily="2" charset="0"/>
              </a:rPr>
              <a:t>Kvjvg</a:t>
            </a:r>
            <a:r>
              <a:rPr lang="en-US" sz="495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950" dirty="0" err="1">
                <a:latin typeface="SutonnyMJ" pitchFamily="2" charset="0"/>
                <a:cs typeface="SutonnyMJ" pitchFamily="2" charset="0"/>
              </a:rPr>
              <a:t>AvRv</a:t>
            </a:r>
            <a:r>
              <a:rPr lang="en-US" sz="4950" dirty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4950" dirty="0" err="1">
                <a:latin typeface="SutonnyMJ" pitchFamily="2" charset="0"/>
                <a:cs typeface="SutonnyMJ" pitchFamily="2" charset="0"/>
              </a:rPr>
              <a:t>iæ‡ej</a:t>
            </a:r>
            <a:r>
              <a:rPr lang="en-US" sz="4950" dirty="0">
                <a:latin typeface="SutonnyMJ" pitchFamily="2" charset="0"/>
                <a:cs typeface="SutonnyMJ" pitchFamily="2" charset="0"/>
              </a:rPr>
              <a:t>,</a:t>
            </a:r>
            <a:endParaRPr lang="bn-BD" sz="495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400" dirty="0"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 algn="ctr"/>
            <a:r>
              <a:rPr lang="en-US" sz="3600" dirty="0" err="1">
                <a:latin typeface="SutonnyMJ" pitchFamily="2" charset="0"/>
                <a:cs typeface="SutonnyMJ" pitchFamily="2" charset="0"/>
              </a:rPr>
              <a:t>knx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AvjvDwÏb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D”P we`¨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vjq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wgR©vcyi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cvKzw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›`qv,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wK‡kviMÄ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| </a:t>
            </a:r>
          </a:p>
          <a:p>
            <a:pPr algn="ctr"/>
            <a:endParaRPr lang="bn-BD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5443" y="1028701"/>
            <a:ext cx="1838064" cy="2450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522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685802"/>
            <a:ext cx="7772400" cy="4571999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bn-BD" dirty="0" smtClean="0"/>
              <a:t>পাঠ পরিচিতি </a:t>
            </a:r>
            <a:br>
              <a:rPr lang="bn-BD" dirty="0" smtClean="0"/>
            </a:br>
            <a:r>
              <a:rPr lang="bn-BD" dirty="0" smtClean="0"/>
              <a:t>বিষয়  </a:t>
            </a:r>
            <a:r>
              <a:rPr lang="en-US" dirty="0" smtClean="0"/>
              <a:t> </a:t>
            </a:r>
            <a:r>
              <a:rPr lang="bn-BD" dirty="0" smtClean="0"/>
              <a:t>পদার্থ </a:t>
            </a:r>
            <a:r>
              <a:rPr lang="en-US" dirty="0" smtClean="0"/>
              <a:t>  </a:t>
            </a:r>
            <a:br>
              <a:rPr lang="en-US" dirty="0" smtClean="0"/>
            </a:br>
            <a:r>
              <a:rPr lang="bn-BD" dirty="0" smtClean="0">
                <a:latin typeface="Shonar Bangla" pitchFamily="34" charset="0"/>
                <a:cs typeface="Shonar Bangla" pitchFamily="34" charset="0"/>
              </a:rPr>
              <a:t>শ্রেণি ৮ম </a:t>
            </a:r>
            <a:r>
              <a:rPr lang="bn-BD" dirty="0" smtClean="0"/>
              <a:t/>
            </a:r>
            <a:br>
              <a:rPr lang="bn-BD" dirty="0" smtClean="0"/>
            </a:br>
            <a:r>
              <a:rPr lang="bn-BD" dirty="0" smtClean="0"/>
              <a:t>অধ্যায়</a:t>
            </a:r>
            <a:r>
              <a:rPr lang="en-US" dirty="0" smtClean="0"/>
              <a:t> </a:t>
            </a:r>
            <a:r>
              <a:rPr lang="bn-BD" dirty="0" smtClean="0"/>
              <a:t>৯ম   </a:t>
            </a:r>
            <a:br>
              <a:rPr lang="bn-BD" dirty="0" smtClean="0"/>
            </a:br>
            <a:r>
              <a:rPr lang="bn-BD" dirty="0" smtClean="0"/>
              <a:t>সময় ৪৫মিনিট </a:t>
            </a:r>
            <a:br>
              <a:rPr lang="bn-BD" dirty="0" smtClean="0"/>
            </a:br>
            <a:r>
              <a:rPr lang="bn-BD" dirty="0" smtClean="0"/>
              <a:t>পাঠ ৩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131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4276" y="304800"/>
            <a:ext cx="2209800" cy="609600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bn-BD" dirty="0" smtClean="0">
                <a:latin typeface="Shonar Bangla" pitchFamily="34" charset="0"/>
                <a:cs typeface="Shonar Bangla" pitchFamily="34" charset="0"/>
              </a:rPr>
              <a:t/>
            </a:r>
            <a:br>
              <a:rPr lang="bn-BD" dirty="0" smtClean="0">
                <a:latin typeface="Shonar Bangla" pitchFamily="34" charset="0"/>
                <a:cs typeface="Shonar Bangla" pitchFamily="34" charset="0"/>
              </a:rPr>
            </a:br>
            <a:r>
              <a:rPr lang="bn-BD" dirty="0" smtClean="0">
                <a:latin typeface="Shonar Bangla" pitchFamily="34" charset="0"/>
                <a:cs typeface="Shonar Bangla" pitchFamily="34" charset="0"/>
              </a:rPr>
              <a:t>উপকরন  </a:t>
            </a:r>
            <a:br>
              <a:rPr lang="bn-BD" dirty="0" smtClean="0">
                <a:latin typeface="Shonar Bangla" pitchFamily="34" charset="0"/>
                <a:cs typeface="Shonar Bangla" pitchFamily="34" charset="0"/>
              </a:rPr>
            </a:br>
            <a:endParaRPr lang="en-US" dirty="0"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4725" y="1132490"/>
            <a:ext cx="3352800" cy="2601310"/>
          </a:xfrm>
          <a:prstGeom prst="rect">
            <a:avLst/>
          </a:prstGeom>
          <a:solidFill>
            <a:srgbClr val="C00000"/>
          </a:solidFill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9176" y="1327878"/>
            <a:ext cx="4953000" cy="1948722"/>
          </a:xfrm>
          <a:prstGeom prst="rect">
            <a:avLst/>
          </a:prstGeom>
          <a:solidFill>
            <a:srgbClr val="C00000"/>
          </a:solidFill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7688" y="4037799"/>
            <a:ext cx="3499312" cy="2246923"/>
          </a:xfrm>
          <a:prstGeom prst="rect">
            <a:avLst/>
          </a:prstGeom>
          <a:solidFill>
            <a:srgbClr val="C00000"/>
          </a:solidFill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746" y="3785708"/>
            <a:ext cx="5482630" cy="2499015"/>
          </a:xfrm>
          <a:prstGeom prst="rect">
            <a:avLst/>
          </a:prstGeom>
          <a:solidFill>
            <a:srgbClr val="C00000"/>
          </a:solidFill>
        </p:spPr>
      </p:pic>
    </p:spTree>
    <p:extLst>
      <p:ext uri="{BB962C8B-B14F-4D97-AF65-F5344CB8AC3E}">
        <p14:creationId xmlns:p14="http://schemas.microsoft.com/office/powerpoint/2010/main" val="2975042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bn-BD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পাঠ শিরনাম </a:t>
            </a:r>
            <a:br>
              <a:rPr lang="bn-BD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</a:br>
            <a:r>
              <a:rPr lang="bn-BD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 অ্যামিটার ও ভোল্ট মিটার এর ব্যবহার 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716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3833" y="990600"/>
            <a:ext cx="9362364" cy="45720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bn-BD" sz="32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শিখন ফল </a:t>
            </a:r>
            <a:br>
              <a:rPr lang="bn-BD" sz="32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n-BD" sz="32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অ্যামিটার </a:t>
            </a:r>
            <a:r>
              <a:rPr lang="bn-BD" sz="32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ও ভোল্টামিটার  কি বলতে পারবে </a:t>
            </a:r>
            <a:br>
              <a:rPr lang="bn-BD" sz="32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n-BD" sz="32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bn-BD" sz="32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n-BD" sz="32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অ্যামিটার ও ভোল্টামিটার এরপার্থক্য </a:t>
            </a:r>
            <a:r>
              <a:rPr lang="en-US" sz="32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bn-BD" sz="3200" b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bn-BD" sz="3200" b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n-BD" sz="3200" b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সনাক্ত করতে পারবে</a:t>
            </a:r>
            <a:br>
              <a:rPr lang="bn-BD" sz="3200" b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n-BD" sz="3200" b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bn-BD" sz="3200" b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n-BD" sz="3200" b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অ্যামিটার ও ভোল্টামিটার ব্যবহার করতে  </a:t>
            </a:r>
            <a:br>
              <a:rPr lang="bn-BD" sz="3200" b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n-BD" sz="3200" b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পারবে </a:t>
            </a:r>
            <a:br>
              <a:rPr lang="bn-BD" sz="3200" b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n-BD" sz="3200" b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তরিত ব্যবহার অপচয় রোধ করতে পারবে  </a:t>
            </a:r>
            <a:br>
              <a:rPr lang="bn-BD" sz="3200" b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3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81355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0"/>
            <a:ext cx="8991600" cy="6858000"/>
          </a:xfrm>
        </p:spPr>
        <p:txBody>
          <a:bodyPr/>
          <a:lstStyle/>
          <a:p>
            <a:r>
              <a:rPr lang="bn-BD" dirty="0" smtClean="0"/>
              <a:t>পাঠ উপস্থাপন</a:t>
            </a:r>
            <a:br>
              <a:rPr lang="bn-BD" dirty="0" smtClean="0"/>
            </a:br>
            <a:r>
              <a:rPr lang="bn-BD" dirty="0"/>
              <a:t/>
            </a:r>
            <a:br>
              <a:rPr lang="bn-BD" dirty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2671572"/>
            <a:ext cx="4058771" cy="34210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1" y="3244778"/>
            <a:ext cx="4173071" cy="35818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563988" y="814620"/>
            <a:ext cx="1646811" cy="243015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762001"/>
            <a:ext cx="3545132" cy="1407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510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5200" y="818865"/>
            <a:ext cx="6096000" cy="2686335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bn-BD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অ্যা মিটার একটি বৈদ্যুতিক যন্ত্র</a:t>
            </a:r>
            <a:r>
              <a:rPr lang="bn-BD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 </a:t>
            </a:r>
            <a:r>
              <a:rPr lang="bn-BD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এর সহায্যে বর্তনীর তড়িৎ প্রবাহ সরাসরি অ্যাম্পিয়ার এককের পরিমাপ করা যায়। এমিটার বর্তনির সাথে শ্রেণি সংযোগ যুক্ত থাকে।  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1" y="3886201"/>
            <a:ext cx="4500515" cy="280807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4145280"/>
            <a:ext cx="3657600" cy="1722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668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609600"/>
            <a:ext cx="7772400" cy="2228850"/>
          </a:xfrm>
          <a:solidFill>
            <a:schemeClr val="bg2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bn-BD" sz="4400" b="1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যে যন্ত্রের সাহায্যে বর্তনীর যে কোনো দুই বিন্দুর মধ্যকার বিভব পার্থক্য পরিমাপ করা যায় তাকে </a:t>
            </a:r>
            <a:r>
              <a:rPr lang="en-US" sz="4400" b="1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bn-BD" sz="4400" b="1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ভোল্ট মিটার বলে । </a:t>
            </a:r>
            <a:endParaRPr lang="en-US" sz="4400" b="1" dirty="0">
              <a:solidFill>
                <a:schemeClr val="tx1"/>
              </a:solidFill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0471" y="2819400"/>
            <a:ext cx="2651760" cy="2857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4070" y="3200400"/>
            <a:ext cx="3097530" cy="2141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247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</TotalTime>
  <Words>129</Words>
  <Application>Microsoft Office PowerPoint</Application>
  <PresentationFormat>Widescreen</PresentationFormat>
  <Paragraphs>32</Paragraphs>
  <Slides>17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Calibri Light</vt:lpstr>
      <vt:lpstr>NikoshBAN</vt:lpstr>
      <vt:lpstr>Shonar Bangla</vt:lpstr>
      <vt:lpstr>SutonnyMJ</vt:lpstr>
      <vt:lpstr>Vrinda</vt:lpstr>
      <vt:lpstr>Office Theme</vt:lpstr>
      <vt:lpstr>PowerPoint Presentation</vt:lpstr>
      <vt:lpstr>PowerPoint Presentation</vt:lpstr>
      <vt:lpstr>পাঠ পরিচিতি  বিষয়   পদার্থ    শ্রেণি ৮ম  অধ্যায় ৯ম    সময় ৪৫মিনিট  পাঠ ৩ </vt:lpstr>
      <vt:lpstr> উপকরন   </vt:lpstr>
      <vt:lpstr>পাঠ শিরনাম   অ্যামিটার ও ভোল্ট মিটার এর ব্যবহার </vt:lpstr>
      <vt:lpstr>শিখন ফল  অ্যামিটার ও ভোল্টামিটার  কি বলতে পারবে   অ্যামিটার ও ভোল্টামিটার এরপার্থক্য s সনাক্ত করতে পারবে   অ্যামিটার ও ভোল্টামিটার ব্যবহার করতে   পারবে  তরিত ব্যবহার অপচয় রোধ করতে পারবে   </vt:lpstr>
      <vt:lpstr>পাঠ উপস্থাপন  </vt:lpstr>
      <vt:lpstr>অ্যা মিটার একটি বৈদ্যুতিক যন্ত্র এর সহায্যে বর্তনীর তড়িৎ প্রবাহ সরাসরি অ্যাম্পিয়ার এককের পরিমাপ করা যায়। এমিটার বর্তনির সাথে শ্রেণি সংযোগ যুক্ত থাকে।  </vt:lpstr>
      <vt:lpstr>যে যন্ত্রের সাহায্যে বর্তনীর যে কোনো দুই বিন্দুর মধ্যকার বিভব পার্থক্য পরিমাপ করা যায় তাকে  ভোল্ট মিটার বলে । </vt:lpstr>
      <vt:lpstr> </vt:lpstr>
      <vt:lpstr>PowerPoint Presentation</vt:lpstr>
      <vt:lpstr>এমিটার ভিতর গাল্ভানো মিটার  থাকে এর সাহায্যে বর্তনীতে তড়িৎ প্রবাহের পরিমাপ নির্ণয় করা যায় ।  দুই বিন্দুর বিভব পার্থক্য নির্ণয়ের জন্য ভোল্টামিটার মধ্যে গ্যালভানো মিটার বসান হয়।  </vt:lpstr>
      <vt:lpstr>জোড়ার কাজ  এমিটার ব্যবহারের সুবিধা কি? </vt:lpstr>
      <vt:lpstr> </vt:lpstr>
      <vt:lpstr> মুল্যায়ন</vt:lpstr>
      <vt:lpstr>বাড়ীর কাজ</vt:lpstr>
      <vt:lpstr>ধন্যবাদ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SRDL ABUL KALAM</dc:creator>
  <cp:lastModifiedBy>SRDL ABUL KALAM</cp:lastModifiedBy>
  <cp:revision>27</cp:revision>
  <dcterms:created xsi:type="dcterms:W3CDTF">2019-11-22T12:19:33Z</dcterms:created>
  <dcterms:modified xsi:type="dcterms:W3CDTF">2019-11-23T11:56:24Z</dcterms:modified>
</cp:coreProperties>
</file>