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8" r:id="rId2"/>
    <p:sldId id="332" r:id="rId3"/>
    <p:sldId id="334" r:id="rId4"/>
    <p:sldId id="298" r:id="rId5"/>
    <p:sldId id="345" r:id="rId6"/>
    <p:sldId id="346" r:id="rId7"/>
    <p:sldId id="310" r:id="rId8"/>
    <p:sldId id="354" r:id="rId9"/>
    <p:sldId id="335" r:id="rId10"/>
    <p:sldId id="348" r:id="rId11"/>
    <p:sldId id="350" r:id="rId12"/>
    <p:sldId id="352" r:id="rId13"/>
    <p:sldId id="353" r:id="rId14"/>
    <p:sldId id="264" r:id="rId15"/>
    <p:sldId id="263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CDF0"/>
    <a:srgbClr val="0F1208"/>
    <a:srgbClr val="0C3ECC"/>
    <a:srgbClr val="5E723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B21F1-813F-4CDA-B2D7-C8C5C1BBF28C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4CDEC7-79F8-4D4A-BF7B-87CAC88049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4CDEC7-79F8-4D4A-BF7B-87CAC88049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4D97A-02EC-4161-9ED1-5DEE73B2D93E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A2652-1C38-47C0-9763-FE8529F7799D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DBA1-D9F2-43CD-98E5-4B66156E8D59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B48E-232B-4110-B78D-C95A9A7EB398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4EA2E-F492-4927-9F52-481FDF88D118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79298-5E7F-40E8-A092-B934B960ABD6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3768-E344-49D2-8E31-3D5C3F5E4BCE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E9B87-5E85-4A8C-BB09-2708AD35B84D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6DFC-E1D1-421C-BF95-CDC5109AB23E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692F-4B42-4CCA-9223-31A29163D719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7A2C-7BD4-4DA7-842B-A39ED9884079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82949-6E6B-49EE-B3C5-C3AFAA26BABA}" type="datetime1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eautiful-flowers-roses-hd-images-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1905000"/>
            <a:ext cx="4191000" cy="4191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90800" y="1362670"/>
            <a:ext cx="3429000" cy="923330"/>
          </a:xfrm>
          <a:prstGeom prst="rect">
            <a:avLst/>
          </a:prstGeom>
          <a:gradFill>
            <a:gsLst>
              <a:gs pos="0">
                <a:srgbClr val="0C3ECC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762000" y="2146280"/>
            <a:ext cx="7848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৪।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স্প্রিং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ব্যালেন্সের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উপর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ফোর্সের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রিডিং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নিই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।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৫। </a:t>
            </a:r>
            <a:r>
              <a:rPr lang="en-US" sz="2400" dirty="0" err="1" smtClean="0">
                <a:latin typeface="NikoshBAN"/>
              </a:rPr>
              <a:t>ইঞ্জিনটি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স্টার্ট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করি</a:t>
            </a:r>
            <a:r>
              <a:rPr lang="en-US" sz="2400" dirty="0" smtClean="0">
                <a:latin typeface="NikoshBAN"/>
              </a:rPr>
              <a:t>।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৬।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ক্রমে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ক্রমে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স্প্রিড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বাড়াও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ও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শেষে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ফুল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থ্রটল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অপারেশন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চালাও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।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৭।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ব্রেক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ব্লকের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ফ্লাই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নাট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দুইটি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সমভাবে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ধীরে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ধীরে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টাইট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দেও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।</a:t>
            </a: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829270"/>
            <a:ext cx="441960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</a:rPr>
              <a:t>কাজের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</a:rPr>
              <a:t> </a:t>
            </a:r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</a:rPr>
              <a:t>ধাপঃ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62000" y="609600"/>
            <a:ext cx="441960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</a:rPr>
              <a:t>কাজের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</a:rPr>
              <a:t> </a:t>
            </a:r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</a:rPr>
              <a:t>ধাপঃ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62000" y="1668482"/>
            <a:ext cx="7848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৮।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স্প্রিং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ব্যালেন্সের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উপর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ফোর্সের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রিডিং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নিই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।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৯। </a:t>
            </a:r>
            <a:r>
              <a:rPr lang="en-US" sz="2400" dirty="0" err="1" smtClean="0">
                <a:latin typeface="NikoshBAN"/>
              </a:rPr>
              <a:t>ইঞ্জিনটি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স্টার্ট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করি</a:t>
            </a:r>
            <a:r>
              <a:rPr lang="en-US" sz="2400" dirty="0" smtClean="0">
                <a:latin typeface="NikoshBAN"/>
              </a:rPr>
              <a:t>।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১০।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ক্রমে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ক্রমে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স্প্রিড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বাড়াও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ও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শেষে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ফুল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থ্রটল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অপারেশন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চালাও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।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১১।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ব্রেক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ব্লকের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ফ্লাই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নাট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দুইটি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সমভাবে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ধীরে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ধীরে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টাইট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দেও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।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	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১২।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স্প্রিং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ব্যালেন্সের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বলের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পরিমাণ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দেখে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নিও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।</a:t>
            </a: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762000" y="1993880"/>
            <a:ext cx="7848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NikoshBAN"/>
              </a:rPr>
              <a:t>১৩। </a:t>
            </a:r>
            <a:r>
              <a:rPr lang="en-US" sz="2400" dirty="0" err="1" smtClean="0">
                <a:solidFill>
                  <a:srgbClr val="7030A0"/>
                </a:solidFill>
                <a:latin typeface="NikoshBAN"/>
              </a:rPr>
              <a:t>টেকোমিটারের</a:t>
            </a:r>
            <a:r>
              <a:rPr lang="en-US" sz="2400" dirty="0" smtClean="0">
                <a:solidFill>
                  <a:srgbClr val="7030A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NikoshBAN"/>
              </a:rPr>
              <a:t>সাহায্যে</a:t>
            </a:r>
            <a:r>
              <a:rPr lang="en-US" sz="2400" dirty="0" smtClean="0">
                <a:solidFill>
                  <a:srgbClr val="7030A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NikoshBAN"/>
              </a:rPr>
              <a:t>ফ্লাইহুইলের</a:t>
            </a:r>
            <a:r>
              <a:rPr lang="en-US" sz="2400" dirty="0" smtClean="0">
                <a:solidFill>
                  <a:srgbClr val="7030A0"/>
                </a:solidFill>
                <a:latin typeface="NikoshBAN"/>
              </a:rPr>
              <a:t> RPM </a:t>
            </a:r>
            <a:r>
              <a:rPr lang="en-US" sz="2400" dirty="0" err="1" smtClean="0">
                <a:solidFill>
                  <a:srgbClr val="7030A0"/>
                </a:solidFill>
                <a:latin typeface="NikoshBAN"/>
              </a:rPr>
              <a:t>পরিমাপ</a:t>
            </a:r>
            <a:r>
              <a:rPr lang="en-US" sz="2400" dirty="0" smtClean="0">
                <a:solidFill>
                  <a:srgbClr val="7030A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NikoshBAN"/>
              </a:rPr>
              <a:t>করি</a:t>
            </a:r>
            <a:r>
              <a:rPr lang="en-US" sz="2400" dirty="0" smtClean="0">
                <a:solidFill>
                  <a:srgbClr val="7030A0"/>
                </a:solidFill>
                <a:latin typeface="NikoshBAN"/>
              </a:rPr>
              <a:t>।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NikoshBAN"/>
              </a:rPr>
              <a:t>১৪। </a:t>
            </a:r>
            <a:r>
              <a:rPr lang="en-US" sz="2400" dirty="0" err="1" smtClean="0">
                <a:latin typeface="NikoshBAN"/>
              </a:rPr>
              <a:t>পুনরায়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ব্রেক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ব্লকের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ফ্লাই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নাট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সমভাবে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একটু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টাইট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দিও</a:t>
            </a:r>
            <a:endParaRPr lang="en-US" sz="2400" dirty="0" smtClean="0">
              <a:latin typeface="NikoshBAN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১৫। RPM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এর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রিডিং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/>
              </a:rPr>
              <a:t>নিও</a:t>
            </a:r>
            <a:r>
              <a:rPr lang="en-US" sz="2400" dirty="0" smtClean="0">
                <a:solidFill>
                  <a:srgbClr val="FF0000"/>
                </a:solidFill>
                <a:latin typeface="NikoshBAN"/>
              </a:rPr>
              <a:t>।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NikoshBAN"/>
              </a:rPr>
              <a:t>১৬। </a:t>
            </a:r>
            <a:r>
              <a:rPr lang="en-US" sz="2400" dirty="0" err="1" smtClean="0">
                <a:latin typeface="NikoshBAN"/>
              </a:rPr>
              <a:t>কমপক্ষে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তিনবার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বিভিন্ন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লোডে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বল</a:t>
            </a:r>
            <a:r>
              <a:rPr lang="en-US" sz="2400" dirty="0" smtClean="0">
                <a:latin typeface="NikoshBAN"/>
              </a:rPr>
              <a:t> ও RPM </a:t>
            </a:r>
            <a:r>
              <a:rPr lang="en-US" sz="2400" dirty="0" err="1" smtClean="0">
                <a:latin typeface="NikoshBAN"/>
              </a:rPr>
              <a:t>এর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রিডিং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নিও</a:t>
            </a:r>
            <a:r>
              <a:rPr lang="en-US" sz="2400" dirty="0" smtClean="0">
                <a:latin typeface="NikoshBAN"/>
              </a:rPr>
              <a:t>।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C00000"/>
                </a:solidFill>
                <a:latin typeface="NikoshBAN"/>
              </a:rPr>
              <a:t>১৭। </a:t>
            </a:r>
            <a:r>
              <a:rPr lang="en-US" sz="2400" dirty="0" err="1" smtClean="0">
                <a:solidFill>
                  <a:srgbClr val="C00000"/>
                </a:solidFill>
                <a:latin typeface="NikoshBAN"/>
              </a:rPr>
              <a:t>নিম্নলিখিত</a:t>
            </a:r>
            <a:r>
              <a:rPr lang="en-US" sz="2400" dirty="0" smtClean="0">
                <a:solidFill>
                  <a:srgbClr val="C0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/>
              </a:rPr>
              <a:t>ফরমুলার</a:t>
            </a:r>
            <a:r>
              <a:rPr lang="en-US" sz="2400" dirty="0" smtClean="0">
                <a:solidFill>
                  <a:srgbClr val="C0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/>
              </a:rPr>
              <a:t>সাহায্যে</a:t>
            </a:r>
            <a:r>
              <a:rPr lang="en-US" sz="2400" dirty="0" smtClean="0">
                <a:solidFill>
                  <a:srgbClr val="C0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/>
              </a:rPr>
              <a:t>হর্স</a:t>
            </a:r>
            <a:r>
              <a:rPr lang="en-US" sz="2400" dirty="0" smtClean="0">
                <a:solidFill>
                  <a:srgbClr val="C0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/>
              </a:rPr>
              <a:t>পাওয়ার</a:t>
            </a:r>
            <a:r>
              <a:rPr lang="en-US" sz="2400" dirty="0" smtClean="0">
                <a:solidFill>
                  <a:srgbClr val="C0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/>
              </a:rPr>
              <a:t>নির্ণয়</a:t>
            </a:r>
            <a:r>
              <a:rPr lang="en-US" sz="2400" dirty="0" smtClean="0">
                <a:solidFill>
                  <a:srgbClr val="C00000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/>
              </a:rPr>
              <a:t>কর</a:t>
            </a:r>
            <a:r>
              <a:rPr lang="en-US" sz="2400" dirty="0" smtClean="0">
                <a:solidFill>
                  <a:srgbClr val="C00000"/>
                </a:solidFill>
                <a:latin typeface="NikoshBAN"/>
              </a:rPr>
              <a:t>।</a:t>
            </a:r>
            <a:endParaRPr lang="en-US" sz="2400" dirty="0" smtClean="0">
              <a:solidFill>
                <a:srgbClr val="C00000"/>
              </a:solidFill>
              <a:latin typeface="NikoshBAN"/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753070"/>
            <a:ext cx="441960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</a:rPr>
              <a:t>কাজের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</a:rPr>
              <a:t> </a:t>
            </a:r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</a:rPr>
              <a:t>ধাপঃ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600200" y="2859375"/>
            <a:ext cx="54102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>
                <a:latin typeface="NikoshBAN"/>
                <a:sym typeface="Symbol"/>
              </a:rPr>
              <a:t>এখানে</a:t>
            </a:r>
            <a:r>
              <a:rPr lang="en-US" dirty="0" smtClean="0">
                <a:latin typeface="NikoshBAN"/>
                <a:sym typeface="Symbol"/>
              </a:rPr>
              <a:t>,	N=</a:t>
            </a:r>
            <a:r>
              <a:rPr lang="en-US" dirty="0" err="1" smtClean="0">
                <a:latin typeface="NikoshBAN"/>
                <a:sym typeface="Symbol"/>
              </a:rPr>
              <a:t>প্রতি</a:t>
            </a:r>
            <a:r>
              <a:rPr lang="en-US" dirty="0" smtClean="0">
                <a:latin typeface="NikoshBAN"/>
                <a:sym typeface="Symbol"/>
              </a:rPr>
              <a:t> </a:t>
            </a:r>
            <a:r>
              <a:rPr lang="en-US" dirty="0" err="1" smtClean="0">
                <a:latin typeface="NikoshBAN"/>
                <a:sym typeface="Symbol"/>
              </a:rPr>
              <a:t>মিনিটে</a:t>
            </a:r>
            <a:r>
              <a:rPr lang="en-US" dirty="0" smtClean="0">
                <a:latin typeface="NikoshBAN"/>
                <a:sym typeface="Symbol"/>
              </a:rPr>
              <a:t> </a:t>
            </a:r>
            <a:r>
              <a:rPr lang="en-US" dirty="0" err="1" smtClean="0">
                <a:latin typeface="NikoshBAN"/>
                <a:sym typeface="Symbol"/>
              </a:rPr>
              <a:t>ক্র্যাংকশ্যাফটের</a:t>
            </a:r>
            <a:r>
              <a:rPr lang="en-US" dirty="0" smtClean="0">
                <a:latin typeface="NikoshBAN"/>
                <a:sym typeface="Symbol"/>
              </a:rPr>
              <a:t> </a:t>
            </a:r>
            <a:r>
              <a:rPr lang="en-US" dirty="0" err="1" smtClean="0">
                <a:latin typeface="NikoshBAN"/>
                <a:sym typeface="Symbol"/>
              </a:rPr>
              <a:t>ঘূর্ণ্নগতি</a:t>
            </a:r>
            <a:endParaRPr lang="en-US" dirty="0" smtClean="0">
              <a:latin typeface="NikoshBAN"/>
              <a:sym typeface="Symbol"/>
            </a:endParaRP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NikoshBAN"/>
                <a:sym typeface="Symbol"/>
              </a:rPr>
              <a:t>		T=</a:t>
            </a:r>
            <a:r>
              <a:rPr lang="en-US" dirty="0" err="1" smtClean="0">
                <a:latin typeface="NikoshBAN"/>
                <a:sym typeface="Symbol"/>
              </a:rPr>
              <a:t>টর্ক</a:t>
            </a:r>
            <a:r>
              <a:rPr lang="en-US" dirty="0" smtClean="0">
                <a:latin typeface="NikoshBAN"/>
                <a:sym typeface="Symbol"/>
              </a:rPr>
              <a:t>(kg-m)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NikoshBAN"/>
                <a:sym typeface="Symbol"/>
              </a:rPr>
              <a:t>		T=PR=WL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NikoshBAN"/>
                <a:sym typeface="Symbol"/>
              </a:rPr>
              <a:t>		P=W= </a:t>
            </a:r>
            <a:r>
              <a:rPr lang="en-US" dirty="0" err="1" smtClean="0">
                <a:latin typeface="NikoshBAN"/>
                <a:sym typeface="Symbol"/>
              </a:rPr>
              <a:t>লোড</a:t>
            </a:r>
            <a:r>
              <a:rPr lang="en-US" dirty="0" smtClean="0">
                <a:latin typeface="NikoshBAN"/>
                <a:sym typeface="Symbol"/>
              </a:rPr>
              <a:t> (kg)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NikoshBAN"/>
                <a:sym typeface="Symbol"/>
              </a:rPr>
              <a:t>		R=</a:t>
            </a:r>
            <a:r>
              <a:rPr lang="en-US" dirty="0" err="1" smtClean="0">
                <a:latin typeface="NikoshBAN"/>
                <a:sym typeface="Symbol"/>
              </a:rPr>
              <a:t>রেডিয়াস</a:t>
            </a:r>
            <a:r>
              <a:rPr lang="en-US" dirty="0" smtClean="0">
                <a:latin typeface="NikoshBAN"/>
                <a:sym typeface="Symbol"/>
              </a:rPr>
              <a:t> </a:t>
            </a:r>
            <a:r>
              <a:rPr lang="en-US" dirty="0" err="1" smtClean="0">
                <a:latin typeface="NikoshBAN"/>
                <a:sym typeface="Symbol"/>
              </a:rPr>
              <a:t>দূরত্ব</a:t>
            </a:r>
            <a:r>
              <a:rPr lang="en-US" dirty="0" smtClean="0">
                <a:latin typeface="NikoshBAN"/>
                <a:sym typeface="Symbol"/>
              </a:rPr>
              <a:t>,(m)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953000" y="1797050"/>
          <a:ext cx="954088" cy="869950"/>
        </p:xfrm>
        <a:graphic>
          <a:graphicData uri="http://schemas.openxmlformats.org/presentationml/2006/ole">
            <p:oleObj spid="_x0000_s2051" name="Equation" r:id="rId3" imgW="431640" imgH="393480" progId="Equation.3">
              <p:embed/>
            </p:oleObj>
          </a:graphicData>
        </a:graphic>
      </p:graphicFrame>
      <p:sp>
        <p:nvSpPr>
          <p:cNvPr id="7" name="Rectangle 6"/>
          <p:cNvSpPr/>
          <p:nvPr/>
        </p:nvSpPr>
        <p:spPr>
          <a:xfrm>
            <a:off x="1752600" y="2038290"/>
            <a:ext cx="34676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NikoshBAN"/>
              </a:rPr>
              <a:t>Brake Horse Power(B.H.P) =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1066800" y="5130969"/>
            <a:ext cx="73914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>
                <a:solidFill>
                  <a:srgbClr val="FF0000"/>
                </a:solidFill>
                <a:latin typeface="NikoshBAN"/>
              </a:rPr>
              <a:t>১৮। </a:t>
            </a:r>
            <a:r>
              <a:rPr lang="en-US" dirty="0" err="1" smtClean="0">
                <a:solidFill>
                  <a:srgbClr val="FF0000"/>
                </a:solidFill>
                <a:latin typeface="NikoshBAN"/>
              </a:rPr>
              <a:t>বিভিন্ন</a:t>
            </a:r>
            <a:r>
              <a:rPr lang="en-US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/>
              </a:rPr>
              <a:t>লোডে</a:t>
            </a:r>
            <a:r>
              <a:rPr lang="en-US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/>
              </a:rPr>
              <a:t>প্রাপ্ত</a:t>
            </a:r>
            <a:r>
              <a:rPr lang="en-US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/>
              </a:rPr>
              <a:t>হর্স</a:t>
            </a:r>
            <a:r>
              <a:rPr lang="en-US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/>
              </a:rPr>
              <a:t>পাওয়ারকে</a:t>
            </a:r>
            <a:r>
              <a:rPr lang="en-US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/>
              </a:rPr>
              <a:t>গড়</a:t>
            </a:r>
            <a:r>
              <a:rPr lang="en-US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/>
              </a:rPr>
              <a:t>করে</a:t>
            </a:r>
            <a:r>
              <a:rPr lang="en-US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/>
              </a:rPr>
              <a:t>নিও</a:t>
            </a:r>
            <a:r>
              <a:rPr lang="en-US" dirty="0" smtClean="0">
                <a:solidFill>
                  <a:srgbClr val="FF0000"/>
                </a:solidFill>
                <a:latin typeface="NikoshBAN"/>
              </a:rPr>
              <a:t>।</a:t>
            </a:r>
          </a:p>
        </p:txBody>
      </p:sp>
      <p:sp>
        <p:nvSpPr>
          <p:cNvPr id="9" name="Rectangle 8"/>
          <p:cNvSpPr/>
          <p:nvPr/>
        </p:nvSpPr>
        <p:spPr>
          <a:xfrm>
            <a:off x="762000" y="609600"/>
            <a:ext cx="441960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</a:rPr>
              <a:t>কাজের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</a:rPr>
              <a:t> </a:t>
            </a:r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</a:rPr>
              <a:t>ধাপঃ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0" y="1905000"/>
            <a:ext cx="8153400" cy="39703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টেয়ার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ওয়েট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গ্রোস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ওয়েট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সটিকভাবে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নিরুপণ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কমপক্ষে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তিনবার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টেস্ট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লোডের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পরিমাণ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সামান্য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পরিবর্তন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কমপক্ষে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তিনবার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টেস্ট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টেস্টের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অবশ্যই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ইঞ্জিনকে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ফুল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থ্রটল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অপারেশনে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চালাতে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533400" y="533400"/>
            <a:ext cx="3200400" cy="1219200"/>
            <a:chOff x="1600200" y="914400"/>
            <a:chExt cx="6019800" cy="1905000"/>
          </a:xfrm>
        </p:grpSpPr>
        <p:sp>
          <p:nvSpPr>
            <p:cNvPr id="9" name="Horizontal Scroll 8"/>
            <p:cNvSpPr/>
            <p:nvPr/>
          </p:nvSpPr>
          <p:spPr>
            <a:xfrm>
              <a:off x="1600200" y="914400"/>
              <a:ext cx="6019800" cy="1905000"/>
            </a:xfrm>
            <a:prstGeom prst="horizontalScrol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209801" y="1371600"/>
              <a:ext cx="4953001" cy="9160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 err="1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সতর্কতাঃ</a:t>
              </a:r>
              <a:endParaRPr lang="en-US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57200" y="304800"/>
            <a:ext cx="3581400" cy="1524000"/>
            <a:chOff x="1143000" y="685800"/>
            <a:chExt cx="6705600" cy="1905000"/>
          </a:xfrm>
          <a:gradFill>
            <a:gsLst>
              <a:gs pos="0">
                <a:srgbClr val="0C3ECC"/>
              </a:gs>
              <a:gs pos="64999">
                <a:srgbClr val="F0EBD5"/>
              </a:gs>
              <a:gs pos="100000">
                <a:srgbClr val="D1C39F"/>
              </a:gs>
            </a:gsLst>
            <a:lin ang="16200000" scaled="0"/>
          </a:gradFill>
        </p:grpSpPr>
        <p:sp>
          <p:nvSpPr>
            <p:cNvPr id="8" name="Down Arrow Callout 7"/>
            <p:cNvSpPr/>
            <p:nvPr/>
          </p:nvSpPr>
          <p:spPr>
            <a:xfrm>
              <a:off x="1143000" y="685800"/>
              <a:ext cx="6705600" cy="1905000"/>
            </a:xfrm>
            <a:prstGeom prst="downArrowCallou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285672" y="685800"/>
              <a:ext cx="6562926" cy="11541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b="1" dirty="0" err="1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মূল্যায়ণ</a:t>
              </a:r>
              <a:r>
                <a:rPr lang="en-US" sz="5400" b="1" dirty="0" err="1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ঃ</a:t>
              </a:r>
              <a:endParaRPr lang="en-U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381000" y="1828801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NikoshBAN"/>
              </a:rPr>
              <a:t>ক্রমিক</a:t>
            </a:r>
            <a:r>
              <a:rPr lang="en-US" dirty="0" smtClean="0">
                <a:latin typeface="NikoshBAN"/>
              </a:rPr>
              <a:t> </a:t>
            </a:r>
            <a:r>
              <a:rPr lang="en-US" dirty="0" err="1" smtClean="0">
                <a:latin typeface="NikoshBAN"/>
              </a:rPr>
              <a:t>নং</a:t>
            </a:r>
            <a:endParaRPr lang="en-US" dirty="0">
              <a:latin typeface="NikoshBAN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447800" y="19812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NikoshBAN"/>
              </a:rPr>
              <a:t>কাজের</a:t>
            </a:r>
            <a:r>
              <a:rPr lang="en-US" dirty="0" smtClean="0">
                <a:latin typeface="NikoshBAN"/>
              </a:rPr>
              <a:t> </a:t>
            </a:r>
            <a:r>
              <a:rPr lang="en-US" dirty="0" err="1" smtClean="0">
                <a:latin typeface="NikoshBAN"/>
              </a:rPr>
              <a:t>ধাপ</a:t>
            </a:r>
            <a:endParaRPr lang="en-US" dirty="0">
              <a:latin typeface="NikoshBAN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419600" y="1828801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NikoshBAN"/>
              </a:rPr>
              <a:t>সময়</a:t>
            </a:r>
            <a:r>
              <a:rPr lang="en-US" dirty="0" smtClean="0">
                <a:latin typeface="NikoshBAN"/>
              </a:rPr>
              <a:t>(</a:t>
            </a:r>
            <a:r>
              <a:rPr lang="en-US" dirty="0" err="1" smtClean="0">
                <a:latin typeface="NikoshBAN"/>
              </a:rPr>
              <a:t>মিনিট</a:t>
            </a:r>
            <a:r>
              <a:rPr lang="en-US" dirty="0" smtClean="0">
                <a:latin typeface="NikoshBAN"/>
              </a:rPr>
              <a:t>)</a:t>
            </a:r>
            <a:endParaRPr lang="en-US" dirty="0">
              <a:latin typeface="NikoshBAN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248400" y="18288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NikoshBAN"/>
              </a:rPr>
              <a:t>মান</a:t>
            </a:r>
            <a:endParaRPr lang="en-US" dirty="0">
              <a:latin typeface="NikoshBAN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8001000" y="18288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NikoshBAN"/>
              </a:rPr>
              <a:t>মন্তব্য</a:t>
            </a:r>
            <a:endParaRPr lang="en-US" sz="1600" dirty="0">
              <a:latin typeface="NikoshBAN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343400" y="2286000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latin typeface="NikoshBAN"/>
              </a:rPr>
              <a:t>বরাদ্ধকৃত</a:t>
            </a:r>
            <a:endParaRPr lang="en-US" sz="1400" dirty="0">
              <a:latin typeface="NikoshBAN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410200" y="2286000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latin typeface="NikoshBAN"/>
              </a:rPr>
              <a:t>ব্যয়িত</a:t>
            </a:r>
            <a:endParaRPr lang="en-US" sz="1400" dirty="0">
              <a:latin typeface="NikoshBAN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239000" y="2252246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latin typeface="NikoshBAN"/>
              </a:rPr>
              <a:t>প্রাপ্ত</a:t>
            </a:r>
            <a:endParaRPr lang="en-US" sz="1400" dirty="0">
              <a:latin typeface="NikoshBAN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248400" y="2286000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latin typeface="NikoshBAN"/>
              </a:rPr>
              <a:t>বরাদ্ধকৃত</a:t>
            </a:r>
            <a:endParaRPr lang="en-US" sz="1400" dirty="0">
              <a:latin typeface="NikoshBAN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4343400" y="3352800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NikoshBAN"/>
              </a:rPr>
              <a:t>১২০</a:t>
            </a:r>
            <a:endParaRPr lang="en-US" sz="1400" dirty="0">
              <a:latin typeface="NikoshBAN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248400" y="28194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NikoshBAN"/>
              </a:rPr>
              <a:t>২০%</a:t>
            </a:r>
            <a:endParaRPr lang="en-US" sz="1400" dirty="0">
              <a:latin typeface="NikoshBAN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248400" y="33528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NikoshBAN"/>
              </a:rPr>
              <a:t>২০%</a:t>
            </a:r>
            <a:endParaRPr lang="en-US" sz="1400" dirty="0">
              <a:latin typeface="NikoshBAN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248400" y="38862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NikoshBAN"/>
              </a:rPr>
              <a:t>২০%</a:t>
            </a:r>
            <a:endParaRPr lang="en-US" sz="1400" dirty="0">
              <a:latin typeface="NikoshBAN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248400" y="44196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NikoshBAN"/>
              </a:rPr>
              <a:t>২০%</a:t>
            </a:r>
            <a:endParaRPr lang="en-US" sz="1400" dirty="0">
              <a:latin typeface="NikoshBAN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248400" y="49530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NikoshBAN"/>
              </a:rPr>
              <a:t>২০%</a:t>
            </a:r>
            <a:endParaRPr lang="en-US" sz="1400" dirty="0">
              <a:latin typeface="NikoshBAN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33400" y="2819400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NikoshBAN"/>
              </a:rPr>
              <a:t>১। </a:t>
            </a:r>
            <a:endParaRPr lang="en-US" sz="1400" dirty="0">
              <a:latin typeface="NikoshBAN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33400" y="33498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NikoshBAN"/>
              </a:rPr>
              <a:t>২। </a:t>
            </a:r>
            <a:endParaRPr lang="en-US" sz="1400" dirty="0">
              <a:latin typeface="NikoshBAN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33400" y="39594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NikoshBAN"/>
              </a:rPr>
              <a:t>৩। </a:t>
            </a:r>
            <a:endParaRPr lang="en-US" sz="1400" dirty="0">
              <a:latin typeface="NikoshBAN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33400" y="44928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NikoshBAN"/>
              </a:rPr>
              <a:t>৪। </a:t>
            </a:r>
            <a:endParaRPr lang="en-US" sz="1400" dirty="0">
              <a:latin typeface="NikoshBAN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33400" y="49500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NikoshBAN"/>
              </a:rPr>
              <a:t>৫। </a:t>
            </a:r>
            <a:endParaRPr lang="en-US" sz="1400" dirty="0">
              <a:latin typeface="NikoshBAN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371600" y="2819400"/>
            <a:ext cx="2971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/>
              </a:rPr>
              <a:t>প্রনি</a:t>
            </a:r>
            <a:r>
              <a:rPr lang="en-US" dirty="0" smtClean="0">
                <a:latin typeface="NikoshBAN"/>
              </a:rPr>
              <a:t> </a:t>
            </a:r>
            <a:r>
              <a:rPr lang="en-US" dirty="0" err="1" smtClean="0">
                <a:latin typeface="NikoshBAN"/>
              </a:rPr>
              <a:t>ব্রেক</a:t>
            </a:r>
            <a:r>
              <a:rPr lang="en-US" dirty="0" smtClean="0">
                <a:latin typeface="NikoshBAN"/>
              </a:rPr>
              <a:t> </a:t>
            </a:r>
            <a:r>
              <a:rPr lang="en-US" dirty="0" err="1" smtClean="0">
                <a:latin typeface="NikoshBAN"/>
              </a:rPr>
              <a:t>ইঞ্জিনে</a:t>
            </a:r>
            <a:r>
              <a:rPr lang="en-US" dirty="0" smtClean="0">
                <a:latin typeface="NikoshBAN"/>
              </a:rPr>
              <a:t> </a:t>
            </a:r>
            <a:r>
              <a:rPr lang="en-US" dirty="0" err="1" smtClean="0">
                <a:latin typeface="NikoshBAN"/>
              </a:rPr>
              <a:t>সংযোজন</a:t>
            </a:r>
            <a:endParaRPr lang="en-US" dirty="0">
              <a:latin typeface="NikoshBAN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371600" y="3276600"/>
            <a:ext cx="2971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/>
              </a:rPr>
              <a:t>টেয়ার</a:t>
            </a:r>
            <a:r>
              <a:rPr lang="en-US" dirty="0" smtClean="0">
                <a:latin typeface="NikoshBAN"/>
              </a:rPr>
              <a:t> </a:t>
            </a:r>
            <a:r>
              <a:rPr lang="en-US" dirty="0" err="1" smtClean="0">
                <a:latin typeface="NikoshBAN"/>
              </a:rPr>
              <a:t>ওয়েট</a:t>
            </a:r>
            <a:r>
              <a:rPr lang="en-US" dirty="0" smtClean="0">
                <a:latin typeface="NikoshBAN"/>
              </a:rPr>
              <a:t> </a:t>
            </a:r>
            <a:r>
              <a:rPr lang="en-US" dirty="0" err="1" smtClean="0">
                <a:latin typeface="NikoshBAN"/>
              </a:rPr>
              <a:t>নির্ণয়</a:t>
            </a:r>
            <a:endParaRPr lang="en-US" dirty="0">
              <a:latin typeface="NikoshBAN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371600" y="373380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NikoshBAN"/>
              </a:rPr>
              <a:t>ফুল</a:t>
            </a:r>
            <a:r>
              <a:rPr lang="en-US" sz="1600" dirty="0" smtClean="0">
                <a:latin typeface="NikoshBAN"/>
              </a:rPr>
              <a:t> </a:t>
            </a:r>
            <a:r>
              <a:rPr lang="en-US" sz="1600" dirty="0" err="1" smtClean="0">
                <a:latin typeface="NikoshBAN"/>
              </a:rPr>
              <a:t>থ্রটল</a:t>
            </a:r>
            <a:r>
              <a:rPr lang="en-US" sz="1600" dirty="0" smtClean="0">
                <a:latin typeface="NikoshBAN"/>
              </a:rPr>
              <a:t> </a:t>
            </a:r>
            <a:r>
              <a:rPr lang="en-US" sz="1600" dirty="0" err="1" smtClean="0">
                <a:latin typeface="NikoshBAN"/>
              </a:rPr>
              <a:t>অপারেশনে</a:t>
            </a:r>
            <a:r>
              <a:rPr lang="en-US" sz="1600" dirty="0" smtClean="0">
                <a:latin typeface="NikoshBAN"/>
              </a:rPr>
              <a:t> </a:t>
            </a:r>
            <a:r>
              <a:rPr lang="en-US" sz="1600" dirty="0" err="1" smtClean="0">
                <a:latin typeface="NikoshBAN"/>
              </a:rPr>
              <a:t>ইঞ্জিন</a:t>
            </a:r>
            <a:r>
              <a:rPr lang="en-US" sz="1600" dirty="0" smtClean="0">
                <a:latin typeface="NikoshBAN"/>
              </a:rPr>
              <a:t> </a:t>
            </a:r>
            <a:r>
              <a:rPr lang="en-US" sz="1600" dirty="0" err="1" smtClean="0">
                <a:latin typeface="NikoshBAN"/>
              </a:rPr>
              <a:t>চালানো</a:t>
            </a:r>
            <a:r>
              <a:rPr lang="en-US" sz="1600" dirty="0" smtClean="0">
                <a:latin typeface="NikoshBAN"/>
              </a:rPr>
              <a:t> </a:t>
            </a:r>
            <a:endParaRPr lang="en-US" sz="1600" dirty="0">
              <a:latin typeface="NikoshBAN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371600" y="4419600"/>
            <a:ext cx="2971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/>
              </a:rPr>
              <a:t>সমভাবে</a:t>
            </a:r>
            <a:r>
              <a:rPr lang="en-US" dirty="0" smtClean="0">
                <a:latin typeface="NikoshBAN"/>
              </a:rPr>
              <a:t> </a:t>
            </a:r>
            <a:r>
              <a:rPr lang="en-US" dirty="0" err="1" smtClean="0">
                <a:latin typeface="NikoshBAN"/>
              </a:rPr>
              <a:t>ফ্লাই</a:t>
            </a:r>
            <a:r>
              <a:rPr lang="en-US" dirty="0" smtClean="0">
                <a:latin typeface="NikoshBAN"/>
              </a:rPr>
              <a:t> </a:t>
            </a:r>
            <a:r>
              <a:rPr lang="en-US" dirty="0" err="1" smtClean="0">
                <a:latin typeface="NikoshBAN"/>
              </a:rPr>
              <a:t>নাট</a:t>
            </a:r>
            <a:r>
              <a:rPr lang="en-US" dirty="0" smtClean="0">
                <a:latin typeface="NikoshBAN"/>
              </a:rPr>
              <a:t> </a:t>
            </a:r>
            <a:r>
              <a:rPr lang="en-US" dirty="0" err="1" smtClean="0">
                <a:latin typeface="NikoshBAN"/>
              </a:rPr>
              <a:t>টাইট</a:t>
            </a:r>
            <a:r>
              <a:rPr lang="en-US" dirty="0" smtClean="0">
                <a:latin typeface="NikoshBAN"/>
              </a:rPr>
              <a:t> </a:t>
            </a:r>
            <a:r>
              <a:rPr lang="en-US" dirty="0" err="1" smtClean="0">
                <a:latin typeface="NikoshBAN"/>
              </a:rPr>
              <a:t>কর</a:t>
            </a:r>
            <a:endParaRPr lang="en-US" dirty="0">
              <a:latin typeface="NikoshBAN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371600" y="4876800"/>
            <a:ext cx="2971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/>
              </a:rPr>
              <a:t>ফ্লাইহুইল</a:t>
            </a:r>
            <a:r>
              <a:rPr lang="en-US" dirty="0" smtClean="0">
                <a:latin typeface="NikoshBAN"/>
              </a:rPr>
              <a:t> </a:t>
            </a:r>
            <a:r>
              <a:rPr lang="en-US" dirty="0" err="1" smtClean="0">
                <a:latin typeface="NikoshBAN"/>
              </a:rPr>
              <a:t>স্পিড</a:t>
            </a:r>
            <a:r>
              <a:rPr lang="en-US" dirty="0" smtClean="0">
                <a:latin typeface="NikoshBAN"/>
              </a:rPr>
              <a:t> </a:t>
            </a:r>
            <a:r>
              <a:rPr lang="en-US" dirty="0" err="1" smtClean="0">
                <a:latin typeface="NikoshBAN"/>
              </a:rPr>
              <a:t>নিরূপণ</a:t>
            </a:r>
            <a:r>
              <a:rPr lang="en-US" dirty="0" smtClean="0">
                <a:latin typeface="NikoshBAN"/>
              </a:rPr>
              <a:t> </a:t>
            </a:r>
            <a:endParaRPr lang="en-US" dirty="0">
              <a:latin typeface="NikoshBAN"/>
            </a:endParaRPr>
          </a:p>
        </p:txBody>
      </p:sp>
      <p:grpSp>
        <p:nvGrpSpPr>
          <p:cNvPr id="99" name="Group 98"/>
          <p:cNvGrpSpPr/>
          <p:nvPr/>
        </p:nvGrpSpPr>
        <p:grpSpPr>
          <a:xfrm>
            <a:off x="380965" y="1828800"/>
            <a:ext cx="8383657" cy="3505201"/>
            <a:chOff x="380965" y="1828800"/>
            <a:chExt cx="8383657" cy="3505201"/>
          </a:xfrm>
        </p:grpSpPr>
        <p:cxnSp>
          <p:nvCxnSpPr>
            <p:cNvPr id="83" name="Straight Connector 82"/>
            <p:cNvCxnSpPr/>
            <p:nvPr/>
          </p:nvCxnSpPr>
          <p:spPr>
            <a:xfrm>
              <a:off x="381000" y="2667000"/>
              <a:ext cx="8382000" cy="1588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>
              <a:off x="-1370426" y="3580986"/>
              <a:ext cx="3504406" cy="1623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>
              <a:off x="-380223" y="3580589"/>
              <a:ext cx="3505200" cy="1623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381000" y="1828800"/>
              <a:ext cx="8382000" cy="824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5400000">
              <a:off x="2591577" y="3580589"/>
              <a:ext cx="3505200" cy="1623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6247589" y="3580589"/>
              <a:ext cx="3505200" cy="1623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3772674" y="3771086"/>
              <a:ext cx="3124200" cy="1628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5400000">
              <a:off x="4496577" y="3580589"/>
              <a:ext cx="3505200" cy="1623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4343400" y="2208212"/>
              <a:ext cx="4419600" cy="3684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5400000">
              <a:off x="5752286" y="3771086"/>
              <a:ext cx="3124200" cy="1628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5334000" y="3200400"/>
              <a:ext cx="3429000" cy="3684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5334000" y="4267200"/>
              <a:ext cx="3429000" cy="1588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5334000" y="4800600"/>
              <a:ext cx="3429000" cy="1588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381000" y="5327013"/>
              <a:ext cx="8382000" cy="6987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5334000" y="3733800"/>
              <a:ext cx="3429000" cy="3684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5400000">
              <a:off x="7011211" y="3580589"/>
              <a:ext cx="3505200" cy="1623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4600" y="762000"/>
            <a:ext cx="4267200" cy="1323439"/>
          </a:xfrm>
          <a:prstGeom prst="rect">
            <a:avLst/>
          </a:prstGeom>
          <a:gradFill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16200000" scaled="0"/>
          </a:gra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Big dark pink Lotus Flower phot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5444" y="2438400"/>
            <a:ext cx="4741228" cy="3555921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14600"/>
            <a:ext cx="7620000" cy="2743200"/>
          </a:xfr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  <a:buNone/>
            </a:pPr>
            <a:r>
              <a:rPr lang="en-US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NikoshBAN" pitchFamily="2" charset="0"/>
                <a:cs typeface="NikoshBAN" pitchFamily="2" charset="0"/>
              </a:rPr>
              <a:t>হুমায়ুন</a:t>
            </a:r>
            <a:r>
              <a:rPr lang="en-US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NikoshBAN" pitchFamily="2" charset="0"/>
                <a:cs typeface="NikoshBAN" pitchFamily="2" charset="0"/>
              </a:rPr>
              <a:t>কবীর</a:t>
            </a:r>
            <a:endParaRPr lang="en-US" sz="2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NikoshBAN" pitchFamily="2" charset="0"/>
              <a:cs typeface="NikoshBAN" pitchFamily="2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ইন্সট্রা</a:t>
            </a:r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ক্টর</a:t>
            </a:r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অটোমোবাইল</a:t>
            </a:r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)</a:t>
            </a:r>
          </a:p>
          <a:p>
            <a:pPr algn="ctr">
              <a:lnSpc>
                <a:spcPct val="120000"/>
              </a:lnSpc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সরকারি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টেকনিক্যাল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স্কুল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কলেজ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ঝালকাঠি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 algn="ctr">
              <a:buNone/>
            </a:pP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1981200" y="838200"/>
            <a:ext cx="5029200" cy="1676400"/>
            <a:chOff x="2057400" y="609600"/>
            <a:chExt cx="5029200" cy="1676400"/>
          </a:xfr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grpSpPr>
        <p:sp>
          <p:nvSpPr>
            <p:cNvPr id="14" name="Down Arrow Callout 13"/>
            <p:cNvSpPr/>
            <p:nvPr/>
          </p:nvSpPr>
          <p:spPr>
            <a:xfrm>
              <a:off x="2057400" y="609600"/>
              <a:ext cx="5029200" cy="1676400"/>
            </a:xfrm>
            <a:prstGeom prst="downArrowCallou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362200" y="838200"/>
              <a:ext cx="4495800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 err="1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rPr>
                <a:t>শিক্ষক</a:t>
              </a:r>
              <a:r>
                <a:rPr lang="en-US" sz="40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rPr>
                <a:t> </a:t>
              </a:r>
              <a:r>
                <a:rPr lang="en-US" sz="4000" b="1" dirty="0" err="1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rPr>
                <a:t>পরিচিতি</a:t>
              </a:r>
              <a:endParaRPr lang="en-US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</p:grp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2677180"/>
            <a:ext cx="7086600" cy="52322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শ্রেণি-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একাদশ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3581400"/>
            <a:ext cx="7162800" cy="523220"/>
          </a:xfrm>
          <a:prstGeom prst="rect">
            <a:avLst/>
          </a:prstGeom>
          <a:solidFill>
            <a:srgbClr val="1ECDF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অটোমোইল-১(১ম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পত্র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)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90600" y="4495800"/>
            <a:ext cx="708660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২ঘন্টা ৩০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মিনিট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Left-Right Arrow 5"/>
          <p:cNvSpPr/>
          <p:nvPr/>
        </p:nvSpPr>
        <p:spPr>
          <a:xfrm>
            <a:off x="5787025" y="422463"/>
            <a:ext cx="34289" cy="6605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/>
          </a:p>
        </p:txBody>
      </p:sp>
      <p:sp>
        <p:nvSpPr>
          <p:cNvPr id="10" name="Left-Right Arrow 9"/>
          <p:cNvSpPr/>
          <p:nvPr/>
        </p:nvSpPr>
        <p:spPr>
          <a:xfrm>
            <a:off x="1219200" y="381000"/>
            <a:ext cx="5571995" cy="1828800"/>
          </a:xfrm>
          <a:prstGeom prst="leftRightArrow">
            <a:avLst/>
          </a:prstGeom>
          <a:solidFill>
            <a:schemeClr val="accent1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u="sng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4800" b="1" u="sng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35667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2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side &amp; Outside Calliper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569" y="2227090"/>
            <a:ext cx="6559032" cy="3106910"/>
          </a:xfrm>
          <a:prstGeom prst="rect">
            <a:avLst/>
          </a:prstGeom>
        </p:spPr>
      </p:pic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00" y="838200"/>
            <a:ext cx="7391400" cy="954107"/>
          </a:xfrm>
          <a:prstGeom prst="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জবের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নামঃ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প্রনি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ব্রেকের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সাহায্যে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ইঞ্জিনের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ব্রেক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হর্স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পাওয়ার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নির্ণয়করণ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 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67000" y="5725180"/>
            <a:ext cx="3429000" cy="52322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চিত্রঃ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১.১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457200" y="2209800"/>
            <a:ext cx="8382000" cy="2763834"/>
          </a:xfrm>
          <a:prstGeom prst="rect">
            <a:avLst/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		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প্রনি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ব্রেকের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ডাইনামোমিটারের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অংশ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পর্যবেক্ষ্ণের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জ্ঞান অর্জন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		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ডাইনামোমিটারটি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সিলিন্ডার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বিশিষ্ট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ইঞ্জিনের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ফ্লাইহুইলের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সংযোজনের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জ্ঞান অর্জন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5" name="Down Arrow Callout 4"/>
          <p:cNvSpPr/>
          <p:nvPr/>
        </p:nvSpPr>
        <p:spPr>
          <a:xfrm>
            <a:off x="685800" y="609600"/>
            <a:ext cx="4876800" cy="1524000"/>
          </a:xfrm>
          <a:prstGeom prst="downArrowCallou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জবের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উদ্দেশ্যঃ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44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762000" y="2514600"/>
            <a:ext cx="304800" cy="1600200"/>
            <a:chOff x="762000" y="2514600"/>
            <a:chExt cx="304800" cy="1600200"/>
          </a:xfrm>
          <a:solidFill>
            <a:srgbClr val="FF0000"/>
          </a:solidFill>
        </p:grpSpPr>
        <p:sp>
          <p:nvSpPr>
            <p:cNvPr id="6" name="Flowchart: Connector 5"/>
            <p:cNvSpPr/>
            <p:nvPr/>
          </p:nvSpPr>
          <p:spPr>
            <a:xfrm>
              <a:off x="762000" y="2514600"/>
              <a:ext cx="304800" cy="304800"/>
            </a:xfrm>
            <a:prstGeom prst="flowChartConnector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lowchart: Connector 6"/>
            <p:cNvSpPr/>
            <p:nvPr/>
          </p:nvSpPr>
          <p:spPr>
            <a:xfrm>
              <a:off x="762000" y="3810000"/>
              <a:ext cx="304800" cy="304800"/>
            </a:xfrm>
            <a:prstGeom prst="flowChartConnector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4" name="Down Arrow Callout 3"/>
          <p:cNvSpPr/>
          <p:nvPr/>
        </p:nvSpPr>
        <p:spPr>
          <a:xfrm>
            <a:off x="685800" y="609600"/>
            <a:ext cx="4876800" cy="1524000"/>
          </a:xfrm>
          <a:prstGeom prst="downArrowCallou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জবের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উদ্দেশ্যঃ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4400" dirty="0"/>
          </a:p>
        </p:txBody>
      </p:sp>
      <p:grpSp>
        <p:nvGrpSpPr>
          <p:cNvPr id="10" name="Group 9"/>
          <p:cNvGrpSpPr/>
          <p:nvPr/>
        </p:nvGrpSpPr>
        <p:grpSpPr>
          <a:xfrm>
            <a:off x="457200" y="2209801"/>
            <a:ext cx="8382000" cy="3496342"/>
            <a:chOff x="457200" y="2209801"/>
            <a:chExt cx="8382000" cy="3496342"/>
          </a:xfrm>
        </p:grpSpPr>
        <p:sp>
          <p:nvSpPr>
            <p:cNvPr id="3" name="Content Placeholder 3"/>
            <p:cNvSpPr txBox="1">
              <a:spLocks/>
            </p:cNvSpPr>
            <p:nvPr/>
          </p:nvSpPr>
          <p:spPr>
            <a:xfrm>
              <a:off x="457200" y="2209801"/>
              <a:ext cx="8382000" cy="3496342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5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		</a:t>
              </a:r>
              <a:r>
                <a:rPr kumimoji="0" lang="en-US" sz="28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ব্রেক</a:t>
              </a:r>
              <a:r>
                <a:rPr kumimoji="0" lang="en-US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আর্মের</a:t>
              </a:r>
              <a:r>
                <a:rPr kumimoji="0" lang="en-US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সাম্যত</a:t>
              </a:r>
              <a:r>
                <a:rPr kumimoji="0" lang="en-US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আনয়নের</a:t>
              </a:r>
              <a:r>
                <a:rPr kumimoji="0" lang="en-US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 </a:t>
              </a:r>
              <a:r>
                <a:rPr kumimoji="0" lang="bn-BD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জ্ঞান অর্জন</a:t>
              </a:r>
              <a:r>
                <a:rPr kumimoji="0" lang="en-US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।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5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		</a:t>
              </a:r>
              <a:r>
                <a:rPr kumimoji="0" lang="en-US" sz="28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ফুল</a:t>
              </a:r>
              <a:r>
                <a:rPr kumimoji="0" lang="en-US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থ্রটল</a:t>
              </a:r>
              <a:r>
                <a:rPr kumimoji="0" lang="en-US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অপারেশনে</a:t>
              </a:r>
              <a:r>
                <a:rPr kumimoji="0" lang="en-US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স্প্রিড</a:t>
              </a:r>
              <a:r>
                <a:rPr kumimoji="0" lang="en-US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 ও </a:t>
              </a:r>
              <a:r>
                <a:rPr kumimoji="0" lang="en-US" sz="28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টর্কের</a:t>
              </a:r>
              <a:r>
                <a:rPr kumimoji="0" lang="en-US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পরিমাণ</a:t>
              </a:r>
              <a:r>
                <a:rPr kumimoji="0" lang="en-US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নির্ণয়ের</a:t>
              </a:r>
              <a:r>
                <a:rPr kumimoji="0" lang="en-US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 </a:t>
              </a:r>
              <a:r>
                <a:rPr kumimoji="0" lang="bn-BD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জ্ঞান অর্জন</a:t>
              </a:r>
              <a:r>
                <a:rPr kumimoji="0" lang="en-US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NikoshBAN" pitchFamily="2" charset="0"/>
                  <a:ea typeface="+mn-ea"/>
                  <a:cs typeface="NikoshBAN" pitchFamily="2" charset="0"/>
                </a:rPr>
                <a:t>।</a:t>
              </a:r>
            </a:p>
            <a:p>
              <a:pPr marL="342900" lvl="0" indent="-342900">
                <a:lnSpc>
                  <a:spcPct val="150000"/>
                </a:lnSpc>
                <a:spcBef>
                  <a:spcPct val="20000"/>
                </a:spcBef>
              </a:pP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		</a:t>
              </a:r>
              <a:r>
                <a:rPr lang="en-US" sz="28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itchFamily="2" charset="0"/>
                  <a:cs typeface="NikoshBAN" pitchFamily="2" charset="0"/>
                </a:rPr>
                <a:t>হর্স</a:t>
              </a:r>
              <a:r>
                <a:rPr lang="en-US" sz="28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8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itchFamily="2" charset="0"/>
                  <a:cs typeface="NikoshBAN" pitchFamily="2" charset="0"/>
                </a:rPr>
                <a:t>পাওয়ার</a:t>
              </a:r>
              <a:r>
                <a:rPr lang="en-US" sz="28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8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itchFamily="2" charset="0"/>
                  <a:cs typeface="NikoshBAN" pitchFamily="2" charset="0"/>
                </a:rPr>
                <a:t>নির্ণয়ের</a:t>
              </a:r>
              <a:r>
                <a:rPr lang="en-US" sz="28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8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itchFamily="2" charset="0"/>
                  <a:cs typeface="NikoshBAN" pitchFamily="2" charset="0"/>
                </a:rPr>
                <a:t>জন্য</a:t>
              </a:r>
              <a:r>
                <a:rPr lang="en-US" sz="28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8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itchFamily="2" charset="0"/>
                  <a:cs typeface="NikoshBAN" pitchFamily="2" charset="0"/>
                </a:rPr>
                <a:t>প্রয়োজনীয়</a:t>
              </a:r>
              <a:r>
                <a:rPr lang="en-US" sz="28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8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itchFamily="2" charset="0"/>
                  <a:cs typeface="NikoshBAN" pitchFamily="2" charset="0"/>
                </a:rPr>
                <a:t>হিসাব</a:t>
              </a:r>
              <a:r>
                <a:rPr lang="en-US" sz="28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8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itchFamily="2" charset="0"/>
                  <a:cs typeface="NikoshBAN" pitchFamily="2" charset="0"/>
                </a:rPr>
                <a:t>সম্পাদনের</a:t>
              </a:r>
              <a:r>
                <a:rPr lang="en-US" sz="28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itchFamily="2" charset="0"/>
                  <a:cs typeface="NikoshBAN" pitchFamily="2" charset="0"/>
                </a:rPr>
                <a:t>জ্ঞান অর্জন</a:t>
              </a:r>
              <a:r>
                <a:rPr lang="en-US" sz="28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itchFamily="2" charset="0"/>
                  <a:cs typeface="NikoshBAN" pitchFamily="2" charset="0"/>
                </a:rPr>
                <a:t>।</a:t>
              </a:r>
              <a:endParaRPr kumimoji="0" lang="bn-B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endParaRPr>
            </a:p>
          </p:txBody>
        </p:sp>
        <p:sp>
          <p:nvSpPr>
            <p:cNvPr id="5" name="Flowchart: Connector 4"/>
            <p:cNvSpPr/>
            <p:nvPr/>
          </p:nvSpPr>
          <p:spPr>
            <a:xfrm>
              <a:off x="838200" y="2438400"/>
              <a:ext cx="304800" cy="3048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lowchart: Connector 5"/>
            <p:cNvSpPr/>
            <p:nvPr/>
          </p:nvSpPr>
          <p:spPr>
            <a:xfrm>
              <a:off x="838200" y="3124200"/>
              <a:ext cx="304800" cy="3048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Connector 7"/>
            <p:cNvSpPr/>
            <p:nvPr/>
          </p:nvSpPr>
          <p:spPr>
            <a:xfrm>
              <a:off x="838200" y="4572000"/>
              <a:ext cx="304800" cy="3048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1981200"/>
            <a:ext cx="8077200" cy="3323987"/>
          </a:xfrm>
          <a:prstGeom prst="rect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প্রনি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ব্রেক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স্প্রিং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ব্যালেন্স</a:t>
            </a:r>
            <a:endParaRPr lang="en-US" sz="2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টেকোমিটার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/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রেভোলিউশন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কাউন্টার</a:t>
            </a:r>
            <a:endParaRPr lang="en-US" sz="2800" dirty="0" smtClean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৪।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ওপেন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এন্ডেড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রেঞ্চ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সেট</a:t>
            </a:r>
            <a:endParaRPr lang="en-US" sz="28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৫।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ইঞ্জিন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801469"/>
            <a:ext cx="7138494" cy="646331"/>
          </a:xfrm>
          <a:prstGeom prst="rec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  <a:ln>
            <a:solidFill>
              <a:srgbClr val="FF0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প্রয়োজনীয়</a:t>
            </a: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যন্ত্রপাতি</a:t>
            </a: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ও </a:t>
            </a:r>
            <a:r>
              <a:rPr lang="en-US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মালামালঃ</a:t>
            </a:r>
            <a:endParaRPr lang="en-U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pic>
        <p:nvPicPr>
          <p:cNvPr id="3" name="Picture 2" descr="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304800"/>
            <a:ext cx="5571066" cy="2638926"/>
          </a:xfrm>
          <a:prstGeom prst="rect">
            <a:avLst/>
          </a:prstGeom>
        </p:spPr>
      </p:pic>
      <p:pic>
        <p:nvPicPr>
          <p:cNvPr id="4" name="Picture 3" descr="3.png"/>
          <p:cNvPicPr>
            <a:picLocks noChangeAspect="1"/>
          </p:cNvPicPr>
          <p:nvPr/>
        </p:nvPicPr>
        <p:blipFill>
          <a:blip r:embed="rId3">
            <a:lum contrast="-40000"/>
          </a:blip>
          <a:srcRect l="1370" t="7816" r="2740" b="6211"/>
          <a:stretch>
            <a:fillRect/>
          </a:stretch>
        </p:blipFill>
        <p:spPr>
          <a:xfrm>
            <a:off x="1905000" y="2971800"/>
            <a:ext cx="5334000" cy="2514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4572000" y="34406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67000" y="5725180"/>
            <a:ext cx="3429000" cy="52322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চিত্রঃ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১.২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85800" y="1647885"/>
            <a:ext cx="7848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১।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প্রনি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ব্রেকের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ব্লক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দুইটিকে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একটি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সিঙ্গেল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সিলিন্ডার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ইঞ্জিনের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ফাইহুইলের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উপর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বসায়</a:t>
            </a:r>
            <a:r>
              <a:rPr lang="en-US" sz="2400" dirty="0" smtClean="0">
                <a:solidFill>
                  <a:srgbClr val="0033CC"/>
                </a:solidFill>
                <a:latin typeface="NikoshBAN"/>
                <a:cs typeface="NikoshBAN" pitchFamily="2" charset="0"/>
              </a:rPr>
              <a:t>।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২। </a:t>
            </a:r>
            <a:r>
              <a:rPr lang="en-US" sz="2400" dirty="0" err="1" smtClean="0">
                <a:latin typeface="NikoshBAN"/>
              </a:rPr>
              <a:t>ব্রেক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ব্লকের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ফ্লাই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নাট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দুইটি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সমভাবে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টাইট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দিই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যেন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ব্রেক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ব্লকের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ফ্রিকশন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সারফেসের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ভিতরে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ফ্লাইহুইলটি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স্লাইডিং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করতে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পারে</a:t>
            </a:r>
            <a:r>
              <a:rPr lang="en-US" sz="2400" dirty="0" smtClean="0">
                <a:latin typeface="NikoshBAN"/>
              </a:rPr>
              <a:t>।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৩।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ব্রেক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আর্মের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শেষ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প্রান্ত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একটি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স্প্রিং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ব্যালেন্সের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সাথে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এমনভাবে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সংযোক্ত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কর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যেন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ব্রেক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আর্মটি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আনুভূমিক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অবস্থায়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NikoshBAN"/>
              </a:rPr>
              <a:t>থাকে</a:t>
            </a:r>
            <a:r>
              <a:rPr lang="en-US" sz="2400" dirty="0" smtClean="0">
                <a:solidFill>
                  <a:srgbClr val="0033CC"/>
                </a:solidFill>
                <a:latin typeface="NikoshBAN"/>
              </a:rPr>
              <a:t>।</a:t>
            </a:r>
            <a:endParaRPr lang="en-US" sz="24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609600"/>
            <a:ext cx="441960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</a:rPr>
              <a:t>কাজের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</a:rPr>
              <a:t> </a:t>
            </a:r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</a:rPr>
              <a:t>ধাপঃ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2158</TotalTime>
  <Words>404</Words>
  <Application>Microsoft Office PowerPoint</Application>
  <PresentationFormat>On-screen Show (4:3)</PresentationFormat>
  <Paragraphs>102</Paragraphs>
  <Slides>16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 1</dc:creator>
  <cp:lastModifiedBy>V C S</cp:lastModifiedBy>
  <cp:revision>373</cp:revision>
  <dcterms:created xsi:type="dcterms:W3CDTF">2006-08-16T00:00:00Z</dcterms:created>
  <dcterms:modified xsi:type="dcterms:W3CDTF">2019-11-16T09:44:39Z</dcterms:modified>
</cp:coreProperties>
</file>