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4" r:id="rId2"/>
    <p:sldId id="275" r:id="rId3"/>
    <p:sldId id="282" r:id="rId4"/>
    <p:sldId id="283" r:id="rId5"/>
    <p:sldId id="295" r:id="rId6"/>
    <p:sldId id="296" r:id="rId7"/>
    <p:sldId id="297" r:id="rId8"/>
    <p:sldId id="298" r:id="rId9"/>
    <p:sldId id="288" r:id="rId10"/>
    <p:sldId id="300" r:id="rId11"/>
    <p:sldId id="301" r:id="rId12"/>
    <p:sldId id="302" r:id="rId13"/>
    <p:sldId id="293" r:id="rId14"/>
    <p:sldId id="303" r:id="rId15"/>
    <p:sldId id="304" r:id="rId16"/>
    <p:sldId id="306" r:id="rId17"/>
    <p:sldId id="307" r:id="rId18"/>
    <p:sldId id="308" r:id="rId19"/>
    <p:sldId id="309" r:id="rId20"/>
    <p:sldId id="310" r:id="rId21"/>
    <p:sldId id="294" r:id="rId22"/>
    <p:sldId id="311" r:id="rId23"/>
    <p:sldId id="312" r:id="rId24"/>
    <p:sldId id="292" r:id="rId25"/>
    <p:sldId id="313" r:id="rId26"/>
    <p:sldId id="314" r:id="rId27"/>
    <p:sldId id="290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7429F-616C-4A1C-8328-CE05F1FF7207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F9C2F-688B-429E-B2E8-1BDE75FEA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85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F9C2F-688B-429E-B2E8-1BDE75FEA8A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5D1F-4384-476A-9636-C2E9237DFF47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DF4227-80E6-4E9D-8AA9-B11AA715B6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5D1F-4384-476A-9636-C2E9237DFF47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4227-80E6-4E9D-8AA9-B11AA715B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7DF4227-80E6-4E9D-8AA9-B11AA715B6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5D1F-4384-476A-9636-C2E9237DFF47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5D1F-4384-476A-9636-C2E9237DFF47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7DF4227-80E6-4E9D-8AA9-B11AA715B6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5D1F-4384-476A-9636-C2E9237DFF47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DF4227-80E6-4E9D-8AA9-B11AA715B6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1735D1F-4384-476A-9636-C2E9237DFF47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4227-80E6-4E9D-8AA9-B11AA715B6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5D1F-4384-476A-9636-C2E9237DFF47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7DF4227-80E6-4E9D-8AA9-B11AA715B6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5D1F-4384-476A-9636-C2E9237DFF47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7DF4227-80E6-4E9D-8AA9-B11AA715B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5D1F-4384-476A-9636-C2E9237DFF47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DF4227-80E6-4E9D-8AA9-B11AA715B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DF4227-80E6-4E9D-8AA9-B11AA715B6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5D1F-4384-476A-9636-C2E9237DFF47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7DF4227-80E6-4E9D-8AA9-B11AA715B6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1735D1F-4384-476A-9636-C2E9237DFF47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1735D1F-4384-476A-9636-C2E9237DFF47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DF4227-80E6-4E9D-8AA9-B11AA715B6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4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4400" b="1" dirty="0" smtClean="0">
                <a:solidFill>
                  <a:schemeClr val="tx2">
                    <a:lumMod val="75000"/>
                  </a:schemeClr>
                </a:solidFill>
              </a:rPr>
              <a:t>স্বাগতম সকলকে </a:t>
            </a:r>
            <a:endParaRPr lang="en-US" sz="4000" dirty="0"/>
          </a:p>
        </p:txBody>
      </p:sp>
      <p:pic>
        <p:nvPicPr>
          <p:cNvPr id="6" name="Content Placeholder 5" descr="444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7924800" cy="48006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</a:rPr>
              <a:t>পুকুর নির্বাচন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bn-BD" dirty="0" smtClean="0"/>
              <a:t>ক) পুকুরের প্রকৃতি ঃ পুকুরের আয়তন ১-৩ বিঘা হলেই ভাল হয় । সারাবছর পানি থাকে বা মৌসুমি পুকুর দুই ধরনের পুকুরেই চাষ করা যায় । তবে পুকুরটি আগাছামুক্ত খোলামেলা সূর্যালোক পরে এরকম জায়গায় হলে ভাল হয় । </a:t>
            </a:r>
            <a:endParaRPr lang="en-US" dirty="0" smtClean="0"/>
          </a:p>
          <a:p>
            <a:pPr algn="just"/>
            <a:r>
              <a:rPr lang="bn-BD" dirty="0" smtClean="0"/>
              <a:t>খ) পুকুরের গভীরতা ঃ ৩-৫ ফুট হতে হবে ।</a:t>
            </a:r>
            <a:endParaRPr lang="en-US" dirty="0" smtClean="0"/>
          </a:p>
          <a:p>
            <a:pPr algn="just"/>
            <a:r>
              <a:rPr lang="bn-BD" dirty="0" smtClean="0"/>
              <a:t>গ) পানির উপস্থিতি ঃ ৫-৬ মাস পানি থাকতে হবে । </a:t>
            </a:r>
            <a:endParaRPr lang="en-US" dirty="0" smtClean="0"/>
          </a:p>
          <a:p>
            <a:pPr algn="just"/>
            <a:r>
              <a:rPr lang="bn-BD" dirty="0" smtClean="0"/>
              <a:t>ঘ) পুকুরের মাটি ঃ দোআঁশ ও কাদাযুক্ত দোআঁশ মাটি উত্তম  । </a:t>
            </a:r>
            <a:endParaRPr lang="en-US" dirty="0" smtClean="0"/>
          </a:p>
          <a:p>
            <a:pPr algn="just"/>
            <a:r>
              <a:rPr lang="bn-BD" dirty="0" smtClean="0"/>
              <a:t>ঙ) পুকুরের আকৃতি ঃ পুকুরটি আয়তাকার হলে ভাল হয় ।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</a:rPr>
              <a:t>পুকুর প্রস্তুতি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bn-BD" sz="2600" dirty="0" smtClean="0"/>
              <a:t>মাছের শারীরিক বৃদ্ধির জন্য প্রয়োজনীয় পরিমান জলজ প্রাকৃতিক খাবার তৈরি নিশ্চিত করতে হবে । পুকুর প্রস্তুতকালে জলজ আগাছা নিয়ন্ত্রণ ,রাক্ষুসে মাছ ও অন্যান্য অবাঞ্ছিত প্রাণী দমন করে ,চুন ও সার প্রয়োগ করিতে হবে । </a:t>
            </a:r>
          </a:p>
          <a:p>
            <a:pPr algn="just"/>
            <a:endParaRPr lang="en-US" sz="2600" dirty="0" smtClean="0"/>
          </a:p>
          <a:p>
            <a:pPr algn="just"/>
            <a:r>
              <a:rPr lang="bn-BD" sz="2600" dirty="0" smtClean="0"/>
              <a:t>ক )জলজ আগাছা নিয়ন্ত্রণ ঃ </a:t>
            </a:r>
            <a:endParaRPr lang="en-US" sz="2600" dirty="0" smtClean="0"/>
          </a:p>
          <a:p>
            <a:pPr algn="just"/>
            <a:r>
              <a:rPr lang="bn-BD" sz="2600" dirty="0" smtClean="0"/>
              <a:t>পুকুরে জলজ আগাছা যেমন কচুরিপানা, কলমি লতা , হেলেঞ্ছা থাকলে সূর্যালোক পানিতে প্রবেশ করতে পারে না ফলে মাছের খাদ্য তৈরিতে বাধা সৃষ্টি হয় । সকল আগাছা শিকড় সহ দমন করা অপরিহার্য । তন্তু জাতীয় আগাছা (শেওলা) নিয়মিত তুত ব্যবহার করে নিয়ন্ত্রণ করা জেতে পারে । তবে রাজপুটি/ নাইলোটিকা  মাছ সর্বভুক হওয়ায় সল্প পরিসরে নিয়ন্ত্রিত পরিবেশে ভাসমান জাতীয় আগাছা রাখা যেতে পারে ।</a:t>
            </a:r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</a:rPr>
              <a:t>পুকুর প্রস্তুতি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  <a:solidFill>
            <a:srgbClr val="0070C0"/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bn-BD" sz="2400" dirty="0" smtClean="0">
                <a:solidFill>
                  <a:schemeClr val="bg1"/>
                </a:solidFill>
              </a:rPr>
              <a:t>খ ) রাক্ষুসে মাছ ও ক্ষতিকারক প্রানী অপসারণ ঃ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bn-BD" sz="2400" dirty="0" smtClean="0">
                <a:solidFill>
                  <a:schemeClr val="bg1"/>
                </a:solidFill>
              </a:rPr>
              <a:t>পুকুরে রাক্ষুসে  মাছ যেমন চিতল , শোল , গজার , বোয়াল , টাকি ইত্যাদি এবং চাষের ক্ষেত্রে অপ্রয়োজনীয় মাছ যেমন মলা , চান্দা , পুটি ইত্যাদি মাছ সম্পূর্ণ রুপে সরিয়ে ফেলতে হবে ।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bn-BD" sz="2400" dirty="0" smtClean="0">
                <a:solidFill>
                  <a:schemeClr val="bg1"/>
                </a:solidFill>
              </a:rPr>
              <a:t>পুকুর শুকিয়ে অথবা জাল টেনে এসব মাছ সরিয়ে ফেলতে হবে । বিষ প্রয়োগেও এসব মাছ দমন করা যায়</a:t>
            </a:r>
            <a:r>
              <a:rPr lang="hi-IN" sz="2400" dirty="0" smtClean="0">
                <a:solidFill>
                  <a:schemeClr val="bg1"/>
                </a:solidFill>
              </a:rPr>
              <a:t> । </a:t>
            </a:r>
            <a:r>
              <a:rPr lang="bn-IN" sz="2400" dirty="0" smtClean="0">
                <a:solidFill>
                  <a:schemeClr val="bg1"/>
                </a:solidFill>
              </a:rPr>
              <a:t>বিষ প্রয়োগের দুটি পদ্ধতি নিম্নে দেয়া হল ঃ</a:t>
            </a:r>
            <a:endParaRPr lang="bn-BD" sz="2400" dirty="0" smtClean="0">
              <a:solidFill>
                <a:schemeClr val="bg1"/>
              </a:solidFill>
            </a:endParaRPr>
          </a:p>
          <a:p>
            <a:pPr algn="just"/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bn-BD" sz="2400" dirty="0" smtClean="0">
                <a:solidFill>
                  <a:schemeClr val="bg1"/>
                </a:solidFill>
              </a:rPr>
              <a:t>রোটেনন পাউডার পদ্ধতি ঃ ১ ফুট পানির জন্য ২০-২৫ গ্রাম/শতাংশ পাউডার দিতে হবে । পাউডার ছিটানোর পর জাল টেনে পানি উলটপালট করে দিতে হবে । ১০-১৫ মিনিটের মধ্যেই বিষক্রিয়ায় মাছ ভাসতে শুরু করবে ।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bn-BD" sz="2400" dirty="0" smtClean="0">
                <a:solidFill>
                  <a:schemeClr val="bg1"/>
                </a:solidFill>
              </a:rPr>
              <a:t>ব্লিচিং পাউডার পদ্ধতি ঃ ১ ফুট গভীর পানির জন্য ১কেজি / শতাংশ পাউডার দিতে হবে । পাউডার ছিটিয়ে জাল টেনে পানি উলটপালট করে দিতে হবে । বিষক্রিয়ার মেয়াদকাল ৭ দিন । 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743200"/>
            <a:ext cx="8534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</a:rPr>
              <a:t>একক কাজ     সময়- ৩মিনিট 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438400" y="228600"/>
            <a:ext cx="3962400" cy="2362200"/>
          </a:xfrm>
          <a:prstGeom prst="downArrow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কর্মপত্র</a:t>
            </a:r>
          </a:p>
          <a:p>
            <a:pPr algn="ctr"/>
            <a:r>
              <a:rPr lang="bn-BD" sz="4400" dirty="0" smtClean="0"/>
              <a:t>২    </a:t>
            </a:r>
            <a:r>
              <a:rPr lang="bn-BD" sz="5400" dirty="0" smtClean="0"/>
              <a:t> </a:t>
            </a:r>
            <a:endParaRPr lang="en-US" sz="5400" dirty="0"/>
          </a:p>
        </p:txBody>
      </p:sp>
      <p:sp>
        <p:nvSpPr>
          <p:cNvPr id="8" name="Rounded Rectangle 7"/>
          <p:cNvSpPr/>
          <p:nvPr/>
        </p:nvSpPr>
        <p:spPr>
          <a:xfrm>
            <a:off x="304800" y="3886200"/>
            <a:ext cx="8382000" cy="2057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</a:rPr>
              <a:t>রাক্ষুসে মাছ কি ? এর দমন পদ্ধতি লিখ । 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62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</a:rPr>
              <a:t>সার প্রয়োগ</a:t>
            </a:r>
            <a:endParaRPr lang="en-US" sz="40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461374" cy="4873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458"/>
                <a:gridCol w="2820458"/>
                <a:gridCol w="2820458"/>
              </a:tblGrid>
              <a:tr h="6962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 dirty="0">
                          <a:latin typeface="Calibri"/>
                          <a:ea typeface="Calibri"/>
                          <a:cs typeface="Vrinda"/>
                        </a:rPr>
                        <a:t>সারের নাম </a:t>
                      </a:r>
                      <a:endParaRPr lang="en-US" sz="24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>
                          <a:latin typeface="Calibri"/>
                          <a:ea typeface="Calibri"/>
                          <a:cs typeface="Vrinda"/>
                        </a:rPr>
                        <a:t>প্রতি শতাংশে ব্যবহার মাত্রারাজপুটি  </a:t>
                      </a:r>
                      <a:endParaRPr lang="en-US" sz="24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>
                          <a:latin typeface="Calibri"/>
                          <a:ea typeface="Calibri"/>
                          <a:cs typeface="Vrinda"/>
                        </a:rPr>
                        <a:t>প্রতি শতাংশে ব্যবহার মাত্রা নাইলোটিকা</a:t>
                      </a:r>
                      <a:endParaRPr lang="en-US" sz="24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6962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>
                          <a:latin typeface="Calibri"/>
                          <a:ea typeface="Calibri"/>
                          <a:cs typeface="Vrinda"/>
                        </a:rPr>
                        <a:t>গোবর </a:t>
                      </a:r>
                      <a:endParaRPr lang="en-US" sz="24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>
                          <a:latin typeface="Calibri"/>
                          <a:ea typeface="Calibri"/>
                          <a:cs typeface="Vrinda"/>
                        </a:rPr>
                        <a:t>৪-৬ কেজি </a:t>
                      </a:r>
                      <a:endParaRPr lang="en-US" sz="24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>
                          <a:latin typeface="Calibri"/>
                          <a:ea typeface="Calibri"/>
                          <a:cs typeface="Vrinda"/>
                        </a:rPr>
                        <a:t>৬-৭ কেজি </a:t>
                      </a:r>
                      <a:endParaRPr lang="en-US" sz="24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6962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>
                          <a:latin typeface="Calibri"/>
                          <a:ea typeface="Calibri"/>
                          <a:cs typeface="Vrinda"/>
                        </a:rPr>
                        <a:t>হাস-মুরগির বিষ্ঠা</a:t>
                      </a:r>
                      <a:endParaRPr lang="en-US" sz="24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>
                          <a:latin typeface="Calibri"/>
                          <a:ea typeface="Calibri"/>
                          <a:cs typeface="Vrinda"/>
                        </a:rPr>
                        <a:t>২-৩ কেজি</a:t>
                      </a:r>
                      <a:endParaRPr lang="en-US" sz="24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>
                          <a:latin typeface="Calibri"/>
                          <a:ea typeface="Calibri"/>
                          <a:cs typeface="Vrinda"/>
                        </a:rPr>
                        <a:t>১-২  কেজি</a:t>
                      </a:r>
                      <a:endParaRPr lang="en-US" sz="24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6962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>
                          <a:latin typeface="Calibri"/>
                          <a:ea typeface="Calibri"/>
                          <a:cs typeface="Vrinda"/>
                        </a:rPr>
                        <a:t>কম্পস্ট সার </a:t>
                      </a:r>
                      <a:endParaRPr lang="en-US" sz="24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>
                          <a:latin typeface="Calibri"/>
                          <a:ea typeface="Calibri"/>
                          <a:cs typeface="Vrinda"/>
                        </a:rPr>
                        <a:t>৮-১০ কেজি </a:t>
                      </a:r>
                      <a:endParaRPr lang="en-US" sz="24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>
                          <a:latin typeface="Calibri"/>
                          <a:ea typeface="Calibri"/>
                          <a:cs typeface="Vrinda"/>
                        </a:rPr>
                        <a:t>৮-১০ কেজি </a:t>
                      </a:r>
                      <a:endParaRPr lang="en-US" sz="24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6962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>
                          <a:latin typeface="Calibri"/>
                          <a:ea typeface="Calibri"/>
                          <a:cs typeface="Vrinda"/>
                        </a:rPr>
                        <a:t>ইউরিয়া </a:t>
                      </a:r>
                      <a:endParaRPr lang="en-US" sz="24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>
                          <a:latin typeface="Calibri"/>
                          <a:ea typeface="Calibri"/>
                          <a:cs typeface="Vrinda"/>
                        </a:rPr>
                        <a:t>২০০ গ্রাম </a:t>
                      </a:r>
                      <a:endParaRPr lang="en-US" sz="24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>
                          <a:latin typeface="Calibri"/>
                          <a:ea typeface="Calibri"/>
                          <a:cs typeface="Vrinda"/>
                        </a:rPr>
                        <a:t>২০০ গ্রাম </a:t>
                      </a:r>
                      <a:endParaRPr lang="en-US" sz="24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6962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>
                          <a:latin typeface="Calibri"/>
                          <a:ea typeface="Calibri"/>
                          <a:cs typeface="Vrinda"/>
                        </a:rPr>
                        <a:t>টি এস পি </a:t>
                      </a:r>
                      <a:endParaRPr lang="en-US" sz="24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>
                          <a:latin typeface="Calibri"/>
                          <a:ea typeface="Calibri"/>
                          <a:cs typeface="Vrinda"/>
                        </a:rPr>
                        <a:t>১০০ গ্রাম </a:t>
                      </a:r>
                      <a:endParaRPr lang="en-US" sz="24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>
                          <a:latin typeface="Calibri"/>
                          <a:ea typeface="Calibri"/>
                          <a:cs typeface="Vrinda"/>
                        </a:rPr>
                        <a:t>১০০ গ্রাম </a:t>
                      </a:r>
                      <a:endParaRPr lang="en-US" sz="24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6962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>
                          <a:latin typeface="Calibri"/>
                          <a:ea typeface="Calibri"/>
                          <a:cs typeface="Vrinda"/>
                        </a:rPr>
                        <a:t>এম ও পি </a:t>
                      </a:r>
                      <a:endParaRPr lang="en-US" sz="24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>
                          <a:latin typeface="Calibri"/>
                          <a:ea typeface="Calibri"/>
                          <a:cs typeface="Vrinda"/>
                        </a:rPr>
                        <a:t>১০০ গ্রাম </a:t>
                      </a:r>
                      <a:endParaRPr lang="en-US" sz="24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 dirty="0">
                          <a:latin typeface="Calibri"/>
                          <a:ea typeface="Calibri"/>
                          <a:cs typeface="Vrinda"/>
                        </a:rPr>
                        <a:t>১০০ গ্রাম </a:t>
                      </a:r>
                      <a:endParaRPr lang="en-US" sz="24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</a:rPr>
              <a:t>চুন প্রয়োগ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3" y="1527173"/>
          <a:ext cx="8308978" cy="4721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4489"/>
                <a:gridCol w="4154489"/>
              </a:tblGrid>
              <a:tr h="7868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latin typeface="Calibri"/>
                          <a:ea typeface="Calibri"/>
                          <a:cs typeface="Vrinda"/>
                        </a:rPr>
                        <a:t>পুকুরের অম্লমান </a:t>
                      </a:r>
                      <a:endParaRPr lang="en-US" sz="32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>
                          <a:latin typeface="Calibri"/>
                          <a:ea typeface="Calibri"/>
                          <a:cs typeface="Vrinda"/>
                        </a:rPr>
                        <a:t>প্রতি শতাংশে চুন প্রয়োগের মাত্রা </a:t>
                      </a:r>
                      <a:endParaRPr lang="en-US" sz="32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7868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>
                          <a:latin typeface="Calibri"/>
                          <a:ea typeface="Calibri"/>
                          <a:cs typeface="Vrinda"/>
                        </a:rPr>
                        <a:t>৪-৪</a:t>
                      </a:r>
                      <a:r>
                        <a:rPr lang="en-US" sz="2000"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r>
                        <a:rPr lang="bn-BD" sz="2000">
                          <a:latin typeface="Calibri"/>
                          <a:ea typeface="Calibri"/>
                          <a:cs typeface="Vrinda"/>
                        </a:rPr>
                        <a:t>৫ </a:t>
                      </a:r>
                      <a:endParaRPr lang="en-US" sz="32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>
                          <a:latin typeface="Calibri"/>
                          <a:ea typeface="Calibri"/>
                          <a:cs typeface="Vrinda"/>
                        </a:rPr>
                        <a:t>১০ কেজি</a:t>
                      </a:r>
                      <a:endParaRPr lang="en-US" sz="32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7868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>
                          <a:latin typeface="Calibri"/>
                          <a:ea typeface="Calibri"/>
                          <a:cs typeface="Vrinda"/>
                        </a:rPr>
                        <a:t>৪</a:t>
                      </a:r>
                      <a:r>
                        <a:rPr lang="en-US" sz="2000"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r>
                        <a:rPr lang="bn-BD" sz="2000">
                          <a:latin typeface="Calibri"/>
                          <a:ea typeface="Calibri"/>
                          <a:cs typeface="Vrinda"/>
                        </a:rPr>
                        <a:t>৫-৫ </a:t>
                      </a:r>
                      <a:endParaRPr lang="en-US" sz="32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>
                          <a:latin typeface="Calibri"/>
                          <a:ea typeface="Calibri"/>
                          <a:cs typeface="Vrinda"/>
                        </a:rPr>
                        <a:t>৫ কেজি</a:t>
                      </a:r>
                      <a:endParaRPr lang="en-US" sz="32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7868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>
                          <a:latin typeface="Calibri"/>
                          <a:ea typeface="Calibri"/>
                          <a:cs typeface="Vrinda"/>
                        </a:rPr>
                        <a:t>৫-৫</a:t>
                      </a:r>
                      <a:r>
                        <a:rPr lang="en-US" sz="2000"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r>
                        <a:rPr lang="bn-BD" sz="2000">
                          <a:latin typeface="Calibri"/>
                          <a:ea typeface="Calibri"/>
                          <a:cs typeface="Vrinda"/>
                        </a:rPr>
                        <a:t>৫ </a:t>
                      </a:r>
                      <a:endParaRPr lang="en-US" sz="32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>
                          <a:latin typeface="Calibri"/>
                          <a:ea typeface="Calibri"/>
                          <a:cs typeface="Vrinda"/>
                        </a:rPr>
                        <a:t>৩ কেজি </a:t>
                      </a:r>
                      <a:endParaRPr lang="en-US" sz="32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7868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>
                          <a:latin typeface="Calibri"/>
                          <a:ea typeface="Calibri"/>
                          <a:cs typeface="Vrinda"/>
                        </a:rPr>
                        <a:t>৫</a:t>
                      </a:r>
                      <a:r>
                        <a:rPr lang="en-US" sz="2000"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r>
                        <a:rPr lang="bn-BD" sz="2000">
                          <a:latin typeface="Calibri"/>
                          <a:ea typeface="Calibri"/>
                          <a:cs typeface="Vrinda"/>
                        </a:rPr>
                        <a:t>৫-৬</a:t>
                      </a:r>
                      <a:r>
                        <a:rPr lang="en-US" sz="2000"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r>
                        <a:rPr lang="bn-BD" sz="2000">
                          <a:latin typeface="Calibri"/>
                          <a:ea typeface="Calibri"/>
                          <a:cs typeface="Vrinda"/>
                        </a:rPr>
                        <a:t>৫</a:t>
                      </a:r>
                      <a:endParaRPr lang="en-US" sz="32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>
                          <a:latin typeface="Calibri"/>
                          <a:ea typeface="Calibri"/>
                          <a:cs typeface="Vrinda"/>
                        </a:rPr>
                        <a:t>২ কেজি</a:t>
                      </a:r>
                      <a:endParaRPr lang="en-US" sz="32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7868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>
                          <a:latin typeface="Calibri"/>
                          <a:ea typeface="Calibri"/>
                          <a:cs typeface="Vrinda"/>
                        </a:rPr>
                        <a:t>৬</a:t>
                      </a:r>
                      <a:r>
                        <a:rPr lang="en-US" sz="2000">
                          <a:latin typeface="Calibri"/>
                          <a:ea typeface="Calibri"/>
                          <a:cs typeface="Vrinda"/>
                        </a:rPr>
                        <a:t>.</a:t>
                      </a:r>
                      <a:r>
                        <a:rPr lang="bn-BD" sz="2000">
                          <a:latin typeface="Calibri"/>
                          <a:ea typeface="Calibri"/>
                          <a:cs typeface="Vrinda"/>
                        </a:rPr>
                        <a:t>৫-৭ </a:t>
                      </a:r>
                      <a:endParaRPr lang="en-US" sz="32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latin typeface="Calibri"/>
                          <a:ea typeface="Calibri"/>
                          <a:cs typeface="Vrinda"/>
                        </a:rPr>
                        <a:t>১কেজি </a:t>
                      </a:r>
                      <a:endParaRPr lang="en-US" sz="32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3657600" cy="685800"/>
          </a:xfrm>
          <a:solidFill>
            <a:srgbClr val="002060"/>
          </a:solidFill>
        </p:spPr>
        <p:txBody>
          <a:bodyPr/>
          <a:lstStyle/>
          <a:p>
            <a:r>
              <a:rPr lang="bn-BD" dirty="0" smtClean="0">
                <a:solidFill>
                  <a:srgbClr val="FFFF00"/>
                </a:solidFill>
              </a:rPr>
              <a:t>বিষক্রিয়া পরীক্ষা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600200"/>
            <a:ext cx="3657600" cy="48006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just"/>
            <a:r>
              <a:rPr lang="bn-BD" sz="2800" dirty="0" smtClean="0"/>
              <a:t>যে কোন পাত্রে প্রস্তুতকৃত পুকুরের পানি নিয়ে ২৪ ঘণ্টার জন্য ২-৪টি পোণা ছেড়ে রাখতে হবে । যদি ২৪ ঘন্টায় পোণা মারা না যায় তাহলে পোণা ছাড়ার বাবস্থা নিতে হবে । 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6" name="Content Placeholder 5" descr="bisokriya porikh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91000" y="1143000"/>
            <a:ext cx="4648200" cy="5105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3886200" cy="533400"/>
          </a:xfrm>
          <a:solidFill>
            <a:srgbClr val="002060"/>
          </a:solidFill>
        </p:spPr>
        <p:txBody>
          <a:bodyPr/>
          <a:lstStyle/>
          <a:p>
            <a:r>
              <a:rPr lang="bn-BD" sz="2800" dirty="0" smtClean="0">
                <a:solidFill>
                  <a:srgbClr val="FFFF00"/>
                </a:solidFill>
              </a:rPr>
              <a:t>পোণা মজুদ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676400"/>
            <a:ext cx="3810000" cy="44497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bn-BD" sz="2400" dirty="0" smtClean="0"/>
              <a:t>একক চাষের ক্ষেত্রে ২-৩ ইঞ্চি (৩-৫ইঞ্চি )আকারের পোণা নির্বাচন করতে হবে । সার প্রয়োগের ৮-১০ দিন পর প্রতি শতাংশে ৭০-৭৫টি পোণা মজুদ করা যাবে । তবে মিশ্র চাষের ক্ষেত্রে প্রতি শতাংশে ১০-১৫টি পোণা মজুদ করা যাবে । পোণা সকালে বা বিকেলে ঠাণ্ডা পরিবেশে ছাড়তে হবে । ছাড়ার পূর্বে পোণা ভর্তি ব্যাগ পুকুরের পানিতে ৩০মিনিট ডুবিয়ে রেখে পোণা ছাড়তে হবে </a:t>
            </a:r>
            <a:r>
              <a:rPr lang="bn-BD" dirty="0" smtClean="0"/>
              <a:t>।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pona moju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343400" y="990600"/>
            <a:ext cx="44196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4648200" cy="685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পোণা মজুদ পরবর্তী সার প্রয়োগ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752600"/>
            <a:ext cx="4648200" cy="4373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just"/>
            <a:r>
              <a:rPr lang="bn-BD" sz="2400" dirty="0" smtClean="0"/>
              <a:t>পোণা মজুদের পর ১৫ দিন অন্তর নিয়মিত সার প্রয়োগ করতে হবে । ১৫ দিন অন্তর গোবর ১কেজি বা হাস-মুরগির বিষ্ঠা ৫০০ গ্রাম দিতে হবে । এছাড়া প্রতি শতাংশে ইউরিয়া ৪০গ্রাম , টি এস পি ২০গ্রাম , এম ও পি ২০ গ্রাম হারে একটি পাত্রে ৩০গুন পানির সাথে মিশিয়ে অন্তত ১২ ঘণ্টা রেখে পুকুরে ছিটিয়ে দিতে হবে । পুকুরের পানির রঙ সবুজ হলে সার দেয়া সাময়িক বন্ধ রাখতে হবে । 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5" name="Content Placeholder 4" descr="sar proyo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181600" y="914400"/>
            <a:ext cx="3581400" cy="5486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</a:rPr>
              <a:t>মাছের খাদ্য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  <a:solidFill>
            <a:srgbClr val="002060"/>
          </a:solidFill>
        </p:spPr>
        <p:txBody>
          <a:bodyPr/>
          <a:lstStyle/>
          <a:p>
            <a:pPr algn="just"/>
            <a:r>
              <a:rPr lang="bn-BD" dirty="0" smtClean="0">
                <a:solidFill>
                  <a:schemeClr val="bg1"/>
                </a:solidFill>
              </a:rPr>
              <a:t>মাছের খাদ্য দুই ধরনের । যথা – প্রাকৃতিক খাদ্য ও সম্পূরক খাদ্য । </a:t>
            </a:r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bn-BD" dirty="0" smtClean="0">
                <a:solidFill>
                  <a:schemeClr val="bg1"/>
                </a:solidFill>
              </a:rPr>
              <a:t>ক ) প্রাকৃতিক খাদ্য ঃ  </a:t>
            </a:r>
            <a:endParaRPr lang="en-US" dirty="0" smtClean="0">
              <a:solidFill>
                <a:schemeClr val="bg1"/>
              </a:solidFill>
            </a:endParaRPr>
          </a:p>
          <a:p>
            <a:pPr lvl="0" algn="just"/>
            <a:r>
              <a:rPr lang="bn-BD" dirty="0" smtClean="0">
                <a:solidFill>
                  <a:schemeClr val="bg1"/>
                </a:solidFill>
              </a:rPr>
              <a:t>উদ্ভিদ কণা( Phytoplancton)  ঃ প্রাকৃতিক ভাবে জলাশয়ে ক্ষুদ্র ক্ষুদ্র সবুজ কনা তৈরি হয় যেমন – শেওলা , নস্টক , ডায়াটম , ভল বক্স ইত্যাদি । এগুলো মাছের খাদ্য হিসেবে ব্যবহার করা হয় । </a:t>
            </a:r>
            <a:endParaRPr lang="en-US" dirty="0" smtClean="0">
              <a:solidFill>
                <a:schemeClr val="bg1"/>
              </a:solidFill>
            </a:endParaRPr>
          </a:p>
          <a:p>
            <a:pPr lvl="0" algn="just"/>
            <a:r>
              <a:rPr lang="bn-BD" dirty="0" smtClean="0">
                <a:solidFill>
                  <a:schemeClr val="bg1"/>
                </a:solidFill>
              </a:rPr>
              <a:t>প্রানিকনা (zooplancton)  ঃ  জলাশয়ের প্রাকৃতিক ভাবে জন্মানো ক্ষুদ্র ক্ষুদ্র প্রানী যেমন – ময়না , কেরাটেলা ,রটিফার , প্রটোজোয়া ইত্যাদি , যা মাছের খাদ্য হিসেবে ব্যবহার করা হয় ।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dirty="0"/>
              <a:t>শিক্ষক পরিচিতি </a:t>
            </a:r>
            <a:endParaRPr lang="en-US" b="1" dirty="0"/>
          </a:p>
        </p:txBody>
      </p:sp>
      <p:pic>
        <p:nvPicPr>
          <p:cNvPr id="5" name="Content Placeholder 4" descr="Captur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981200"/>
            <a:ext cx="4191000" cy="3352800"/>
          </a:xfrm>
        </p:spPr>
      </p:pic>
      <p:pic>
        <p:nvPicPr>
          <p:cNvPr id="10" name="Content Placeholder 9" descr="IMG_1793_Perfect3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9200" y="1600200"/>
            <a:ext cx="3617991" cy="45291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</a:rPr>
              <a:t>মাছের খাদ্য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rgbClr val="92D050"/>
          </a:solidFill>
        </p:spPr>
        <p:txBody>
          <a:bodyPr>
            <a:normAutofit lnSpcReduction="10000"/>
          </a:bodyPr>
          <a:lstStyle/>
          <a:p>
            <a:pPr algn="just"/>
            <a:r>
              <a:rPr lang="bn-BD" dirty="0" smtClean="0"/>
              <a:t>খ) সম্পূরক খাদ্য ঃ</a:t>
            </a:r>
            <a:endParaRPr lang="en-US" dirty="0" smtClean="0"/>
          </a:p>
          <a:p>
            <a:pPr algn="just"/>
            <a:r>
              <a:rPr lang="bn-BD" dirty="0" smtClean="0"/>
              <a:t>মজুদকৃত মাছের মোট ওজনের ৫-৬ ভাগ সম্পূরক খাদ্য দিতে হয় । প্রতি ১মাস অন্তর জাল টেনে কিছু মাছ ধরে ওজন নির্ণয় করতে হয়, এবং আনুপাতিক হারে খাবার দিতে হয়</a:t>
            </a:r>
            <a:r>
              <a:rPr lang="hi-IN" dirty="0" smtClean="0"/>
              <a:t> । </a:t>
            </a:r>
            <a:r>
              <a:rPr lang="bn-IN" dirty="0" smtClean="0"/>
              <a:t>সরিষার খৈল </a:t>
            </a:r>
            <a:r>
              <a:rPr lang="bn-BD" dirty="0" smtClean="0"/>
              <a:t>২৫% ও গমের ভুসি বা চালের কুড়া ৭৫% অনুপাতে পানিতে ভিজিয়ে রেখে পুকুরের অন্তত ৩-৪ টি নির্দিষ্ট স্থানে সরবরাহ করতে হবে । সহজ পদ্ধতিতে, প্রতিদিন গমের ভুসি বা চালের কুড়া প্রতি শতাংশে প্রথম মাসে ৫০গ্রাম , ২য় মাসে ১০০গ্রাম , ৩য় মাসে ১৮০গ্রাম ,চতুর্থ মাসে ২২০গ্রাম , ৫ম মাসে ২৬০গ্রাম  ও ষষ্ঠ মাসে ৩০০গ্রাম করে দিতে হবে ।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743200"/>
            <a:ext cx="85344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</a:rPr>
              <a:t>একক কাজ      সময়-২ মিনিট 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438400" y="228600"/>
            <a:ext cx="3962400" cy="2362200"/>
          </a:xfrm>
          <a:prstGeom prst="down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</a:rPr>
              <a:t>কর্মপত্র</a:t>
            </a:r>
          </a:p>
          <a:p>
            <a:pPr algn="ctr"/>
            <a:r>
              <a:rPr lang="bn-BD" sz="4400" b="1" dirty="0" smtClean="0">
                <a:solidFill>
                  <a:srgbClr val="FFFF00"/>
                </a:solidFill>
              </a:rPr>
              <a:t>৩    </a:t>
            </a:r>
            <a:r>
              <a:rPr lang="bn-BD" sz="5400" b="1" dirty="0" smtClean="0">
                <a:solidFill>
                  <a:srgbClr val="FFFF00"/>
                </a:solidFill>
              </a:rPr>
              <a:t>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3886200"/>
            <a:ext cx="8382000" cy="2057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</a:rPr>
              <a:t>মাছের প্রাকৃতিক খাদ্য কী ? 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62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4267200" cy="533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অন্যান্য পরিচর্যা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524000"/>
            <a:ext cx="4191000" cy="48768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bn-BD" sz="2800" dirty="0" smtClean="0"/>
              <a:t>মাছের শারীরিক বৃদ্ধি ,রোগবালাই পরিক্ষা করার জন্য প্রতি মাসে জাল টেনে পরীক্ষা করতে হবে । পুকুরের পানিতে অক্সিজেন , পিএইচ , কার্বন ডাই অস্কাইড ও প্ল্যাঙ্কটন এর পরিমাপ করে তাৎক্ষনিক বাবস্থা নিতে হবে ।</a:t>
            </a:r>
            <a:endParaRPr lang="en-US" sz="2800" dirty="0"/>
          </a:p>
        </p:txBody>
      </p:sp>
      <p:pic>
        <p:nvPicPr>
          <p:cNvPr id="5" name="Content Placeholder 4" descr="xm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800600" y="1485900"/>
            <a:ext cx="3429000" cy="4533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4572000" cy="5334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bn-BD" dirty="0" smtClean="0"/>
              <a:t>মাছ আহরণ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524000"/>
            <a:ext cx="4572000" cy="46021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</a:rPr>
              <a:t>মাছের দৈর্ঘ্য ২০-২৫ সেমিঃ এবং গড় ওজন ১০০-২০০ গ্রাম হলেই মাছ বাজারে বিক্রয় উপযোগী হয় । ৩-৪ মাসের মধ্যেই মাছ উক্ত আকৃতি ধারন করে। একক পুকুরে প্রতি শতাংশে ৭-৮ কেজি মাছ পাওয়া যায় । সারা বছর পানি থাকে এমন পুকুরে বছরে ২-৩ বার চাষ করা যায়। 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9" name="Content Placeholder 8" descr="telapia ahoro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105400" y="762000"/>
            <a:ext cx="36576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743200"/>
            <a:ext cx="8534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</a:rPr>
              <a:t>বাড়ির কাজ 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438400" y="228600"/>
            <a:ext cx="3962400" cy="2362200"/>
          </a:xfrm>
          <a:prstGeom prst="down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কর্মপত্র</a:t>
            </a:r>
          </a:p>
          <a:p>
            <a:pPr algn="ctr"/>
            <a:r>
              <a:rPr lang="bn-BD" sz="4400" dirty="0" smtClean="0"/>
              <a:t>৪  </a:t>
            </a:r>
            <a:r>
              <a:rPr lang="bn-BD" sz="5400" dirty="0" smtClean="0"/>
              <a:t> </a:t>
            </a:r>
            <a:endParaRPr lang="en-US" sz="5400" dirty="0"/>
          </a:p>
        </p:txBody>
      </p:sp>
      <p:sp>
        <p:nvSpPr>
          <p:cNvPr id="8" name="Rounded Rectangle 7"/>
          <p:cNvSpPr/>
          <p:nvPr/>
        </p:nvSpPr>
        <p:spPr>
          <a:xfrm>
            <a:off x="304800" y="3733800"/>
            <a:ext cx="83820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</a:rPr>
              <a:t>বাংলাদেশে পুষ্টি চাহিদা পূরণে মাছের গুরুত্ব লিখ । </a:t>
            </a:r>
          </a:p>
        </p:txBody>
      </p:sp>
    </p:spTree>
    <p:extLst>
      <p:ext uri="{BB962C8B-B14F-4D97-AF65-F5344CB8AC3E}">
        <p14:creationId xmlns:p14="http://schemas.microsoft.com/office/powerpoint/2010/main" val="2932862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6858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bn-BD" b="1" dirty="0">
                <a:solidFill>
                  <a:schemeClr val="bg1"/>
                </a:solidFill>
              </a:rPr>
              <a:t>রাজপুটি মাছের রোগ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4290556" cy="6397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bn-BD" dirty="0">
                <a:solidFill>
                  <a:schemeClr val="tx1"/>
                </a:solidFill>
              </a:rPr>
              <a:t>ক্ষত </a:t>
            </a:r>
            <a:r>
              <a:rPr lang="bn-BD" dirty="0" smtClean="0">
                <a:solidFill>
                  <a:schemeClr val="tx1"/>
                </a:solidFill>
              </a:rPr>
              <a:t>রোগ</a:t>
            </a:r>
            <a:r>
              <a:rPr lang="en-US" dirty="0" smtClean="0">
                <a:solidFill>
                  <a:schemeClr val="tx1"/>
                </a:solidFill>
              </a:rPr>
              <a:t>( </a:t>
            </a:r>
            <a:r>
              <a:rPr lang="en-US" dirty="0" err="1" smtClean="0">
                <a:solidFill>
                  <a:schemeClr val="tx1"/>
                </a:solidFill>
              </a:rPr>
              <a:t>Aphanomyces</a:t>
            </a:r>
            <a:r>
              <a:rPr lang="bn-BD" dirty="0">
                <a:solidFill>
                  <a:schemeClr val="tx1"/>
                </a:solidFill>
              </a:rPr>
              <a:t>নামক ছত্রাক 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447800"/>
            <a:ext cx="4292241" cy="685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bn-BD" sz="1600" dirty="0">
                <a:solidFill>
                  <a:schemeClr val="tx1"/>
                </a:solidFill>
              </a:rPr>
              <a:t>লেজ ও পাখনা পচা </a:t>
            </a:r>
            <a:r>
              <a:rPr lang="bn-BD" sz="1600" dirty="0" smtClean="0">
                <a:solidFill>
                  <a:schemeClr val="tx1"/>
                </a:solidFill>
              </a:rPr>
              <a:t>রোগ </a:t>
            </a:r>
            <a:r>
              <a:rPr lang="en-US" sz="1000" dirty="0" smtClean="0">
                <a:solidFill>
                  <a:schemeClr val="tx1"/>
                </a:solidFill>
              </a:rPr>
              <a:t>(</a:t>
            </a:r>
            <a:r>
              <a:rPr lang="bn-BD" sz="1100" dirty="0">
                <a:solidFill>
                  <a:schemeClr val="tx1"/>
                </a:solidFill>
              </a:rPr>
              <a:t>অ্যারোমো্নাস ও 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just"/>
            <a:r>
              <a:rPr lang="bn-BD" sz="1100" dirty="0" smtClean="0">
                <a:solidFill>
                  <a:schemeClr val="tx1"/>
                </a:solidFill>
              </a:rPr>
              <a:t>মিক্সো ব্যাকটেরিয়া </a:t>
            </a:r>
            <a:r>
              <a:rPr lang="en-US" sz="1000" dirty="0" smtClean="0">
                <a:solidFill>
                  <a:schemeClr val="tx1"/>
                </a:solidFill>
              </a:rPr>
              <a:t>)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04800" y="2438400"/>
            <a:ext cx="4010025" cy="3880644"/>
          </a:xfrm>
        </p:spPr>
      </p:pic>
      <p:pic>
        <p:nvPicPr>
          <p:cNvPr id="8" name="Content Placeholder 7" descr="r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76800" y="2362200"/>
            <a:ext cx="4038600" cy="39623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bn-BD" b="1" dirty="0">
                <a:solidFill>
                  <a:srgbClr val="002060"/>
                </a:solidFill>
              </a:rPr>
              <a:t>নাইলোটিকা মাছের  রোগ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macher pic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2095" y="1554163"/>
            <a:ext cx="8172209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295400"/>
            <a:ext cx="8534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</a:rPr>
              <a:t>জোড়ায় জোড়ায় কাজ </a:t>
            </a:r>
            <a:endParaRPr lang="en-US" sz="5400" dirty="0">
              <a:solidFill>
                <a:srgbClr val="10CF9B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438400" y="228600"/>
            <a:ext cx="3962400" cy="990600"/>
          </a:xfrm>
          <a:prstGeom prst="down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কর্মপত্র৫ </a:t>
            </a:r>
            <a:r>
              <a:rPr lang="bn-BD" sz="5400" dirty="0" smtClean="0"/>
              <a:t> </a:t>
            </a:r>
            <a:endParaRPr lang="en-US" sz="5400" dirty="0"/>
          </a:p>
        </p:txBody>
      </p:sp>
      <p:sp>
        <p:nvSpPr>
          <p:cNvPr id="8" name="Rounded Rectangle 7"/>
          <p:cNvSpPr/>
          <p:nvPr/>
        </p:nvSpPr>
        <p:spPr>
          <a:xfrm>
            <a:off x="304800" y="2057400"/>
            <a:ext cx="8382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নিচের ছবি দেখে রোগ চিহ্নিত কর । </a:t>
            </a:r>
            <a:endParaRPr lang="en-US" sz="3200" b="1" dirty="0"/>
          </a:p>
        </p:txBody>
      </p:sp>
      <p:sp>
        <p:nvSpPr>
          <p:cNvPr id="15" name="5-Point Star 14"/>
          <p:cNvSpPr/>
          <p:nvPr/>
        </p:nvSpPr>
        <p:spPr>
          <a:xfrm>
            <a:off x="2362200" y="3505200"/>
            <a:ext cx="914400" cy="990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১ </a:t>
            </a:r>
            <a:endParaRPr lang="en-US" dirty="0"/>
          </a:p>
        </p:txBody>
      </p:sp>
      <p:sp>
        <p:nvSpPr>
          <p:cNvPr id="16" name="5-Point Star 15"/>
          <p:cNvSpPr/>
          <p:nvPr/>
        </p:nvSpPr>
        <p:spPr>
          <a:xfrm>
            <a:off x="5562600" y="3581400"/>
            <a:ext cx="838200" cy="1066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২</a:t>
            </a:r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2514600" y="5029200"/>
            <a:ext cx="457200" cy="1143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৪</a:t>
            </a:r>
            <a:endParaRPr lang="en-US" dirty="0"/>
          </a:p>
        </p:txBody>
      </p:sp>
      <p:sp>
        <p:nvSpPr>
          <p:cNvPr id="18" name="5-Point Star 17"/>
          <p:cNvSpPr/>
          <p:nvPr/>
        </p:nvSpPr>
        <p:spPr>
          <a:xfrm>
            <a:off x="5715000" y="5181600"/>
            <a:ext cx="5334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৫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382000" y="5334000"/>
            <a:ext cx="6096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৬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8382000" y="3581400"/>
            <a:ext cx="533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৩</a:t>
            </a:r>
            <a:endParaRPr lang="en-US" dirty="0"/>
          </a:p>
        </p:txBody>
      </p:sp>
      <p:pic>
        <p:nvPicPr>
          <p:cNvPr id="11" name="Picture 10" descr="maiz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50810"/>
            <a:ext cx="1930400" cy="1251779"/>
          </a:xfrm>
          <a:prstGeom prst="rect">
            <a:avLst/>
          </a:prstGeom>
        </p:spPr>
      </p:pic>
      <p:pic>
        <p:nvPicPr>
          <p:cNvPr id="12" name="Picture 11" descr="baj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365588"/>
            <a:ext cx="1963972" cy="1346024"/>
          </a:xfrm>
          <a:prstGeom prst="rect">
            <a:avLst/>
          </a:prstGeom>
        </p:spPr>
      </p:pic>
      <p:pic>
        <p:nvPicPr>
          <p:cNvPr id="13" name="Picture 12" descr="cott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3406329"/>
            <a:ext cx="1933575" cy="1264543"/>
          </a:xfrm>
          <a:prstGeom prst="rect">
            <a:avLst/>
          </a:prstGeom>
        </p:spPr>
      </p:pic>
      <p:pic>
        <p:nvPicPr>
          <p:cNvPr id="14" name="Picture 13" descr="mungbea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316" y="4953000"/>
            <a:ext cx="1670023" cy="1371600"/>
          </a:xfrm>
          <a:prstGeom prst="rect">
            <a:avLst/>
          </a:prstGeom>
        </p:spPr>
      </p:pic>
      <p:pic>
        <p:nvPicPr>
          <p:cNvPr id="21" name="Picture 20" descr="sunflower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6251" y="4876800"/>
            <a:ext cx="1826697" cy="1462384"/>
          </a:xfrm>
          <a:prstGeom prst="rect">
            <a:avLst/>
          </a:prstGeom>
        </p:spPr>
      </p:pic>
      <p:pic>
        <p:nvPicPr>
          <p:cNvPr id="23" name="Picture 22" descr="coffe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5041" y="4876800"/>
            <a:ext cx="1876517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62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>
                <a:solidFill>
                  <a:srgbClr val="0070C0"/>
                </a:solidFill>
              </a:rPr>
              <a:t>ধন্যবাদ সকলকে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 descr="11822375_10153717064983676_4602016077825842752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8610600" cy="5029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</a:rPr>
              <a:t>পাঠ পরিচিতি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bn-BD" b="1" dirty="0" smtClean="0"/>
              <a:t>শ্রেণি ঃ একাদশ </a:t>
            </a:r>
          </a:p>
          <a:p>
            <a:pPr>
              <a:buNone/>
            </a:pPr>
            <a:endParaRPr lang="bn-BD" b="1" dirty="0" smtClean="0"/>
          </a:p>
          <a:p>
            <a:r>
              <a:rPr lang="bn-BD" b="1" dirty="0" smtClean="0"/>
              <a:t>বিষয় ঃ কৃষিশিক্ষা ২য় পত্র </a:t>
            </a:r>
          </a:p>
          <a:p>
            <a:pPr>
              <a:buNone/>
            </a:pPr>
            <a:endParaRPr lang="bn-BD" b="1" dirty="0" smtClean="0"/>
          </a:p>
          <a:p>
            <a:r>
              <a:rPr lang="bn-BD" b="1" dirty="0" smtClean="0"/>
              <a:t>অধ্যায় ঃ   প্রথম </a:t>
            </a:r>
          </a:p>
          <a:p>
            <a:endParaRPr lang="bn-BD" b="1" dirty="0" smtClean="0"/>
          </a:p>
          <a:p>
            <a:r>
              <a:rPr lang="bn-BD" b="1" dirty="0" smtClean="0"/>
              <a:t>পরিচ্ছেদ ঃ প্রথম</a:t>
            </a:r>
          </a:p>
          <a:p>
            <a:pPr>
              <a:buNone/>
            </a:pPr>
            <a:endParaRPr lang="bn-BD" b="1" dirty="0" smtClean="0"/>
          </a:p>
          <a:p>
            <a:pPr>
              <a:buNone/>
            </a:pPr>
            <a:r>
              <a:rPr lang="bn-BD" b="1" dirty="0" smtClean="0"/>
              <a:t>সময়   ঃ ৫০ মিনিট </a:t>
            </a:r>
          </a:p>
          <a:p>
            <a:pPr>
              <a:buNone/>
            </a:pPr>
            <a:r>
              <a:rPr lang="bn-BD" dirty="0" smtClean="0"/>
              <a:t> </a:t>
            </a:r>
          </a:p>
          <a:p>
            <a:endParaRPr lang="bn-BD" dirty="0" smtClean="0"/>
          </a:p>
          <a:p>
            <a:pPr>
              <a:buNone/>
            </a:pPr>
            <a:endParaRPr lang="bn-BD" dirty="0" smtClean="0"/>
          </a:p>
          <a:p>
            <a:pPr>
              <a:buNone/>
            </a:pPr>
            <a:endParaRPr lang="bn-BD" dirty="0" smtClean="0"/>
          </a:p>
          <a:p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9445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</a:rPr>
              <a:t>শিখনফল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375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মৎস্য চাষ কি ব্যাখ্যা করতে পারবে ।</a:t>
            </a:r>
          </a:p>
          <a:p>
            <a:r>
              <a:rPr lang="bn-BD" dirty="0" smtClean="0"/>
              <a:t>মৎস্য চাষের গুরুত্ব ব্যাখ্যা করতে পারবে । </a:t>
            </a:r>
          </a:p>
          <a:p>
            <a:r>
              <a:rPr lang="bn-BD" dirty="0" smtClean="0"/>
              <a:t>মাছ চাষ পদ্ধতিসমূহ ব্যাখ্যা করতে পারবে ।</a:t>
            </a:r>
          </a:p>
          <a:p>
            <a:r>
              <a:rPr lang="bn-BD" dirty="0" smtClean="0"/>
              <a:t>মাছের খাদ্যের প্রকারভেদ ও প্রস্তুতি সম্পর্কে জানবে । </a:t>
            </a:r>
          </a:p>
          <a:p>
            <a:r>
              <a:rPr lang="bn-BD" dirty="0" smtClean="0"/>
              <a:t>রাজপুটি মাছের বৈশিষ্ট্য ও চাষ পদ্ধতি জানবে ।</a:t>
            </a:r>
          </a:p>
          <a:p>
            <a:r>
              <a:rPr lang="bn-BD" dirty="0" smtClean="0"/>
              <a:t>রাজপুটি মাছের রোগ নির্ণয় ও তার প্রতিকার সম্পর্কে জানবে ।</a:t>
            </a:r>
          </a:p>
          <a:p>
            <a:r>
              <a:rPr lang="bn-BD" dirty="0" smtClean="0"/>
              <a:t>নাইলোটিকা মাছের বৈশিষ্ট্য ও চাষ পদ্ধতি জানবে ।</a:t>
            </a:r>
          </a:p>
          <a:p>
            <a:r>
              <a:rPr lang="bn-BD" dirty="0" smtClean="0"/>
              <a:t>নাইলোটিকা মাছের রোগ নির্ণয় ও তার প্রতিকার সম্পর্কে জানবে ।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4000" dirty="0" smtClean="0">
                <a:solidFill>
                  <a:schemeClr val="accent1"/>
                </a:solidFill>
              </a:rPr>
              <a:t>মাছ কি ? 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28600" y="1371600"/>
            <a:ext cx="4267200" cy="4995863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 </a:t>
            </a:r>
            <a:endParaRPr lang="en-US" dirty="0" smtClean="0"/>
          </a:p>
          <a:p>
            <a:pPr algn="just"/>
            <a:r>
              <a:rPr lang="bn-BD" sz="2800" b="1" dirty="0">
                <a:solidFill>
                  <a:srgbClr val="7030A0"/>
                </a:solidFill>
              </a:rPr>
              <a:t>১) শীতল রক্তবিশিষ্ট জলজ প্রাণী । </a:t>
            </a:r>
            <a:endParaRPr lang="en-US" sz="2800" b="1" dirty="0">
              <a:solidFill>
                <a:srgbClr val="7030A0"/>
              </a:solidFill>
            </a:endParaRPr>
          </a:p>
          <a:p>
            <a:pPr algn="just"/>
            <a:r>
              <a:rPr lang="bn-BD" sz="2800" b="1" dirty="0">
                <a:solidFill>
                  <a:srgbClr val="7030A0"/>
                </a:solidFill>
              </a:rPr>
              <a:t>২) মেরুদণ্ডী প্রানী </a:t>
            </a:r>
            <a:endParaRPr lang="en-US" sz="2800" b="1" dirty="0">
              <a:solidFill>
                <a:srgbClr val="7030A0"/>
              </a:solidFill>
            </a:endParaRPr>
          </a:p>
          <a:p>
            <a:pPr algn="just"/>
            <a:r>
              <a:rPr lang="bn-BD" sz="2800" b="1" dirty="0">
                <a:solidFill>
                  <a:srgbClr val="7030A0"/>
                </a:solidFill>
              </a:rPr>
              <a:t>৩) ফুলকার সাহায্যে শ্বাস কাজ পরিচালনা করে</a:t>
            </a:r>
            <a:endParaRPr lang="en-US" sz="2800" b="1" dirty="0">
              <a:solidFill>
                <a:srgbClr val="7030A0"/>
              </a:solidFill>
            </a:endParaRPr>
          </a:p>
          <a:p>
            <a:pPr algn="just"/>
            <a:r>
              <a:rPr lang="bn-BD" sz="2800" b="1" dirty="0">
                <a:solidFill>
                  <a:srgbClr val="7030A0"/>
                </a:solidFill>
              </a:rPr>
              <a:t>৪) জোড় বা বিজোড় পাখনার সাহায্যে ছলাফেরা করে । </a:t>
            </a:r>
            <a:endParaRPr lang="en-US" sz="2800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4" descr="w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00600" y="1295400"/>
            <a:ext cx="4038600" cy="49815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bn-BD" sz="4800" b="1" dirty="0">
                <a:solidFill>
                  <a:srgbClr val="7030A0"/>
                </a:solidFill>
              </a:rPr>
              <a:t>মৎস্য বিজ্ঞান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bn-BD" sz="2600" dirty="0">
                <a:solidFill>
                  <a:srgbClr val="002060"/>
                </a:solidFill>
              </a:rPr>
              <a:t>জীববিজ্ঞান এর যে শাখায় মাছের বিভিন্ন দিক যেমন – মাছের শ্রেণীবিন্যাস ,মাছ চাষ ও ব্যবস্থাপনা ,মাছের প্রজনন ,প্রতিপালন , সংরক্ষন ,পরিবহন , বাজারজাতকরন , মাছের রোগতত্ত্ব নিয়ে আলোচনা করা হয় তাকে মৎস্য বিজ্ঞান বলে । </a:t>
            </a:r>
            <a:endParaRPr lang="en-US" sz="2600" dirty="0">
              <a:solidFill>
                <a:srgbClr val="002060"/>
              </a:solidFill>
            </a:endParaRPr>
          </a:p>
          <a:p>
            <a:endParaRPr lang="bn-BD" dirty="0" smtClean="0">
              <a:solidFill>
                <a:srgbClr val="002060"/>
              </a:solidFill>
            </a:endParaRPr>
          </a:p>
          <a:p>
            <a:pPr algn="just"/>
            <a:r>
              <a:rPr lang="bn-BD" sz="2600" dirty="0" smtClean="0">
                <a:solidFill>
                  <a:srgbClr val="002060"/>
                </a:solidFill>
              </a:rPr>
              <a:t>গ্রিক </a:t>
            </a:r>
            <a:r>
              <a:rPr lang="bn-BD" sz="2600" dirty="0">
                <a:solidFill>
                  <a:srgbClr val="002060"/>
                </a:solidFill>
              </a:rPr>
              <a:t>শব্দ ‘ </a:t>
            </a:r>
            <a:r>
              <a:rPr lang="en-US" sz="2600" dirty="0" err="1">
                <a:solidFill>
                  <a:srgbClr val="002060"/>
                </a:solidFill>
              </a:rPr>
              <a:t>acqua</a:t>
            </a:r>
            <a:r>
              <a:rPr lang="en-US" sz="2600" dirty="0">
                <a:solidFill>
                  <a:srgbClr val="002060"/>
                </a:solidFill>
              </a:rPr>
              <a:t> “ </a:t>
            </a:r>
            <a:r>
              <a:rPr lang="bn-BD" sz="2600" dirty="0">
                <a:solidFill>
                  <a:srgbClr val="002060"/>
                </a:solidFill>
              </a:rPr>
              <a:t>অর্থ পানি এবং ‘ </a:t>
            </a:r>
            <a:r>
              <a:rPr lang="en-US" sz="2600" dirty="0">
                <a:solidFill>
                  <a:srgbClr val="002060"/>
                </a:solidFill>
              </a:rPr>
              <a:t>culture ‘ </a:t>
            </a:r>
            <a:r>
              <a:rPr lang="bn-BD" sz="2600" dirty="0">
                <a:solidFill>
                  <a:srgbClr val="002060"/>
                </a:solidFill>
              </a:rPr>
              <a:t>অর্থ চাষ । অর্থাৎ একুয়াকালচার অর্থ পানিতে মাছ চাষ । </a:t>
            </a:r>
            <a:endParaRPr lang="en-US" sz="26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07552" cy="1066800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bn-BD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রাজপুটি/ নাইলোটিকা মাছের বৈশিষ্ট্ / চাষের সুবিধা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n-BD" dirty="0" smtClean="0">
              <a:solidFill>
                <a:schemeClr val="tx1"/>
              </a:solidFill>
            </a:endParaRPr>
          </a:p>
          <a:p>
            <a:r>
              <a:rPr lang="bn-BD" dirty="0" smtClean="0">
                <a:solidFill>
                  <a:schemeClr val="tx1"/>
                </a:solidFill>
              </a:rPr>
              <a:t> শক্ত </a:t>
            </a:r>
            <a:r>
              <a:rPr lang="bn-BD" dirty="0">
                <a:solidFill>
                  <a:schemeClr val="tx1"/>
                </a:solidFill>
              </a:rPr>
              <a:t>গড়নের ,অধিক ফলনশীল এবং সুস্বাদু মাছ </a:t>
            </a:r>
            <a:endParaRPr lang="en-US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bn-BD" dirty="0" smtClean="0">
                <a:solidFill>
                  <a:schemeClr val="tx1"/>
                </a:solidFill>
              </a:rPr>
              <a:t>সব </a:t>
            </a:r>
            <a:r>
              <a:rPr lang="bn-BD" dirty="0">
                <a:solidFill>
                  <a:schemeClr val="tx1"/>
                </a:solidFill>
              </a:rPr>
              <a:t>ধরনের খাদ্যই গ্রহন করে তাই উৎপাদন খরচ তুলনামূলক কম </a:t>
            </a:r>
            <a:endParaRPr lang="en-US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bn-BD" dirty="0" smtClean="0">
                <a:solidFill>
                  <a:schemeClr val="tx1"/>
                </a:solidFill>
              </a:rPr>
              <a:t>সব </a:t>
            </a:r>
            <a:r>
              <a:rPr lang="bn-BD" dirty="0">
                <a:solidFill>
                  <a:schemeClr val="tx1"/>
                </a:solidFill>
              </a:rPr>
              <a:t>ধরনের ছোট বড় জলাশয়ে চাষ করা যায় </a:t>
            </a:r>
            <a:endParaRPr lang="en-US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bn-BD" dirty="0" smtClean="0">
                <a:solidFill>
                  <a:schemeClr val="tx1"/>
                </a:solidFill>
              </a:rPr>
              <a:t>মিশ্র </a:t>
            </a:r>
            <a:r>
              <a:rPr lang="bn-BD" dirty="0">
                <a:solidFill>
                  <a:schemeClr val="tx1"/>
                </a:solidFill>
              </a:rPr>
              <a:t>চাষে এ মাছ চাষ করা যায় ।</a:t>
            </a:r>
            <a:endParaRPr lang="en-US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bn-BD" dirty="0" smtClean="0">
                <a:solidFill>
                  <a:schemeClr val="tx1"/>
                </a:solidFill>
              </a:rPr>
              <a:t>দ্রুত </a:t>
            </a:r>
            <a:r>
              <a:rPr lang="bn-BD" dirty="0">
                <a:solidFill>
                  <a:schemeClr val="tx1"/>
                </a:solidFill>
              </a:rPr>
              <a:t>বর্ধনশীল মাছ </a:t>
            </a:r>
            <a:endParaRPr lang="en-US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bn-BD" dirty="0" smtClean="0">
                <a:solidFill>
                  <a:schemeClr val="tx1"/>
                </a:solidFill>
              </a:rPr>
              <a:t>রোগবালাই </a:t>
            </a:r>
            <a:r>
              <a:rPr lang="bn-BD" dirty="0">
                <a:solidFill>
                  <a:schemeClr val="tx1"/>
                </a:solidFill>
              </a:rPr>
              <a:t>খুব কম হওয়ায় ,কম সময়ে অধিক লাভবান হওয়া যায় ।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458200" cy="520700"/>
          </a:xfrm>
          <a:solidFill>
            <a:srgbClr val="FFFF00"/>
          </a:solidFill>
        </p:spPr>
        <p:txBody>
          <a:bodyPr/>
          <a:lstStyle/>
          <a:p>
            <a:r>
              <a:rPr lang="bn-BD" dirty="0">
                <a:solidFill>
                  <a:srgbClr val="0070C0"/>
                </a:solidFill>
              </a:rPr>
              <a:t>রাজপুটি/ নাইলোটিকা মাছের চাষ পদ্ধতি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28600" y="914400"/>
            <a:ext cx="3352800" cy="5486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000" dirty="0">
                <a:solidFill>
                  <a:schemeClr val="bg1"/>
                </a:solidFill>
              </a:rPr>
              <a:t>পুকুর </a:t>
            </a:r>
            <a:r>
              <a:rPr lang="bn-BD" sz="2000" dirty="0" smtClean="0">
                <a:solidFill>
                  <a:schemeClr val="bg1"/>
                </a:solidFill>
              </a:rPr>
              <a:t>নির্বাচন</a:t>
            </a:r>
          </a:p>
          <a:p>
            <a:pPr>
              <a:buFont typeface="Wingdings" pitchFamily="2" charset="2"/>
              <a:buChar char="Ø"/>
            </a:pPr>
            <a:r>
              <a:rPr lang="bn-BD" sz="2000" dirty="0">
                <a:solidFill>
                  <a:schemeClr val="bg1"/>
                </a:solidFill>
              </a:rPr>
              <a:t>পুকুর </a:t>
            </a:r>
            <a:r>
              <a:rPr lang="bn-BD" sz="2000" dirty="0" smtClean="0">
                <a:solidFill>
                  <a:schemeClr val="bg1"/>
                </a:solidFill>
              </a:rPr>
              <a:t>প্রস্তুতি</a:t>
            </a:r>
          </a:p>
          <a:p>
            <a:pPr>
              <a:buFont typeface="Wingdings" pitchFamily="2" charset="2"/>
              <a:buChar char="Ø"/>
            </a:pPr>
            <a:r>
              <a:rPr lang="bn-BD" sz="2000" dirty="0">
                <a:solidFill>
                  <a:schemeClr val="bg1"/>
                </a:solidFill>
              </a:rPr>
              <a:t>চুন </a:t>
            </a:r>
            <a:r>
              <a:rPr lang="bn-BD" sz="2000" dirty="0" smtClean="0">
                <a:solidFill>
                  <a:schemeClr val="bg1"/>
                </a:solidFill>
              </a:rPr>
              <a:t>প্রয়োগ</a:t>
            </a:r>
          </a:p>
          <a:p>
            <a:pPr>
              <a:buFont typeface="Wingdings" pitchFamily="2" charset="2"/>
              <a:buChar char="Ø"/>
            </a:pPr>
            <a:r>
              <a:rPr lang="bn-BD" sz="2000" dirty="0">
                <a:solidFill>
                  <a:schemeClr val="bg1"/>
                </a:solidFill>
              </a:rPr>
              <a:t>সার </a:t>
            </a:r>
            <a:r>
              <a:rPr lang="bn-BD" sz="2000" dirty="0" smtClean="0">
                <a:solidFill>
                  <a:schemeClr val="bg1"/>
                </a:solidFill>
              </a:rPr>
              <a:t>প্রয়োগ</a:t>
            </a:r>
          </a:p>
          <a:p>
            <a:pPr>
              <a:buFont typeface="Wingdings" pitchFamily="2" charset="2"/>
              <a:buChar char="Ø"/>
            </a:pPr>
            <a:r>
              <a:rPr lang="bn-BD" sz="2000" dirty="0">
                <a:solidFill>
                  <a:schemeClr val="bg1"/>
                </a:solidFill>
              </a:rPr>
              <a:t>বিষক্রিয়া </a:t>
            </a:r>
            <a:r>
              <a:rPr lang="bn-BD" sz="2000" dirty="0" smtClean="0">
                <a:solidFill>
                  <a:schemeClr val="bg1"/>
                </a:solidFill>
              </a:rPr>
              <a:t>পরীক্ষা</a:t>
            </a:r>
          </a:p>
          <a:p>
            <a:pPr>
              <a:buFont typeface="Wingdings" pitchFamily="2" charset="2"/>
              <a:buChar char="Ø"/>
            </a:pPr>
            <a:r>
              <a:rPr lang="bn-BD" sz="2000" dirty="0">
                <a:solidFill>
                  <a:schemeClr val="bg1"/>
                </a:solidFill>
              </a:rPr>
              <a:t>পোণা </a:t>
            </a:r>
            <a:r>
              <a:rPr lang="bn-BD" sz="2000" dirty="0" smtClean="0">
                <a:solidFill>
                  <a:schemeClr val="bg1"/>
                </a:solidFill>
              </a:rPr>
              <a:t>মজুদ</a:t>
            </a:r>
          </a:p>
          <a:p>
            <a:pPr>
              <a:buFont typeface="Wingdings" pitchFamily="2" charset="2"/>
              <a:buChar char="Ø"/>
            </a:pPr>
            <a:r>
              <a:rPr lang="bn-BD" sz="2000" dirty="0">
                <a:solidFill>
                  <a:schemeClr val="bg1"/>
                </a:solidFill>
              </a:rPr>
              <a:t>পোণা মজুদ পরবর্তী সার </a:t>
            </a:r>
            <a:r>
              <a:rPr lang="bn-BD" sz="2000" dirty="0" smtClean="0">
                <a:solidFill>
                  <a:schemeClr val="bg1"/>
                </a:solidFill>
              </a:rPr>
              <a:t>প্রয়োগ</a:t>
            </a:r>
          </a:p>
          <a:p>
            <a:pPr>
              <a:buFont typeface="Wingdings" pitchFamily="2" charset="2"/>
              <a:buChar char="Ø"/>
            </a:pPr>
            <a:r>
              <a:rPr lang="bn-BD" sz="2000" dirty="0">
                <a:solidFill>
                  <a:schemeClr val="bg1"/>
                </a:solidFill>
              </a:rPr>
              <a:t>মাছের </a:t>
            </a:r>
            <a:r>
              <a:rPr lang="bn-BD" sz="2000" dirty="0" smtClean="0">
                <a:solidFill>
                  <a:schemeClr val="bg1"/>
                </a:solidFill>
              </a:rPr>
              <a:t>খাদ্য</a:t>
            </a:r>
          </a:p>
          <a:p>
            <a:pPr>
              <a:buFont typeface="Wingdings" pitchFamily="2" charset="2"/>
              <a:buChar char="Ø"/>
            </a:pPr>
            <a:r>
              <a:rPr lang="bn-BD" sz="2000" dirty="0">
                <a:solidFill>
                  <a:schemeClr val="bg1"/>
                </a:solidFill>
              </a:rPr>
              <a:t>মাছ আহরণ</a:t>
            </a:r>
            <a:endParaRPr lang="bn-BD" sz="2000" dirty="0" smtClean="0">
              <a:solidFill>
                <a:schemeClr val="bg1"/>
              </a:solidFill>
            </a:endParaRPr>
          </a:p>
        </p:txBody>
      </p:sp>
      <p:pic>
        <p:nvPicPr>
          <p:cNvPr id="5" name="Content Placeholder 4" descr="macher pic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0" y="1066800"/>
            <a:ext cx="4735155" cy="480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514600"/>
            <a:ext cx="86868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FF00"/>
                </a:solidFill>
              </a:rPr>
              <a:t>একক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কাজঃ</a:t>
            </a:r>
            <a:r>
              <a:rPr lang="bn-BD" sz="6600" dirty="0" smtClean="0">
                <a:solidFill>
                  <a:srgbClr val="FFFF00"/>
                </a:solidFill>
              </a:rPr>
              <a:t>			 </a:t>
            </a:r>
            <a:r>
              <a:rPr lang="bn-BD" sz="4400" dirty="0" smtClean="0">
                <a:solidFill>
                  <a:srgbClr val="10CF9B"/>
                </a:solidFill>
              </a:rPr>
              <a:t>সময়ঃ</a:t>
            </a:r>
            <a:r>
              <a:rPr lang="en-US" sz="4400" dirty="0" smtClean="0">
                <a:solidFill>
                  <a:srgbClr val="10CF9B"/>
                </a:solidFill>
              </a:rPr>
              <a:t> </a:t>
            </a:r>
            <a:r>
              <a:rPr lang="bn-BD" sz="4400" dirty="0" smtClean="0">
                <a:solidFill>
                  <a:srgbClr val="10CF9B"/>
                </a:solidFill>
              </a:rPr>
              <a:t>৩ </a:t>
            </a:r>
            <a:r>
              <a:rPr lang="en-US" sz="4400" dirty="0" err="1" smtClean="0">
                <a:solidFill>
                  <a:srgbClr val="10CF9B"/>
                </a:solidFill>
              </a:rPr>
              <a:t>মিনিট</a:t>
            </a:r>
            <a:endParaRPr lang="en-US" sz="6600" dirty="0">
              <a:solidFill>
                <a:srgbClr val="10CF9B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286000" y="0"/>
            <a:ext cx="4648200" cy="2438400"/>
          </a:xfrm>
          <a:prstGeom prst="down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কর্মপত্র</a:t>
            </a:r>
          </a:p>
          <a:p>
            <a:pPr algn="ctr"/>
            <a:r>
              <a:rPr lang="bn-BD" sz="5400" dirty="0" smtClean="0"/>
              <a:t>১</a:t>
            </a:r>
            <a:endParaRPr lang="en-US" sz="5400" dirty="0"/>
          </a:p>
        </p:txBody>
      </p:sp>
      <p:sp>
        <p:nvSpPr>
          <p:cNvPr id="6" name="Oval 5"/>
          <p:cNvSpPr/>
          <p:nvPr/>
        </p:nvSpPr>
        <p:spPr>
          <a:xfrm>
            <a:off x="762000" y="3886200"/>
            <a:ext cx="7924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১। </a:t>
            </a:r>
            <a:r>
              <a:rPr lang="en-US" sz="3600" b="1" dirty="0" err="1" smtClean="0">
                <a:solidFill>
                  <a:prstClr val="black"/>
                </a:solidFill>
              </a:rPr>
              <a:t>প্রশ্নঃ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bn-BD" sz="3600" b="1" dirty="0" smtClean="0">
                <a:solidFill>
                  <a:prstClr val="black"/>
                </a:solidFill>
              </a:rPr>
              <a:t>মৎস্য বিজ্ঞান 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কী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bn-BD" sz="3600" b="1" dirty="0" smtClean="0">
                <a:solidFill>
                  <a:prstClr val="black"/>
                </a:solidFill>
              </a:rPr>
              <a:t>?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62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527</TotalTime>
  <Words>1223</Words>
  <Application>Microsoft Office PowerPoint</Application>
  <PresentationFormat>On-screen Show (4:3)</PresentationFormat>
  <Paragraphs>155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Civic</vt:lpstr>
      <vt:lpstr>স্বাগতম সকলকে </vt:lpstr>
      <vt:lpstr>শিক্ষক পরিচিতি </vt:lpstr>
      <vt:lpstr>পাঠ পরিচিতি </vt:lpstr>
      <vt:lpstr>শিখনফল </vt:lpstr>
      <vt:lpstr>মাছ কি ? </vt:lpstr>
      <vt:lpstr>মৎস্য বিজ্ঞান</vt:lpstr>
      <vt:lpstr>রাজপুটি/ নাইলোটিকা মাছের বৈশিষ্ট্ / চাষের সুবিধা</vt:lpstr>
      <vt:lpstr>রাজপুটি/ নাইলোটিকা মাছের চাষ পদ্ধতি</vt:lpstr>
      <vt:lpstr>PowerPoint Presentation</vt:lpstr>
      <vt:lpstr>পুকুর নির্বাচন</vt:lpstr>
      <vt:lpstr>পুকুর প্রস্তুতি</vt:lpstr>
      <vt:lpstr>পুকুর প্রস্তুতি</vt:lpstr>
      <vt:lpstr>PowerPoint Presentation</vt:lpstr>
      <vt:lpstr>সার প্রয়োগ</vt:lpstr>
      <vt:lpstr>চুন প্রয়োগ</vt:lpstr>
      <vt:lpstr>বিষক্রিয়া পরীক্ষা</vt:lpstr>
      <vt:lpstr>পোণা মজুদ</vt:lpstr>
      <vt:lpstr>পোণা মজুদ পরবর্তী সার প্রয়োগ</vt:lpstr>
      <vt:lpstr>মাছের খাদ্য</vt:lpstr>
      <vt:lpstr>মাছের খাদ্য</vt:lpstr>
      <vt:lpstr>PowerPoint Presentation</vt:lpstr>
      <vt:lpstr>অন্যান্য পরিচর্যা</vt:lpstr>
      <vt:lpstr>মাছ আহরণ</vt:lpstr>
      <vt:lpstr>PowerPoint Presentation</vt:lpstr>
      <vt:lpstr>রাজপুটি মাছের রোগ</vt:lpstr>
      <vt:lpstr>নাইলোটিকা মাছের  রোগ</vt:lpstr>
      <vt:lpstr>PowerPoint Presentation</vt:lpstr>
      <vt:lpstr>ধন্যবাদ সকলকে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প্রথম অধ্যায়</dc:title>
  <dc:creator>bidhan</dc:creator>
  <cp:lastModifiedBy>AMCS_KP</cp:lastModifiedBy>
  <cp:revision>117</cp:revision>
  <dcterms:created xsi:type="dcterms:W3CDTF">2015-08-03T00:37:24Z</dcterms:created>
  <dcterms:modified xsi:type="dcterms:W3CDTF">2018-10-29T01:45:21Z</dcterms:modified>
</cp:coreProperties>
</file>