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3" r:id="rId11"/>
    <p:sldId id="281" r:id="rId12"/>
    <p:sldId id="282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6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7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11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5072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69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21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43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10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20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9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7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0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9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4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5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8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09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6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3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sdc.edu.bd/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sdc.edu.bd/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1BB1AD7-7868-44CD-8D07-395F61B61069}"/>
              </a:ext>
            </a:extLst>
          </p:cNvPr>
          <p:cNvSpPr txBox="1"/>
          <p:nvPr/>
        </p:nvSpPr>
        <p:spPr>
          <a:xfrm>
            <a:off x="1676400" y="228600"/>
            <a:ext cx="5791200" cy="2185214"/>
          </a:xfrm>
          <a:prstGeom prst="rect">
            <a:avLst/>
          </a:prstGeom>
          <a:gradFill>
            <a:gsLst>
              <a:gs pos="30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95000">
                <a:schemeClr val="accent1">
                  <a:lumMod val="45000"/>
                  <a:lumOff val="55000"/>
                </a:schemeClr>
              </a:gs>
              <a:gs pos="3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9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</a:t>
            </a:r>
            <a:r>
              <a:rPr lang="bn-BD" sz="9600" b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E946D0E-671C-4321-9E75-5F96C9C680C6}"/>
              </a:ext>
            </a:extLst>
          </p:cNvPr>
          <p:cNvGrpSpPr/>
          <p:nvPr/>
        </p:nvGrpSpPr>
        <p:grpSpPr>
          <a:xfrm>
            <a:off x="1066800" y="2681770"/>
            <a:ext cx="7696200" cy="3514726"/>
            <a:chOff x="2627785" y="2726170"/>
            <a:chExt cx="4968552" cy="296084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C68DFCDA-3E8C-4FCF-B17B-67E657E8A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5" y="2726170"/>
              <a:ext cx="2520280" cy="295232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9BB3227D-2D86-4A2F-99E0-B5A079336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5" y="2734685"/>
              <a:ext cx="2448272" cy="2952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5054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6F1CF18-D215-4AFB-BF06-6F1D16D2144E}"/>
              </a:ext>
            </a:extLst>
          </p:cNvPr>
          <p:cNvSpPr txBox="1"/>
          <p:nvPr/>
        </p:nvSpPr>
        <p:spPr>
          <a:xfrm>
            <a:off x="228600" y="2213550"/>
            <a:ext cx="8686800" cy="43396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&lt;! DOCTYPE html&gt;</a:t>
            </a:r>
          </a:p>
          <a:p>
            <a:pPr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&lt;html&gt;</a:t>
            </a:r>
          </a:p>
          <a:p>
            <a:pPr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&lt;body&gt;</a:t>
            </a:r>
          </a:p>
          <a:p>
            <a:pPr>
              <a:buNone/>
            </a:pPr>
            <a:r>
              <a:rPr lang="en-US" sz="3200" b="1" spc="-1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&lt;a </a:t>
            </a:r>
            <a:r>
              <a:rPr lang="en-US" sz="3200" b="1" spc="-1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href</a:t>
            </a:r>
            <a:r>
              <a:rPr lang="en-US" sz="3200" b="1" spc="-1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200" b="1" spc="-1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“http://</a:t>
            </a:r>
            <a:r>
              <a:rPr lang="en-US" sz="3200" b="1" spc="-1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</a:t>
            </a:r>
            <a:r>
              <a:rPr lang="en-US" sz="3200" b="1" spc="-1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google.com</a:t>
            </a:r>
            <a:r>
              <a:rPr lang="en-US" sz="3200" b="1" spc="-1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3200" b="1" spc="-1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&gt; &lt;</a:t>
            </a:r>
            <a:r>
              <a:rPr lang="en-US" sz="3200" b="1" spc="-1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img</a:t>
            </a:r>
            <a:r>
              <a:rPr lang="en-US" sz="3200" b="1" spc="-1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src</a:t>
            </a:r>
            <a:r>
              <a:rPr lang="en-US" sz="3200" b="1" spc="-1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="</a:t>
            </a:r>
            <a:r>
              <a:rPr lang="en-US" sz="3200" b="1" spc="-1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tasnim</a:t>
            </a:r>
            <a:r>
              <a:rPr lang="en-US" sz="3200" b="1" spc="-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spc="-1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.jpg</a:t>
            </a:r>
            <a:r>
              <a:rPr lang="en-US" sz="3200" b="1" spc="-1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" height="</a:t>
            </a:r>
            <a:r>
              <a:rPr lang="en-US" sz="3200" b="1" spc="-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r>
              <a:rPr lang="en-US" sz="3200" b="1" spc="-1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" width="</a:t>
            </a:r>
            <a:r>
              <a:rPr lang="en-US" sz="3200" b="1" spc="-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en-US" sz="3200" b="1" spc="-1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" </a:t>
            </a:r>
            <a:r>
              <a:rPr lang="en-US" sz="3200" b="1" spc="-1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hspace</a:t>
            </a:r>
            <a:r>
              <a:rPr lang="en-US" sz="3200" b="1" spc="-1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="</a:t>
            </a:r>
            <a:r>
              <a:rPr lang="en-US" sz="3200" b="1" spc="-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lang="en-US" sz="3200" b="1" spc="-1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"=&gt; &lt;/a&gt;</a:t>
            </a:r>
          </a:p>
          <a:p>
            <a:pPr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&lt;/body&gt;</a:t>
            </a:r>
          </a:p>
          <a:p>
            <a:pPr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&lt;/html&gt;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C6E65B9-3F9E-49FD-9390-0F7C620ABDA8}"/>
              </a:ext>
            </a:extLst>
          </p:cNvPr>
          <p:cNvSpPr txBox="1"/>
          <p:nvPr/>
        </p:nvSpPr>
        <p:spPr>
          <a:xfrm>
            <a:off x="457200" y="304800"/>
            <a:ext cx="822960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Pad / Note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Pade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++ এ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নিম্নের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ট্যাগ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Code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লিখা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08802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56D0F0A-AECE-433D-A465-4164B8C8F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447800"/>
            <a:ext cx="8610600" cy="4800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CBD464-1E09-4377-8F93-F0F7C0CA3F78}"/>
              </a:ext>
            </a:extLst>
          </p:cNvPr>
          <p:cNvSpPr txBox="1"/>
          <p:nvPr/>
        </p:nvSpPr>
        <p:spPr>
          <a:xfrm>
            <a:off x="152400" y="543580"/>
            <a:ext cx="872490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িএমএল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Note Pad++ 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লিখলে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প:</a:t>
            </a:r>
          </a:p>
        </p:txBody>
      </p:sp>
    </p:spTree>
    <p:extLst>
      <p:ext uri="{BB962C8B-B14F-4D97-AF65-F5344CB8AC3E}">
        <p14:creationId xmlns:p14="http://schemas.microsoft.com/office/powerpoint/2010/main" val="380178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6B54FA-C71F-4445-9CA7-98C0F8C78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447800"/>
            <a:ext cx="8610600" cy="4843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610F43-4AC9-4BAB-A539-2BAF035397F4}"/>
              </a:ext>
            </a:extLst>
          </p:cNvPr>
          <p:cNvSpPr txBox="1"/>
          <p:nvPr/>
        </p:nvSpPr>
        <p:spPr>
          <a:xfrm>
            <a:off x="2133600" y="191869"/>
            <a:ext cx="419100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প:</a:t>
            </a:r>
          </a:p>
        </p:txBody>
      </p:sp>
    </p:spTree>
    <p:extLst>
      <p:ext uri="{BB962C8B-B14F-4D97-AF65-F5344CB8AC3E}">
        <p14:creationId xmlns:p14="http://schemas.microsoft.com/office/powerpoint/2010/main" val="344747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42F19-FA4A-4DD2-9826-9C3662166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164" y="304800"/>
            <a:ext cx="3429000" cy="1143000"/>
          </a:xfr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6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7" descr="300px-SR_(Clocked)_Flip-flop_Diagram.svg.png">
            <a:extLst>
              <a:ext uri="{FF2B5EF4-FFF2-40B4-BE49-F238E27FC236}">
                <a16:creationId xmlns:a16="http://schemas.microsoft.com/office/drawing/2014/main" xmlns="" id="{59509535-1BC0-43C4-89E2-AFB78F416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2420888"/>
            <a:ext cx="3384376" cy="2376263"/>
          </a:xfrm>
        </p:spPr>
      </p:pic>
      <p:pic>
        <p:nvPicPr>
          <p:cNvPr id="4" name="Content Placeholder 3" descr="images321.jpg">
            <a:extLst>
              <a:ext uri="{FF2B5EF4-FFF2-40B4-BE49-F238E27FC236}">
                <a16:creationId xmlns:a16="http://schemas.microsoft.com/office/drawing/2014/main" xmlns="" id="{51C945BD-3814-4687-A54D-225E9F2C163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420888"/>
            <a:ext cx="2952328" cy="23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9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A6B87A-4149-4B10-B836-11147995E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6624736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6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6600" i="1" dirty="0">
                <a:latin typeface="NikoshBAN" panose="02000000000000000000" pitchFamily="2" charset="0"/>
                <a:cs typeface="NikoshBAN" panose="02000000000000000000" pitchFamily="2" charset="0"/>
              </a:rPr>
              <a:t>কাজের প্রশ্ন</a:t>
            </a:r>
            <a:endParaRPr lang="en-US" sz="6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7439FB-BD70-4B03-97DF-920275A90C52}"/>
              </a:ext>
            </a:extLst>
          </p:cNvPr>
          <p:cNvSpPr txBox="1"/>
          <p:nvPr/>
        </p:nvSpPr>
        <p:spPr>
          <a:xfrm>
            <a:off x="266700" y="1905000"/>
            <a:ext cx="8610600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হাইপার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লিঙ্ক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কি বল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HTML এ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হাইপার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লিঙ্ক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স্থাপন 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ট্যাগ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করা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হাইপার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লিঙ্ক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এ &lt;a&gt;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ট্যাগ এর সাথে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অ্যাট্রিবিউট যোগ করতে হয়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58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0FA55B-BE36-4087-97B5-6203A78FE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74638"/>
            <a:ext cx="3657600" cy="850106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halfadder.gif">
            <a:extLst>
              <a:ext uri="{FF2B5EF4-FFF2-40B4-BE49-F238E27FC236}">
                <a16:creationId xmlns:a16="http://schemas.microsoft.com/office/drawing/2014/main" xmlns="" id="{C9ED30C1-39C4-41E6-A0C6-DCBB101CF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600200"/>
            <a:ext cx="2818830" cy="442582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88E71EF-E468-48DE-A741-8FCDC7E26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5181600" cy="44196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6248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C2CC00-7BFD-4E88-8935-E4AA93F67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60648"/>
            <a:ext cx="8064896" cy="882352"/>
          </a:xfr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6600" b="1" i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কাজের প্রশ্ন</a:t>
            </a:r>
            <a:endParaRPr lang="en-US" sz="6600" b="1" i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FD186B2-8CE8-4E80-8316-AB9EFF86F035}"/>
              </a:ext>
            </a:extLst>
          </p:cNvPr>
          <p:cNvSpPr txBox="1"/>
          <p:nvPr/>
        </p:nvSpPr>
        <p:spPr>
          <a:xfrm>
            <a:off x="266700" y="1676400"/>
            <a:ext cx="8610600" cy="3970318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হাইপার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লিঙ্ক</a:t>
            </a:r>
            <a:r>
              <a:rPr lang="bn-BD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কিভাবে দিতে হয় </a:t>
            </a:r>
            <a:r>
              <a:rPr lang="bn-IN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সেটি 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Computer এ Note pad / Note Pad</a:t>
            </a:r>
            <a:r>
              <a:rPr lang="bn-BD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++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solidFill>
                  <a:srgbClr val="0070C0"/>
                </a:solidFill>
              </a:rPr>
              <a:t>HTML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দেখাও ?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60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 </a:t>
            </a:r>
            <a:r>
              <a:rPr lang="bn-BD" sz="60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7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4D012F-AA8B-4DDB-B971-F72A89B9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599" y="228600"/>
            <a:ext cx="3886200" cy="1143000"/>
          </a:xfr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images122.jpg">
            <a:extLst>
              <a:ext uri="{FF2B5EF4-FFF2-40B4-BE49-F238E27FC236}">
                <a16:creationId xmlns:a16="http://schemas.microsoft.com/office/drawing/2014/main" xmlns="" id="{DB713231-2961-4730-BD56-864ADC06A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685" y="1905000"/>
            <a:ext cx="4068029" cy="3456384"/>
          </a:xfrm>
          <a:prstGeom prst="rect">
            <a:avLst/>
          </a:prstGeom>
          <a:ln>
            <a:solidFill>
              <a:srgbClr val="FF0000"/>
            </a:solidFill>
            <a:prstDash val="lgDashDotDot"/>
          </a:ln>
        </p:spPr>
      </p:pic>
    </p:spTree>
    <p:extLst>
      <p:ext uri="{BB962C8B-B14F-4D97-AF65-F5344CB8AC3E}">
        <p14:creationId xmlns:p14="http://schemas.microsoft.com/office/powerpoint/2010/main" val="52875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726CE8-6B50-4D8B-9B33-AB1D1DF97F0C}"/>
              </a:ext>
            </a:extLst>
          </p:cNvPr>
          <p:cNvSpPr txBox="1"/>
          <p:nvPr/>
        </p:nvSpPr>
        <p:spPr>
          <a:xfrm>
            <a:off x="1447800" y="762000"/>
            <a:ext cx="60198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কাজের প্রশ্ন </a:t>
            </a:r>
            <a:endParaRPr lang="en-US" sz="6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141161-A146-4206-805B-FB5842F05570}"/>
              </a:ext>
            </a:extLst>
          </p:cNvPr>
          <p:cNvSpPr txBox="1"/>
          <p:nvPr/>
        </p:nvSpPr>
        <p:spPr>
          <a:xfrm>
            <a:off x="304800" y="2362200"/>
            <a:ext cx="8458200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Webpage এ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 চিত্র যোগ করতে হয়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None/>
            </a:pP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HTML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দেখাও?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১০ মিনিট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50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E1D86E-73BD-452E-B9DB-D7CCB2D43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298953"/>
            <a:ext cx="6019800" cy="1143000"/>
          </a:xfrm>
          <a:solidFill>
            <a:srgbClr val="FF0000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6600" b="1" i="1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6600" b="1" i="1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6600" b="1" i="1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6600" b="1" i="1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1101399-342B-4986-A6D4-CC439CA7BEA3}"/>
              </a:ext>
            </a:extLst>
          </p:cNvPr>
          <p:cNvSpPr txBox="1"/>
          <p:nvPr/>
        </p:nvSpPr>
        <p:spPr>
          <a:xfrm>
            <a:off x="228600" y="1828800"/>
            <a:ext cx="8763000" cy="4093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লক,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নুধাবন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লক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লক প্রশ্ন </a:t>
            </a:r>
          </a:p>
          <a:p>
            <a:pPr>
              <a:buNone/>
            </a:pP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কোনটি হাইপার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লিঙ্ক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 গঠন?        </a:t>
            </a:r>
          </a:p>
          <a:p>
            <a:pPr>
              <a:buNone/>
            </a:pP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	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&lt;a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href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=“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url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”&gt; search&lt;/a&gt;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	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&lt;a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href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=“u”&gt;link text&lt;a&gt;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 	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&lt;a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href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=“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url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”&gt;                            	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&lt;a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href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=“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url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”&gt;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ssdc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&lt;a&gt;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>
              <a:buNone/>
            </a:pP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img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ধরনের ট্যাগ ?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 	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ক।  কন্টেনার ট্যাগ   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	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খ। এম্পটি ট্যাগ 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 	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গ। ক্লোজিং ট্যাগ   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		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ঘ।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ফ্রি ট্যাগ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ইমেজকে পেজের মাঝখানে স্থাপনের জন্য কোন অ্যাট্রিবিউট ব্যবহৃত হয়?         </a:t>
            </a:r>
          </a:p>
          <a:p>
            <a:pPr>
              <a:buNone/>
            </a:pP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 	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align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	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src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	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গ।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alt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border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None/>
            </a:pP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	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বিশ্বের ডোমেইন নিয়ন্ত্রণকারী প্রতিষ্ঠান হলো?      </a:t>
            </a:r>
          </a:p>
          <a:p>
            <a:pPr>
              <a:buNone/>
            </a:pP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ccna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খ। 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tso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গ।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icann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ঘ। 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isdn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ট্যাগ দ্ব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রা লেখাকে মোটা করা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000" b="1" i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ক। 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&lt;strong&gt;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&lt;s&gt;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&lt;strike&gt;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ঘ।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(p)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50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95000">
              <a:schemeClr val="accent1">
                <a:lumMod val="45000"/>
                <a:lumOff val="55000"/>
              </a:schemeClr>
            </a:gs>
            <a:gs pos="3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601BD6-CB1B-4DE3-BD51-5000D9062C5F}"/>
              </a:ext>
            </a:extLst>
          </p:cNvPr>
          <p:cNvSpPr txBox="1"/>
          <p:nvPr/>
        </p:nvSpPr>
        <p:spPr>
          <a:xfrm>
            <a:off x="381000" y="797004"/>
            <a:ext cx="4724400" cy="1107996"/>
          </a:xfrm>
          <a:prstGeom prst="rect">
            <a:avLst/>
          </a:prstGeom>
          <a:solidFill>
            <a:srgbClr val="FFFF00"/>
          </a:solidFill>
          <a:effectLst>
            <a:innerShdw blurRad="63500" dist="50800" dir="10800000">
              <a:prstClr val="black">
                <a:alpha val="50000"/>
              </a:prstClr>
            </a:innerShdw>
            <a:softEdge rad="0"/>
          </a:effectLst>
          <a:scene3d>
            <a:camera prst="orthographicFront"/>
            <a:lightRig rig="threePt" dir="t"/>
          </a:scene3d>
          <a:sp3d contourW="12700">
            <a:bevelT w="82550" h="438150"/>
            <a:bevelB w="127000" h="101600"/>
            <a:contourClr>
              <a:schemeClr val="tx1"/>
            </a:contourClr>
          </a:sp3d>
        </p:spPr>
        <p:txBody>
          <a:bodyPr wrap="square" lIns="91440" rtlCol="0">
            <a:spAutoFit/>
          </a:bodyPr>
          <a:lstStyle/>
          <a:p>
            <a:pPr algn="ctr"/>
            <a:r>
              <a:rPr lang="bn-BD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181E536-7BC3-4BEF-A281-395855167F4F}"/>
              </a:ext>
            </a:extLst>
          </p:cNvPr>
          <p:cNvSpPr txBox="1"/>
          <p:nvPr/>
        </p:nvSpPr>
        <p:spPr>
          <a:xfrm>
            <a:off x="438150" y="2956881"/>
            <a:ext cx="8267700" cy="3748719"/>
          </a:xfrm>
          <a:prstGeom prst="rect">
            <a:avLst/>
          </a:prstGeom>
          <a:solidFill>
            <a:srgbClr val="00B0F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1000">
                  <a:schemeClr val="accent1">
                    <a:lumMod val="45000"/>
                    <a:lumOff val="55000"/>
                  </a:schemeClr>
                </a:gs>
                <a:gs pos="40500">
                  <a:srgbClr val="FFFF00">
                    <a:alpha val="93000"/>
                  </a:srgbClr>
                </a:gs>
                <a:gs pos="4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5400" b="1" dirty="0" smtClean="0">
                <a:ln w="11430"/>
                <a:pattFill prst="pct5">
                  <a:fgClr>
                    <a:srgbClr val="FFC000"/>
                  </a:fgClr>
                  <a:bgClr>
                    <a:schemeClr val="bg1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নারায়ন বিশ্বাস</a:t>
            </a:r>
            <a:r>
              <a:rPr lang="en-US" sz="5400" b="1" dirty="0" smtClean="0">
                <a:ln w="11430"/>
                <a:pattFill prst="pct5">
                  <a:fgClr>
                    <a:srgbClr val="FFC000"/>
                  </a:fgClr>
                  <a:bgClr>
                    <a:schemeClr val="bg1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11430"/>
              <a:pattFill prst="pct5">
                <a:fgClr>
                  <a:srgbClr val="FFC000"/>
                </a:fgClr>
                <a:bgClr>
                  <a:schemeClr val="bg1"/>
                </a:bgClr>
              </a:patt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3600" b="1" dirty="0" smtClean="0">
                <a:ln w="11430"/>
                <a:pattFill prst="pct5">
                  <a:fgClr>
                    <a:srgbClr val="FFC000"/>
                  </a:fgClr>
                  <a:bgClr>
                    <a:schemeClr val="bg1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en-US" sz="3600" b="1" dirty="0" smtClean="0">
                <a:ln w="11430"/>
                <a:pattFill prst="pct5">
                  <a:fgClr>
                    <a:srgbClr val="FFC000"/>
                  </a:fgClr>
                  <a:bgClr>
                    <a:schemeClr val="bg1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n w="11430"/>
                <a:pattFill prst="pct5">
                  <a:fgClr>
                    <a:srgbClr val="FFC000"/>
                  </a:fgClr>
                  <a:bgClr>
                    <a:schemeClr val="bg1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>
                <a:ln w="11430"/>
                <a:pattFill prst="pct5">
                  <a:fgClr>
                    <a:srgbClr val="FFC000"/>
                  </a:fgClr>
                  <a:bgClr>
                    <a:schemeClr val="bg1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bn-IN" sz="3600" b="1" dirty="0">
                <a:ln w="11430"/>
                <a:pattFill prst="pct5">
                  <a:fgClr>
                    <a:srgbClr val="FFC000"/>
                  </a:fgClr>
                  <a:bgClr>
                    <a:schemeClr val="bg1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600" b="1" dirty="0">
              <a:ln w="11430"/>
              <a:pattFill prst="pct5">
                <a:fgClr>
                  <a:srgbClr val="FFC000"/>
                </a:fgClr>
                <a:bgClr>
                  <a:schemeClr val="bg1"/>
                </a:bgClr>
              </a:patt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5400" b="1" dirty="0" smtClean="0">
                <a:ln w="11430"/>
                <a:pattFill prst="pct5">
                  <a:fgClr>
                    <a:srgbClr val="FFC000"/>
                  </a:fgClr>
                  <a:bgClr>
                    <a:schemeClr val="bg1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ফলতিতা শশধর সমাজ কল্যান মাঃবিঃ</a:t>
            </a:r>
            <a:endParaRPr lang="en-US" sz="5400" b="1" dirty="0">
              <a:ln w="11430"/>
              <a:pattFill prst="pct5">
                <a:fgClr>
                  <a:srgbClr val="FFC000"/>
                </a:fgClr>
                <a:bgClr>
                  <a:schemeClr val="bg1"/>
                </a:bgClr>
              </a:patt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200" b="1" dirty="0" smtClean="0">
                <a:ln w="11430"/>
                <a:pattFill prst="pct5">
                  <a:fgClr>
                    <a:srgbClr val="FFC000"/>
                  </a:fgClr>
                  <a:bgClr>
                    <a:schemeClr val="bg1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pattFill prst="pct5">
                  <a:fgClr>
                    <a:srgbClr val="FFC000"/>
                  </a:fgClr>
                  <a:bgClr>
                    <a:schemeClr val="bg1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ফকিরহাট</a:t>
            </a:r>
            <a:r>
              <a:rPr lang="en-US" sz="3200" b="1" dirty="0">
                <a:ln w="11430"/>
                <a:pattFill prst="pct5">
                  <a:fgClr>
                    <a:srgbClr val="FFC000"/>
                  </a:fgClr>
                  <a:bgClr>
                    <a:schemeClr val="bg1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n w="11430"/>
                <a:pattFill prst="pct5">
                  <a:fgClr>
                    <a:srgbClr val="FFC000"/>
                  </a:fgClr>
                  <a:bgClr>
                    <a:schemeClr val="bg1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বাগেরহাট</a:t>
            </a:r>
            <a:r>
              <a:rPr lang="bn-IN" sz="3200" b="1" dirty="0">
                <a:ln w="11430"/>
                <a:pattFill prst="pct5">
                  <a:fgClr>
                    <a:srgbClr val="FFC000"/>
                  </a:fgClr>
                  <a:bgClr>
                    <a:schemeClr val="bg1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3200" b="1" dirty="0">
              <a:ln w="11430"/>
              <a:pattFill prst="pct5">
                <a:fgClr>
                  <a:srgbClr val="FFC000"/>
                </a:fgClr>
                <a:bgClr>
                  <a:schemeClr val="bg1"/>
                </a:bgClr>
              </a:patt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200" b="1" dirty="0" err="1">
                <a:ln w="11430"/>
                <a:pattFill prst="pct5">
                  <a:fgClr>
                    <a:srgbClr val="FFC000"/>
                  </a:fgClr>
                  <a:bgClr>
                    <a:schemeClr val="bg1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b="1" dirty="0">
                <a:ln w="11430"/>
                <a:pattFill prst="pct5">
                  <a:fgClr>
                    <a:srgbClr val="FFC000"/>
                  </a:fgClr>
                  <a:bgClr>
                    <a:schemeClr val="bg1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11430"/>
                <a:pattFill prst="pct5">
                  <a:fgClr>
                    <a:srgbClr val="FFC000"/>
                  </a:fgClr>
                  <a:bgClr>
                    <a:schemeClr val="bg1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০১৭৮৮৯০২৫৬৬</a:t>
            </a:r>
            <a:endParaRPr lang="en-US" sz="3200" b="1" dirty="0">
              <a:ln w="11430"/>
              <a:pattFill prst="pct5">
                <a:fgClr>
                  <a:srgbClr val="FFC000"/>
                </a:fgClr>
                <a:bgClr>
                  <a:schemeClr val="bg1"/>
                </a:bgClr>
              </a:patt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3200" b="1" dirty="0" smtClean="0">
                <a:ln w="11430"/>
                <a:pattFill prst="pct5">
                  <a:fgClr>
                    <a:srgbClr val="FFC000"/>
                  </a:fgClr>
                  <a:bgClr>
                    <a:schemeClr val="bg1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bn-BD" sz="3200" b="1" dirty="0" smtClean="0">
                <a:ln w="11430"/>
                <a:pattFill prst="pct5">
                  <a:fgClr>
                    <a:srgbClr val="FFC000"/>
                  </a:fgClr>
                  <a:bgClr>
                    <a:schemeClr val="bg1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মেইলঃ </a:t>
            </a:r>
            <a:r>
              <a:rPr lang="en-US" sz="3200" b="1" dirty="0" smtClean="0">
                <a:ln w="11430"/>
                <a:pattFill prst="pct5">
                  <a:fgClr>
                    <a:srgbClr val="FFC000"/>
                  </a:fgClr>
                  <a:bgClr>
                    <a:schemeClr val="bg1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drnarayanbiswas@yahoo.com</a:t>
            </a:r>
            <a:endParaRPr lang="en-US" sz="2400" b="1" dirty="0">
              <a:ln w="11430"/>
              <a:pattFill prst="pct5">
                <a:fgClr>
                  <a:srgbClr val="FFC000"/>
                </a:fgClr>
                <a:bgClr>
                  <a:schemeClr val="bg1"/>
                </a:bgClr>
              </a:patt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933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2B8FE7-E7E8-40CC-AADD-9EC329129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33400"/>
            <a:ext cx="8229600" cy="750168"/>
          </a:xfrm>
          <a:solidFill>
            <a:schemeClr val="accent5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লক,</a:t>
            </a:r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নুধাবন</a:t>
            </a:r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 প্রশ্ন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FE9F7B-16AC-41D1-A87F-F3EB8BB2F045}"/>
              </a:ext>
            </a:extLst>
          </p:cNvPr>
          <p:cNvSpPr txBox="1"/>
          <p:nvPr/>
        </p:nvSpPr>
        <p:spPr>
          <a:xfrm>
            <a:off x="228600" y="1981200"/>
            <a:ext cx="8686799" cy="3785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টেক্সটকে পেজের মাঝখানে নেয়ার জন্য কোন ট্যাগ ব্যবহৃত হয়?  </a:t>
            </a:r>
          </a:p>
          <a:p>
            <a:pPr>
              <a:buNone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&lt;center&gt;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খ। 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&lt;middle&gt;  	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&lt;c&gt;   	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ঘ।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&lt;strong&gt;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None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এক পেজের সাথে আন্য পেজের লিংক স্থাপন করাকে কি বলে ?      </a:t>
            </a:r>
          </a:p>
          <a:p>
            <a:pPr>
              <a:buNone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ক। সংযোগ 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খ।  লিংকেজ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হাইপারলিংক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ঘ।  লুকআপ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হেড সেকশনে কি লেখা থাকে ?       </a:t>
            </a:r>
          </a:p>
          <a:p>
            <a:pPr>
              <a:buNone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ক। মেনু 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খ। শিরোনাম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গ। তালিকা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ঘ। ডেটা বা তথ্য  </a:t>
            </a:r>
          </a:p>
          <a:p>
            <a:pPr>
              <a:buNone/>
            </a:pP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HTML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 শুরুর ট্যাগ লেখার সিট্যাক্স কোনটি ? </a:t>
            </a:r>
          </a:p>
          <a:p>
            <a:pPr>
              <a:buNone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ক। 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&lt;&gt;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&lt;/&gt;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&lt;//&gt;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ঘ।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(//)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একটি ট্যাগের কয়টি আংশ থাকে?  </a:t>
            </a:r>
          </a:p>
          <a:p>
            <a:pPr>
              <a:buNone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৩ টি   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খ।  ১ 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			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২ 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		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ঘ।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৪ টি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570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865FB36-5BCE-48F4-B6EE-EF221F8F8149}"/>
              </a:ext>
            </a:extLst>
          </p:cNvPr>
          <p:cNvSpPr txBox="1"/>
          <p:nvPr/>
        </p:nvSpPr>
        <p:spPr>
          <a:xfrm>
            <a:off x="381000" y="457200"/>
            <a:ext cx="8534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বহুপদী সমাপ্তি স</a:t>
            </a:r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চক/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 তথ্যভিত্তিক বহুনির্বাচনী প্রশ্ন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153A32C-0537-40DA-9B2F-C779D2F8AD12}"/>
              </a:ext>
            </a:extLst>
          </p:cNvPr>
          <p:cNvSpPr txBox="1"/>
          <p:nvPr/>
        </p:nvSpPr>
        <p:spPr>
          <a:xfrm>
            <a:off x="228600" y="1371600"/>
            <a:ext cx="8686800" cy="452431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None/>
            </a:pP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   URL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 এর পুর্ণ আংশের নাম কোনটি?  </a:t>
            </a:r>
          </a:p>
          <a:p>
            <a:pPr>
              <a:buFont typeface="Arial" pitchFamily="34" charset="0"/>
              <a:buNone/>
            </a:pP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প্রোটোকল  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				ii.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 হোস্টনেম 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				iii.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পাথ       </a:t>
            </a:r>
          </a:p>
          <a:p>
            <a:pPr>
              <a:buFont typeface="Arial" pitchFamily="34" charset="0"/>
              <a:buNone/>
            </a:pP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</a:p>
          <a:p>
            <a:pPr>
              <a:buFont typeface="Arial" pitchFamily="34" charset="0"/>
              <a:buNone/>
            </a:pP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ii   		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খ।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iii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ii 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iii  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ঘ।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iii 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Font typeface="Arial" pitchFamily="34" charset="0"/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প্রোগ্রামাররা ওয়েব সাইট ডিজাইন করবে-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Font typeface="Arial" pitchFamily="34" charset="0"/>
              <a:buNone/>
            </a:pP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এইচটিএমএল ব্যবহার করে      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	ii.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 সিসি++ ব্যবহার করে 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		iii.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পাস্কেল ব্যবহার করে        </a:t>
            </a:r>
          </a:p>
          <a:p>
            <a:pPr>
              <a:buFont typeface="Arial" pitchFamily="34" charset="0"/>
              <a:buNone/>
            </a:pP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</a:p>
          <a:p>
            <a:pPr>
              <a:buFont typeface="Arial" pitchFamily="34" charset="0"/>
              <a:buNone/>
            </a:pP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    			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খ।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iii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ii 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iii  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ঘ।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iii </a:t>
            </a: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Arial" pitchFamily="34" charset="0"/>
              <a:buNone/>
            </a:pP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উদ্দীপকটি পড় ও নিচের প্রশ্নের উত্তর দাও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আইসিটি শিক্ষক ক্লাসে নতুন ছবি সংযুক্ত  করে দেখান। তাতে ওয়েব পেইজটি আরো সুন্দর ও আর্কষনীয় হয়েছে? </a:t>
            </a:r>
          </a:p>
          <a:p>
            <a:pPr>
              <a:buFont typeface="Arial" pitchFamily="34" charset="0"/>
              <a:buNone/>
            </a:pP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রনি যে ট্যাগ  ব্যবহার করে ছবি যোগ করেছে সেই ট্যাগের প্রকারভেদের সাথে মিল আছে নিচের কোন ট্যাগের?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Arial" pitchFamily="34" charset="0"/>
              <a:buNone/>
            </a:pP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&lt;html&gt;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&lt;</a:t>
            </a:r>
            <a:r>
              <a:rPr lang="en-US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br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&gt; 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&lt;body&gt;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&lt;pre&gt;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Font typeface="Arial" pitchFamily="34" charset="0"/>
              <a:buNone/>
            </a:pP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রনি যে ছবিটি সংযুক্ত  করেছে তা হতে পারে-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Arial" pitchFamily="34" charset="0"/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jpg    					ii. bmp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 				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iii.png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Arial" pitchFamily="34" charset="0"/>
              <a:buNone/>
            </a:pP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</a:p>
          <a:p>
            <a:pPr>
              <a:buFont typeface="Arial" pitchFamily="34" charset="0"/>
              <a:buNone/>
            </a:pP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    			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খ।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iii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ii 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iii  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ঘ।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iii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1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7FEC1F-79CB-4481-82C0-C2DAB5EF70F1}"/>
              </a:ext>
            </a:extLst>
          </p:cNvPr>
          <p:cNvSpPr txBox="1">
            <a:spLocks/>
          </p:cNvSpPr>
          <p:nvPr/>
        </p:nvSpPr>
        <p:spPr>
          <a:xfrm>
            <a:off x="2843808" y="216769"/>
            <a:ext cx="3744416" cy="89465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C99F316B-2A6F-4687-86E9-BC789EEE6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56" y="1295400"/>
            <a:ext cx="7992888" cy="282907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58A7192-B471-4B06-9454-C6504A9644A5}"/>
              </a:ext>
            </a:extLst>
          </p:cNvPr>
          <p:cNvSpPr txBox="1"/>
          <p:nvPr/>
        </p:nvSpPr>
        <p:spPr>
          <a:xfrm>
            <a:off x="381000" y="4724400"/>
            <a:ext cx="8305800" cy="1938992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হাইপারলিঙ্ক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এইচটিএমএল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2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9" descr="images11.png">
            <a:extLst>
              <a:ext uri="{FF2B5EF4-FFF2-40B4-BE49-F238E27FC236}">
                <a16:creationId xmlns:a16="http://schemas.microsoft.com/office/drawing/2014/main" xmlns="" id="{62E4E2BD-8BFC-47BD-A5E5-061FEC999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66943"/>
            <a:ext cx="3312368" cy="2293405"/>
          </a:xfrm>
          <a:prstGeom prst="rect">
            <a:avLst/>
          </a:prstGeom>
        </p:spPr>
      </p:pic>
      <p:pic>
        <p:nvPicPr>
          <p:cNvPr id="4" name="Content Placeholder 3" descr="images321.jpg">
            <a:extLst>
              <a:ext uri="{FF2B5EF4-FFF2-40B4-BE49-F238E27FC236}">
                <a16:creationId xmlns:a16="http://schemas.microsoft.com/office/drawing/2014/main" xmlns="" id="{C94779B9-3964-492A-98C2-B2103FBC0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312" y="1598045"/>
            <a:ext cx="2860307" cy="23654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7A5D10E-B95D-4231-BA67-A6BEC569D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70" y="4148707"/>
            <a:ext cx="7600259" cy="25918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0FB2E9-AACA-481E-80AC-88D09F50C98F}"/>
              </a:ext>
            </a:extLst>
          </p:cNvPr>
          <p:cNvSpPr txBox="1"/>
          <p:nvPr/>
        </p:nvSpPr>
        <p:spPr>
          <a:xfrm>
            <a:off x="1981200" y="304800"/>
            <a:ext cx="4953000" cy="1107996"/>
          </a:xfrm>
          <a:prstGeom prst="rect">
            <a:avLst/>
          </a:prstGeom>
          <a:solidFill>
            <a:srgbClr val="FFC000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74797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HTML_logo.png">
            <a:extLst>
              <a:ext uri="{FF2B5EF4-FFF2-40B4-BE49-F238E27FC236}">
                <a16:creationId xmlns:a16="http://schemas.microsoft.com/office/drawing/2014/main" xmlns="" id="{A205214C-F957-4AFA-8CB5-AD230A54D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76" y="1414995"/>
            <a:ext cx="3040224" cy="178540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BFE81A8-D9A3-492E-85B3-ED60B34C7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276600"/>
            <a:ext cx="3183240" cy="18389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EE96630-DCAC-4BA2-A044-9D6442B68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76" y="3471687"/>
            <a:ext cx="2621324" cy="16337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FAEAF03-BFBB-4464-A802-46B8FE68A317}"/>
              </a:ext>
            </a:extLst>
          </p:cNvPr>
          <p:cNvSpPr txBox="1"/>
          <p:nvPr/>
        </p:nvSpPr>
        <p:spPr>
          <a:xfrm>
            <a:off x="114300" y="5443005"/>
            <a:ext cx="89154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HTML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ট্যাগ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External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হাইপারলিঙ্ক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সার্ভারের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path,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বিশ্বব্যাপি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বিস্তৃতি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হাইপারলিঙ্ক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রেফারেন্সের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Attribute।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317E4D-CF03-4C6F-B2A0-DDC91223D1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38795"/>
            <a:ext cx="2357650" cy="17854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FB46839-5C37-4E4A-8D56-47E9C4681505}"/>
              </a:ext>
            </a:extLst>
          </p:cNvPr>
          <p:cNvSpPr txBox="1"/>
          <p:nvPr/>
        </p:nvSpPr>
        <p:spPr>
          <a:xfrm>
            <a:off x="2514600" y="219670"/>
            <a:ext cx="43434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/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পূর্ব জ্ঞান যাচাই</a:t>
            </a:r>
            <a:endParaRPr lang="bn-BD" sz="3600" b="1" dirty="0"/>
          </a:p>
        </p:txBody>
      </p:sp>
    </p:spTree>
    <p:extLst>
      <p:ext uri="{BB962C8B-B14F-4D97-AF65-F5344CB8AC3E}">
        <p14:creationId xmlns:p14="http://schemas.microsoft.com/office/powerpoint/2010/main" val="1301705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2EE3A54C-3E1F-45A4-BA6C-475598637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968" y="225642"/>
            <a:ext cx="4572000" cy="1143000"/>
          </a:xfr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bn-BD" i="1" dirty="0">
                <a:latin typeface="Nikosh" pitchFamily="2" charset="0"/>
                <a:cs typeface="Nikosh" pitchFamily="2" charset="0"/>
              </a:rPr>
              <a:t>  </a:t>
            </a:r>
            <a:r>
              <a:rPr lang="bn-BD" sz="6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6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585D250-AA0B-4709-AD1F-52CD3F67C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80882"/>
            <a:ext cx="8686800" cy="4872318"/>
          </a:xfr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bn-BD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একাদশ</a:t>
            </a:r>
          </a:p>
          <a:p>
            <a:pPr algn="ctr">
              <a:buNone/>
            </a:pP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BD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৪র্থ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4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bn-BD" sz="4000" i="1" dirty="0">
                <a:latin typeface="Nikosh" pitchFamily="2" charset="0"/>
                <a:cs typeface="Nikosh" pitchFamily="2" charset="0"/>
              </a:rPr>
              <a:t>  </a:t>
            </a:r>
            <a:r>
              <a:rPr lang="bn-BD" sz="40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 ডিজাইন পরিচিতি এবং  </a:t>
            </a:r>
            <a:r>
              <a:rPr lang="en-US" sz="40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HTML</a:t>
            </a:r>
            <a:endParaRPr lang="bn-IN" sz="4000" b="1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bn-BD" sz="44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en-US" sz="44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হাইপারলি</a:t>
            </a:r>
            <a:r>
              <a:rPr lang="en-US" sz="4400" b="1" i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ঙ্ক</a:t>
            </a:r>
            <a:r>
              <a:rPr lang="bn-BD" sz="44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করা ও ছবি যুক্ত করা</a:t>
            </a:r>
            <a:r>
              <a:rPr lang="bn-IN" sz="44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i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40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40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53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F9234C-0828-4EC0-BF08-E946BD3E2E2D}"/>
              </a:ext>
            </a:extLst>
          </p:cNvPr>
          <p:cNvSpPr/>
          <p:nvPr/>
        </p:nvSpPr>
        <p:spPr>
          <a:xfrm>
            <a:off x="304800" y="2209800"/>
            <a:ext cx="8534400" cy="3970318"/>
          </a:xfrm>
          <a:prstGeom prst="rect">
            <a:avLst/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হাইপার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লিঙ্ক</a:t>
            </a:r>
            <a:r>
              <a:rPr lang="bn-BD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 </a:t>
            </a:r>
            <a:r>
              <a:rPr lang="bn-IN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বলতে পারবে </a:t>
            </a:r>
            <a:r>
              <a:rPr lang="bn-BD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হাইপার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লিঙ্ক</a:t>
            </a:r>
            <a:r>
              <a:rPr lang="bn-BD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কিভাবে </a:t>
            </a:r>
            <a:r>
              <a:rPr lang="bn-IN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হয় তার জন্য 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HTML </a:t>
            </a:r>
            <a:r>
              <a:rPr lang="bn-IN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bn-BD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bn-IN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 </a:t>
            </a:r>
            <a:r>
              <a:rPr lang="bn-BD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Image</a:t>
            </a:r>
            <a:r>
              <a:rPr lang="bn-IN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insert (</a:t>
            </a:r>
            <a:r>
              <a:rPr lang="as-IN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হয়   </a:t>
            </a:r>
          </a:p>
          <a:p>
            <a:pPr algn="just"/>
            <a:r>
              <a:rPr lang="bn-BD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জন্য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HTML</a:t>
            </a:r>
            <a:r>
              <a:rPr lang="bn-IN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কোড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IN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 </a:t>
            </a:r>
            <a:r>
              <a:rPr lang="bn-BD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সাইজ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</a:t>
            </a:r>
            <a:r>
              <a:rPr lang="as-IN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as-IN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্রিব</a:t>
            </a:r>
            <a:r>
              <a:rPr lang="as-IN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টগ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8C858C8-7596-4270-8757-E97A52F91C49}"/>
              </a:ext>
            </a:extLst>
          </p:cNvPr>
          <p:cNvSpPr txBox="1"/>
          <p:nvPr/>
        </p:nvSpPr>
        <p:spPr>
          <a:xfrm>
            <a:off x="2170922" y="530290"/>
            <a:ext cx="48768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7200" i="1" dirty="0"/>
          </a:p>
        </p:txBody>
      </p:sp>
    </p:spTree>
    <p:extLst>
      <p:ext uri="{BB962C8B-B14F-4D97-AF65-F5344CB8AC3E}">
        <p14:creationId xmlns:p14="http://schemas.microsoft.com/office/powerpoint/2010/main" val="62204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09A2AC-A825-462F-A9CF-29BEA9CDBBE6}"/>
              </a:ext>
            </a:extLst>
          </p:cNvPr>
          <p:cNvSpPr txBox="1"/>
          <p:nvPr/>
        </p:nvSpPr>
        <p:spPr>
          <a:xfrm>
            <a:off x="381000" y="2438400"/>
            <a:ext cx="8382000" cy="2123658"/>
          </a:xfrm>
          <a:prstGeom prst="rect">
            <a:avLst/>
          </a:prstGeom>
          <a:solidFill>
            <a:srgbClr val="92D05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HTML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বহার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হাইপার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লিঙ্ক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Image insert </a:t>
            </a:r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HTML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469F807-BF42-4526-897B-3931C8D8C62D}"/>
              </a:ext>
            </a:extLst>
          </p:cNvPr>
          <p:cNvSpPr txBox="1"/>
          <p:nvPr/>
        </p:nvSpPr>
        <p:spPr>
          <a:xfrm>
            <a:off x="2209800" y="457200"/>
            <a:ext cx="4572000" cy="1107996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</a:t>
            </a:r>
            <a:r>
              <a:rPr lang="bn-BD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মিক</a:t>
            </a:r>
            <a:r>
              <a:rPr lang="en-US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বক্তব্য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5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A6CE8C-3971-406D-B527-B5CE7AFA3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0688"/>
            <a:ext cx="7696200" cy="924712"/>
          </a:xfr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হাইপার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লিঙ্ক</a:t>
            </a:r>
            <a:endParaRPr lang="en-US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A13CC0-BD4A-4D97-B37A-62174D7FCB2D}"/>
              </a:ext>
            </a:extLst>
          </p:cNvPr>
          <p:cNvSpPr txBox="1"/>
          <p:nvPr/>
        </p:nvSpPr>
        <p:spPr>
          <a:xfrm>
            <a:off x="228600" y="1941016"/>
            <a:ext cx="8686800" cy="37856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হাইপার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লিঙ্ক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হচ্ছে একটি ওয়েব পেইজের কোন একটি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শের সাথে বা কোন পেইজের  </a:t>
            </a:r>
          </a:p>
          <a:p>
            <a:pPr algn="just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সাথে অন্যান্য পেইজের সংযোগ স্থাপন করা।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টেক্সট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ইমেজকে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লিঙ্ক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	&lt;a&gt;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(anchor) ট্যাগ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দ্বারা হাইপার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লিঙ্ক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করা হয়।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&lt;a&gt;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(anchor) এর সাথে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href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অ্যাট্রিবিউট যোগ করতে হয়।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সিনটেক্সট বা গঠনটি নিম্নরুপঃ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&lt;a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href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=“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url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”&gt;link text &lt;/a&gt;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ref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অ্যাট্রিবিউটি একটি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লিঙ্ক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এর গন্তব্য নির্ধারন করে।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url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অ্যাড্রেস লিখতে হয়।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bn-BD" sz="2400" spc="-160" dirty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2400" spc="-160" dirty="0">
                <a:latin typeface="NikoshBAN" panose="02000000000000000000" pitchFamily="2" charset="0"/>
                <a:cs typeface="NikoshBAN" panose="02000000000000000000" pitchFamily="2" charset="0"/>
              </a:rPr>
              <a:t> &lt;a </a:t>
            </a:r>
            <a:r>
              <a:rPr lang="en-US" sz="2400" spc="-160" dirty="0" err="1">
                <a:latin typeface="NikoshBAN" panose="02000000000000000000" pitchFamily="2" charset="0"/>
                <a:cs typeface="NikoshBAN" panose="02000000000000000000" pitchFamily="2" charset="0"/>
              </a:rPr>
              <a:t>href</a:t>
            </a:r>
            <a:r>
              <a:rPr lang="en-US" sz="2400" spc="-160" dirty="0">
                <a:latin typeface="NikoshBAN" panose="02000000000000000000" pitchFamily="2" charset="0"/>
                <a:cs typeface="NikoshBAN" panose="02000000000000000000" pitchFamily="2" charset="0"/>
              </a:rPr>
              <a:t>=“http://www.</a:t>
            </a:r>
            <a:r>
              <a:rPr lang="bn-BD" sz="2400" spc="-160" dirty="0">
                <a:latin typeface="NikoshBAN" panose="02000000000000000000" pitchFamily="2" charset="0"/>
                <a:cs typeface="NikoshBAN" panose="02000000000000000000" pitchFamily="2" charset="0"/>
              </a:rPr>
              <a:t>jessoreboard</a:t>
            </a:r>
            <a:r>
              <a:rPr lang="en-US" sz="2400" spc="-16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spc="-160" dirty="0" err="1">
                <a:latin typeface="NikoshBAN" panose="02000000000000000000" pitchFamily="2" charset="0"/>
                <a:cs typeface="NikoshBAN" panose="02000000000000000000" pitchFamily="2" charset="0"/>
              </a:rPr>
              <a:t>gov.bd</a:t>
            </a:r>
            <a:r>
              <a:rPr lang="bn-BD" sz="2400" spc="-160" dirty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2400" spc="-160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bn-BD" sz="2400" spc="-160" dirty="0">
                <a:latin typeface="NikoshBAN" panose="02000000000000000000" pitchFamily="2" charset="0"/>
                <a:cs typeface="NikoshBAN" panose="02000000000000000000" pitchFamily="2" charset="0"/>
              </a:rPr>
              <a:t>V</a:t>
            </a:r>
            <a:r>
              <a:rPr lang="en-US" sz="2400" spc="-160" dirty="0" err="1">
                <a:latin typeface="NikoshBAN" panose="02000000000000000000" pitchFamily="2" charset="0"/>
                <a:cs typeface="NikoshBAN" panose="02000000000000000000" pitchFamily="2" charset="0"/>
              </a:rPr>
              <a:t>isit</a:t>
            </a:r>
            <a:r>
              <a:rPr lang="en-US" sz="2400" spc="-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spc="-160" dirty="0">
                <a:latin typeface="NikoshBAN" panose="02000000000000000000" pitchFamily="2" charset="0"/>
                <a:cs typeface="NikoshBAN" panose="02000000000000000000" pitchFamily="2" charset="0"/>
              </a:rPr>
              <a:t>this  </a:t>
            </a:r>
          </a:p>
          <a:p>
            <a:pPr algn="just"/>
            <a:r>
              <a:rPr lang="bn-BD" sz="2400" spc="-16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400" spc="-16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400" spc="-160" dirty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en-US" sz="2400" spc="-160" dirty="0" err="1">
                <a:latin typeface="NikoshBAN" panose="02000000000000000000" pitchFamily="2" charset="0"/>
                <a:cs typeface="NikoshBAN" panose="02000000000000000000" pitchFamily="2" charset="0"/>
              </a:rPr>
              <a:t>ducation</a:t>
            </a:r>
            <a:r>
              <a:rPr lang="en-US" sz="2400" spc="-160" dirty="0">
                <a:latin typeface="NikoshBAN" panose="02000000000000000000" pitchFamily="2" charset="0"/>
                <a:cs typeface="NikoshBAN" panose="02000000000000000000" pitchFamily="2" charset="0"/>
              </a:rPr>
              <a:t> site &lt;/a&gt; </a:t>
            </a:r>
            <a:r>
              <a:rPr lang="bn-BD" sz="2400" spc="-160" dirty="0">
                <a:latin typeface="NikoshBAN" panose="02000000000000000000" pitchFamily="2" charset="0"/>
                <a:cs typeface="NikoshBAN" panose="02000000000000000000" pitchFamily="2" charset="0"/>
              </a:rPr>
              <a:t>ইহা ব্রাউজারে </a:t>
            </a:r>
            <a:r>
              <a:rPr lang="en-US" sz="2400" spc="-160" dirty="0">
                <a:latin typeface="NikoshBAN" panose="02000000000000000000" pitchFamily="2" charset="0"/>
                <a:cs typeface="NikoshBAN" panose="02000000000000000000" pitchFamily="2" charset="0"/>
              </a:rPr>
              <a:t>visit </a:t>
            </a:r>
            <a:r>
              <a:rPr lang="bn-BD" sz="2400" spc="-160" dirty="0">
                <a:latin typeface="NikoshBAN" panose="02000000000000000000" pitchFamily="2" charset="0"/>
                <a:cs typeface="NikoshBAN" panose="02000000000000000000" pitchFamily="2" charset="0"/>
              </a:rPr>
              <a:t>this</a:t>
            </a:r>
            <a:r>
              <a:rPr lang="en-US" sz="2400" spc="-160" dirty="0">
                <a:latin typeface="NikoshBAN" panose="02000000000000000000" pitchFamily="2" charset="0"/>
                <a:cs typeface="NikoshBAN" panose="02000000000000000000" pitchFamily="2" charset="0"/>
              </a:rPr>
              <a:t> education site</a:t>
            </a:r>
            <a:r>
              <a:rPr lang="bn-BD" sz="2400" spc="-160" dirty="0">
                <a:latin typeface="NikoshBAN" panose="02000000000000000000" pitchFamily="2" charset="0"/>
                <a:cs typeface="NikoshBAN" panose="02000000000000000000" pitchFamily="2" charset="0"/>
              </a:rPr>
              <a:t> হিসাবে দেখাবে।</a:t>
            </a:r>
          </a:p>
        </p:txBody>
      </p:sp>
    </p:spTree>
    <p:extLst>
      <p:ext uri="{BB962C8B-B14F-4D97-AF65-F5344CB8AC3E}">
        <p14:creationId xmlns:p14="http://schemas.microsoft.com/office/powerpoint/2010/main" val="255126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8F5E01-D921-40E2-9A0F-E31CC984D6C4}"/>
              </a:ext>
            </a:extLst>
          </p:cNvPr>
          <p:cNvSpPr txBox="1"/>
          <p:nvPr/>
        </p:nvSpPr>
        <p:spPr>
          <a:xfrm>
            <a:off x="442020" y="304800"/>
            <a:ext cx="8259960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Computer এ Note pad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অথবা 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Pad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++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নিম্নলিখিত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HTML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ট্যাগ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Hyperlink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8AD7E8-6902-48B4-9C05-4E8633D9A8FB}"/>
              </a:ext>
            </a:extLst>
          </p:cNvPr>
          <p:cNvSpPr txBox="1"/>
          <p:nvPr/>
        </p:nvSpPr>
        <p:spPr>
          <a:xfrm>
            <a:off x="228600" y="2893635"/>
            <a:ext cx="8686800" cy="38472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&lt;! DOCTYPE html&gt;</a:t>
            </a:r>
          </a:p>
          <a:p>
            <a:pPr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&lt;html&gt;</a:t>
            </a:r>
          </a:p>
          <a:p>
            <a:pPr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&lt;body&gt;</a:t>
            </a:r>
          </a:p>
          <a:p>
            <a:pPr>
              <a:buNone/>
            </a:pPr>
            <a:r>
              <a:rPr lang="en-US" sz="3200" spc="-1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&lt;a </a:t>
            </a:r>
            <a:r>
              <a:rPr lang="en-US" sz="3200" spc="-1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href</a:t>
            </a:r>
            <a:r>
              <a:rPr lang="en-US" sz="3200" spc="-1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200" spc="-1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“http://</a:t>
            </a:r>
            <a:r>
              <a:rPr lang="en-US" sz="3200" spc="-1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www.ssdc.edu.bd</a:t>
            </a:r>
            <a:r>
              <a:rPr lang="en-US" sz="3200" spc="-1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3200" spc="-1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&gt;This is a link &lt;/a&gt;</a:t>
            </a:r>
          </a:p>
          <a:p>
            <a:pPr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&lt;/body&gt;</a:t>
            </a:r>
          </a:p>
          <a:p>
            <a:pPr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88184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02CF19-2C61-4520-9032-E85D28799116}"/>
              </a:ext>
            </a:extLst>
          </p:cNvPr>
          <p:cNvSpPr txBox="1"/>
          <p:nvPr/>
        </p:nvSpPr>
        <p:spPr>
          <a:xfrm>
            <a:off x="223935" y="304800"/>
            <a:ext cx="8648700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Image Insert (</a:t>
            </a:r>
            <a:r>
              <a:rPr lang="bn-BD" sz="54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bn-IN" sz="5400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5400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B220723-81D9-4451-9209-F4EC3A68F30E}"/>
              </a:ext>
            </a:extLst>
          </p:cNvPr>
          <p:cNvSpPr txBox="1"/>
          <p:nvPr/>
        </p:nvSpPr>
        <p:spPr>
          <a:xfrm>
            <a:off x="338235" y="1752600"/>
            <a:ext cx="8534400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spc="-100" dirty="0">
                <a:latin typeface="NikoshBAN" panose="02000000000000000000" pitchFamily="2" charset="0"/>
                <a:cs typeface="NikoshBAN" panose="02000000000000000000" pitchFamily="2" charset="0"/>
              </a:rPr>
              <a:t>HTML</a:t>
            </a:r>
            <a:r>
              <a:rPr lang="bn-BD" sz="28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spc="-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spc="-1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spc="-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spc="-1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spc="-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spc="-1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spc="-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spc="-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spc="-1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spc="-1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2800" spc="-100" dirty="0">
                <a:latin typeface="NikoshBAN" panose="02000000000000000000" pitchFamily="2" charset="0"/>
                <a:cs typeface="NikoshBAN" panose="02000000000000000000" pitchFamily="2" charset="0"/>
              </a:rPr>
              <a:t>য়েব পেইজে ব্যানারসহ </a:t>
            </a:r>
            <a:r>
              <a:rPr lang="en-US" sz="28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</a:t>
            </a:r>
            <a:r>
              <a:rPr lang="bn-BD" sz="2800" spc="-100" dirty="0">
                <a:latin typeface="NikoshBAN" panose="02000000000000000000" pitchFamily="2" charset="0"/>
                <a:cs typeface="NikoshBAN" panose="02000000000000000000" pitchFamily="2" charset="0"/>
              </a:rPr>
              <a:t>ন্য ছবি যুক্ত করা যায়। </a:t>
            </a:r>
            <a:endParaRPr lang="en-US" sz="28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 ছবি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করার জন্য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&lt;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img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ট্যাগ ব্যবহার করা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800" spc="-100" dirty="0">
                <a:latin typeface="NikoshBAN" panose="02000000000000000000" pitchFamily="2" charset="0"/>
                <a:cs typeface="NikoshBAN" panose="02000000000000000000" pitchFamily="2" charset="0"/>
              </a:rPr>
              <a:t>image</a:t>
            </a:r>
            <a:r>
              <a:rPr lang="bn-BD" sz="2800" spc="-100" dirty="0">
                <a:latin typeface="NikoshBAN" panose="02000000000000000000" pitchFamily="2" charset="0"/>
                <a:cs typeface="NikoshBAN" panose="02000000000000000000" pitchFamily="2" charset="0"/>
              </a:rPr>
              <a:t> ট্যাগের সাহায্যে কোন ছবিকে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লিঙ্ক</a:t>
            </a:r>
            <a:r>
              <a:rPr lang="bn-BD" sz="2800" spc="-100" dirty="0">
                <a:latin typeface="NikoshBAN" panose="02000000000000000000" pitchFamily="2" charset="0"/>
                <a:cs typeface="NikoshBAN" panose="02000000000000000000" pitchFamily="2" charset="0"/>
              </a:rPr>
              <a:t> দেওয়ার জন্য </a:t>
            </a:r>
            <a:r>
              <a:rPr lang="en-US" sz="28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src</a:t>
            </a:r>
            <a:r>
              <a:rPr lang="en-US" sz="2800" spc="-1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just"/>
            <a:r>
              <a:rPr lang="en-US" sz="2800" spc="-1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spc="-100" dirty="0">
                <a:latin typeface="NikoshBAN" panose="02000000000000000000" pitchFamily="2" charset="0"/>
                <a:cs typeface="NikoshBAN" panose="02000000000000000000" pitchFamily="2" charset="0"/>
              </a:rPr>
              <a:t>অ্যাট্রিবিউটের মাধ্যমে  </a:t>
            </a:r>
            <a:r>
              <a:rPr lang="en-US" sz="2800" spc="-100" dirty="0">
                <a:latin typeface="NikoshBAN" panose="02000000000000000000" pitchFamily="2" charset="0"/>
                <a:cs typeface="NikoshBAN" panose="02000000000000000000" pitchFamily="2" charset="0"/>
              </a:rPr>
              <a:t>source</a:t>
            </a:r>
            <a:r>
              <a:rPr lang="bn-BD" sz="28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অর্থ্যা</a:t>
            </a:r>
            <a:r>
              <a:rPr lang="en-US" sz="2800" spc="-1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BD" sz="2800" spc="-100" dirty="0">
                <a:latin typeface="NikoshBAN" panose="02000000000000000000" pitchFamily="2" charset="0"/>
                <a:cs typeface="NikoshBAN" panose="02000000000000000000" pitchFamily="2" charset="0"/>
              </a:rPr>
              <a:t> ছবির উ</a:t>
            </a:r>
            <a:r>
              <a:rPr lang="en-US" sz="2800" spc="-1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BD" sz="2800" spc="-100" dirty="0">
                <a:latin typeface="NikoshBAN" panose="02000000000000000000" pitchFamily="2" charset="0"/>
                <a:cs typeface="NikoshBAN" panose="02000000000000000000" pitchFamily="2" charset="0"/>
              </a:rPr>
              <a:t>স নির্ধারন করে দিতে হয়। </a:t>
            </a:r>
            <a:endParaRPr lang="en-US" sz="28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&lt;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img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src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=“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tasnim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.jpg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”/&gt;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নিচে ওয়েবসাইট হতে নেওয়া একটি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tasnim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.jpg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দেখানো হলোঃ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84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656</TotalTime>
  <Words>630</Words>
  <Application>Microsoft Office PowerPoint</Application>
  <PresentationFormat>On-screen Show (4:3)</PresentationFormat>
  <Paragraphs>125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Nikosh</vt:lpstr>
      <vt:lpstr>NikoshBAN</vt:lpstr>
      <vt:lpstr>Times New Roman</vt:lpstr>
      <vt:lpstr>Tw Cen MT</vt:lpstr>
      <vt:lpstr>Vrinda</vt:lpstr>
      <vt:lpstr>Wingdings</vt:lpstr>
      <vt:lpstr>Droplet</vt:lpstr>
      <vt:lpstr>PowerPoint Presentation</vt:lpstr>
      <vt:lpstr>PowerPoint Presentation</vt:lpstr>
      <vt:lpstr>PowerPoint Presentation</vt:lpstr>
      <vt:lpstr>  পাঠ পরিচিতি</vt:lpstr>
      <vt:lpstr>PowerPoint Presentation</vt:lpstr>
      <vt:lpstr>PowerPoint Presentation</vt:lpstr>
      <vt:lpstr>হাইপারলিঙ্ক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একক কাজের প্রশ্ন</vt:lpstr>
      <vt:lpstr>জোড়ায় কাজ</vt:lpstr>
      <vt:lpstr>জোড়ায় কাজের প্রশ্ন</vt:lpstr>
      <vt:lpstr>দলীয় কাজ</vt:lpstr>
      <vt:lpstr>PowerPoint Presentation</vt:lpstr>
      <vt:lpstr>মূল্যায়ন</vt:lpstr>
      <vt:lpstr>   জ্ঞানমূলক, অনুধাবনমূলক ও প্রয়োগমূলক প্রশ্ন   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SSD College</dc:creator>
  <cp:lastModifiedBy>asus</cp:lastModifiedBy>
  <cp:revision>130</cp:revision>
  <dcterms:created xsi:type="dcterms:W3CDTF">2006-08-16T00:00:00Z</dcterms:created>
  <dcterms:modified xsi:type="dcterms:W3CDTF">2019-11-23T16:09:54Z</dcterms:modified>
</cp:coreProperties>
</file>