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73" r:id="rId11"/>
    <p:sldId id="264" r:id="rId12"/>
    <p:sldId id="265" r:id="rId13"/>
    <p:sldId id="266" r:id="rId14"/>
    <p:sldId id="267" r:id="rId15"/>
    <p:sldId id="268" r:id="rId16"/>
    <p:sldId id="274" r:id="rId17"/>
    <p:sldId id="269" r:id="rId18"/>
    <p:sldId id="270" r:id="rId19"/>
    <p:sldId id="271" r:id="rId20"/>
    <p:sldId id="275" r:id="rId21"/>
    <p:sldId id="276" r:id="rId22"/>
    <p:sldId id="277" r:id="rId23"/>
  </p:sldIdLst>
  <p:sldSz cx="10058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0058400" cy="73152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127" y="1932654"/>
            <a:ext cx="5839753" cy="1616569"/>
          </a:xfrm>
        </p:spPr>
        <p:txBody>
          <a:bodyPr anchor="b">
            <a:noAutofit/>
          </a:bodyPr>
          <a:lstStyle>
            <a:lvl1pPr algn="ctr">
              <a:defRPr sz="512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127" y="3838216"/>
            <a:ext cx="5839753" cy="1469494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71959" y="5391575"/>
            <a:ext cx="740604" cy="298027"/>
          </a:xfrm>
        </p:spPr>
        <p:txBody>
          <a:bodyPr/>
          <a:lstStyle/>
          <a:p>
            <a:fld id="{B2CF8A10-B228-4F5E-AEB4-E16EE30FD0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127" y="5391575"/>
            <a:ext cx="4471346" cy="29802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9049" y="5391575"/>
            <a:ext cx="454831" cy="298027"/>
          </a:xfrm>
        </p:spPr>
        <p:txBody>
          <a:bodyPr/>
          <a:lstStyle/>
          <a:p>
            <a:fld id="{9793E4D1-1848-4A75-8312-68C8664F8C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1808" y="3702751"/>
            <a:ext cx="562439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35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5136442"/>
            <a:ext cx="7478607" cy="604521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8886" y="1101796"/>
            <a:ext cx="7800630" cy="35853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3" y="5740963"/>
            <a:ext cx="7478607" cy="526626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8A10-B228-4F5E-AEB4-E16EE30FD0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4D1-1848-4A75-8312-68C8664F8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67331"/>
            <a:ext cx="7478607" cy="3304384"/>
          </a:xfrm>
        </p:spPr>
        <p:txBody>
          <a:bodyPr anchor="ctr">
            <a:normAutofit/>
          </a:bodyPr>
          <a:lstStyle>
            <a:lvl1pPr algn="ctr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560710"/>
            <a:ext cx="7478610" cy="17068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8A10-B228-4F5E-AEB4-E16EE30FD0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4D1-1848-4A75-8312-68C8664F8C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2" y="4416212"/>
            <a:ext cx="72670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24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766" y="1047607"/>
            <a:ext cx="7040275" cy="2528713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0220" y="3576320"/>
            <a:ext cx="6482078" cy="69539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20"/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49" y="4632961"/>
            <a:ext cx="7478612" cy="16346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8A10-B228-4F5E-AEB4-E16EE30FD0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4D1-1848-4A75-8312-68C8664F8C4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4966" y="965720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768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6854" y="3016395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768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6313" y="4416212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534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6" y="3529153"/>
            <a:ext cx="7478601" cy="1566720"/>
          </a:xfrm>
        </p:spPr>
        <p:txBody>
          <a:bodyPr anchor="b">
            <a:normAutofit/>
          </a:bodyPr>
          <a:lstStyle>
            <a:lvl1pPr algn="l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5095873"/>
            <a:ext cx="7478603" cy="917760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8A10-B228-4F5E-AEB4-E16EE30FD0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4D1-1848-4A75-8312-68C8664F8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58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358" y="1047607"/>
            <a:ext cx="6957685" cy="2393246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881933"/>
            <a:ext cx="7478603" cy="94609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831645"/>
            <a:ext cx="7478610" cy="1435947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8A10-B228-4F5E-AEB4-E16EE30FD0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4D1-1848-4A75-8312-68C8664F8C4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5867" y="956688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4776" y="2781577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853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6313" y="3657600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153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1047607"/>
            <a:ext cx="7478607" cy="244743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413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803904"/>
            <a:ext cx="7478603" cy="96560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3" y="4768427"/>
            <a:ext cx="7478607" cy="1499165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8A10-B228-4F5E-AEB4-E16EE30FD0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4D1-1848-4A75-8312-68C8664F8C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7" y="3657600"/>
            <a:ext cx="7267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494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1" y="2656144"/>
            <a:ext cx="7478610" cy="361144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8A10-B228-4F5E-AEB4-E16EE30FD0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4D1-1848-4A75-8312-68C8664F8C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511648"/>
            <a:ext cx="72670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89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334" y="967332"/>
            <a:ext cx="1780823" cy="5300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4" y="967332"/>
            <a:ext cx="5407060" cy="530025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8A10-B228-4F5E-AEB4-E16EE30FD0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4D1-1848-4A75-8312-68C8664F8C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70063" y="967332"/>
            <a:ext cx="0" cy="5300259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32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6313" y="2511648"/>
            <a:ext cx="72550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8A10-B228-4F5E-AEB4-E16EE30FD0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4D1-1848-4A75-8312-68C8664F8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1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312" y="1750841"/>
            <a:ext cx="7255087" cy="1944015"/>
          </a:xfrm>
        </p:spPr>
        <p:txBody>
          <a:bodyPr anchor="b">
            <a:normAutofit/>
          </a:bodyPr>
          <a:lstStyle>
            <a:lvl1pPr algn="ctr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6312" y="3983850"/>
            <a:ext cx="7255087" cy="1162683"/>
          </a:xfrm>
        </p:spPr>
        <p:txBody>
          <a:bodyPr anchor="t">
            <a:normAutofit/>
          </a:bodyPr>
          <a:lstStyle>
            <a:lvl1pPr marL="0" indent="0" algn="ctr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8A10-B228-4F5E-AEB4-E16EE30FD0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4D1-1848-4A75-8312-68C8664F8C4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6313" y="3839351"/>
            <a:ext cx="72550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06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6312" y="2513344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76360"/>
            <a:ext cx="7478607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553" y="2652979"/>
            <a:ext cx="3671316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667" y="2652979"/>
            <a:ext cx="3671316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8A10-B228-4F5E-AEB4-E16EE30FD0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4D1-1848-4A75-8312-68C8664F8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1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2835769"/>
            <a:ext cx="367131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4555" y="3459479"/>
            <a:ext cx="3671316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6015" y="2835769"/>
            <a:ext cx="367131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6015" y="3459479"/>
            <a:ext cx="3671316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8A10-B228-4F5E-AEB4-E16EE30FD0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4D1-1848-4A75-8312-68C8664F8C47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6313" y="2511648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3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976360"/>
            <a:ext cx="7478609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8A10-B228-4F5E-AEB4-E16EE30FD0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4D1-1848-4A75-8312-68C8664F8C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511648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71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8A10-B228-4F5E-AEB4-E16EE30FD0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4D1-1848-4A75-8312-68C8664F8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1" y="1481103"/>
            <a:ext cx="2790478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069" y="1047608"/>
            <a:ext cx="4241093" cy="5219984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1" y="3233136"/>
            <a:ext cx="2790478" cy="2600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8A10-B228-4F5E-AEB4-E16EE30FD0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4D1-1848-4A75-8312-68C8664F8C4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6313" y="3106702"/>
            <a:ext cx="256695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09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2009421"/>
            <a:ext cx="3995422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01378" y="1101795"/>
            <a:ext cx="3222409" cy="511161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2" y="3472461"/>
            <a:ext cx="3995421" cy="195072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8A10-B228-4F5E-AEB4-E16EE30FD0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3E4D1-1848-4A75-8312-68C8664F8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3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00B0F0"/>
            </a:gs>
            <a:gs pos="92000">
              <a:srgbClr val="002060"/>
            </a:gs>
            <a:gs pos="69000">
              <a:schemeClr val="accent2">
                <a:lumMod val="75000"/>
              </a:schemeClr>
            </a:gs>
            <a:gs pos="69000">
              <a:srgbClr val="FF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10058400" cy="73152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553" y="976360"/>
            <a:ext cx="7478607" cy="1390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2656145"/>
            <a:ext cx="7478610" cy="3674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338" y="6357902"/>
            <a:ext cx="126311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CF8A10-B228-4F5E-AEB4-E16EE30FD0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552" y="6357902"/>
            <a:ext cx="5615134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8100" y="6357902"/>
            <a:ext cx="43506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93E4D1-1848-4A75-8312-68C8664F8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87695" rtl="0" eaLnBrk="1" latinLnBrk="0" hangingPunct="1">
        <a:spcBef>
          <a:spcPct val="0"/>
        </a:spcBef>
        <a:buNone/>
        <a:defRPr sz="426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1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5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1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8020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45971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7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133667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7.xml"/><Relationship Id="rId7" Type="http://schemas.openxmlformats.org/officeDocument/2006/relationships/slide" Target="slide1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10" Type="http://schemas.openxmlformats.org/officeDocument/2006/relationships/slide" Target="slide18.xml"/><Relationship Id="rId4" Type="http://schemas.openxmlformats.org/officeDocument/2006/relationships/slide" Target="slide12.xml"/><Relationship Id="rId9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6E5B34E-1F39-493A-9357-1AACEBEF8A17}"/>
              </a:ext>
            </a:extLst>
          </p:cNvPr>
          <p:cNvGrpSpPr/>
          <p:nvPr/>
        </p:nvGrpSpPr>
        <p:grpSpPr>
          <a:xfrm>
            <a:off x="-10702" y="0"/>
            <a:ext cx="10080713" cy="7149901"/>
            <a:chOff x="-10703" y="-3763"/>
            <a:chExt cx="10080713" cy="73189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7524051-F11D-41A8-BD32-AC8C96D49DD8}"/>
                </a:ext>
              </a:extLst>
            </p:cNvPr>
            <p:cNvSpPr/>
            <p:nvPr/>
          </p:nvSpPr>
          <p:spPr>
            <a:xfrm>
              <a:off x="149901" y="165301"/>
              <a:ext cx="9788578" cy="7000406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1455B5CC-2DBA-4C3E-A5B2-0C5F48DB21EC}"/>
                </a:ext>
              </a:extLst>
            </p:cNvPr>
            <p:cNvSpPr/>
            <p:nvPr/>
          </p:nvSpPr>
          <p:spPr>
            <a:xfrm>
              <a:off x="-1" y="0"/>
              <a:ext cx="10058399" cy="7315200"/>
            </a:xfrm>
            <a:prstGeom prst="frame">
              <a:avLst>
                <a:gd name="adj1" fmla="val 61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lowchart: Extract 6">
              <a:extLst>
                <a:ext uri="{FF2B5EF4-FFF2-40B4-BE49-F238E27FC236}">
                  <a16:creationId xmlns:a16="http://schemas.microsoft.com/office/drawing/2014/main" id="{1E42EADD-1572-4AE0-AE37-1A3C346F978F}"/>
                </a:ext>
              </a:extLst>
            </p:cNvPr>
            <p:cNvSpPr/>
            <p:nvPr/>
          </p:nvSpPr>
          <p:spPr>
            <a:xfrm rot="2904858">
              <a:off x="9554092" y="-3904"/>
              <a:ext cx="432680" cy="59202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>
              <a:extLst>
                <a:ext uri="{FF2B5EF4-FFF2-40B4-BE49-F238E27FC236}">
                  <a16:creationId xmlns:a16="http://schemas.microsoft.com/office/drawing/2014/main" id="{A0431D30-BE47-47A3-A255-B532CE6D815E}"/>
                </a:ext>
              </a:extLst>
            </p:cNvPr>
            <p:cNvSpPr/>
            <p:nvPr/>
          </p:nvSpPr>
          <p:spPr>
            <a:xfrm rot="18926037">
              <a:off x="78900" y="-3763"/>
              <a:ext cx="432680" cy="62173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Extract 8">
              <a:extLst>
                <a:ext uri="{FF2B5EF4-FFF2-40B4-BE49-F238E27FC236}">
                  <a16:creationId xmlns:a16="http://schemas.microsoft.com/office/drawing/2014/main" id="{F0E198FD-F2BC-419D-A18E-D8FEF797B11B}"/>
                </a:ext>
              </a:extLst>
            </p:cNvPr>
            <p:cNvSpPr/>
            <p:nvPr/>
          </p:nvSpPr>
          <p:spPr>
            <a:xfrm rot="7932161">
              <a:off x="9550516" y="6745062"/>
              <a:ext cx="432680" cy="606309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Extract 9">
              <a:extLst>
                <a:ext uri="{FF2B5EF4-FFF2-40B4-BE49-F238E27FC236}">
                  <a16:creationId xmlns:a16="http://schemas.microsoft.com/office/drawing/2014/main" id="{2A53DB8E-158E-415D-B306-C8154748AAFA}"/>
                </a:ext>
              </a:extLst>
            </p:cNvPr>
            <p:cNvSpPr/>
            <p:nvPr/>
          </p:nvSpPr>
          <p:spPr>
            <a:xfrm rot="13837052">
              <a:off x="85336" y="6748555"/>
              <a:ext cx="432680" cy="62475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4EFC3E-1E8A-48F0-899F-1255A6F0A343}"/>
              </a:ext>
            </a:extLst>
          </p:cNvPr>
          <p:cNvSpPr txBox="1"/>
          <p:nvPr/>
        </p:nvSpPr>
        <p:spPr>
          <a:xfrm>
            <a:off x="492370" y="637923"/>
            <a:ext cx="8916378" cy="622161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>
                  <a:solidFill>
                    <a:srgbClr val="C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f.jpg">
            <a:extLst>
              <a:ext uri="{FF2B5EF4-FFF2-40B4-BE49-F238E27FC236}">
                <a16:creationId xmlns:a16="http://schemas.microsoft.com/office/drawing/2014/main" id="{4F1D9731-5495-41DB-AC68-8776DF5854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6564" y="2088987"/>
            <a:ext cx="4887989" cy="33194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615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16F4880-D517-41F8-9D19-CF6723754F6C}"/>
              </a:ext>
            </a:extLst>
          </p:cNvPr>
          <p:cNvGrpSpPr/>
          <p:nvPr/>
        </p:nvGrpSpPr>
        <p:grpSpPr>
          <a:xfrm>
            <a:off x="-10702" y="-169062"/>
            <a:ext cx="10080713" cy="7318963"/>
            <a:chOff x="-10703" y="-3763"/>
            <a:chExt cx="10080713" cy="731896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FF204C5-8C3D-44E0-AC1F-77CD57858D61}"/>
                </a:ext>
              </a:extLst>
            </p:cNvPr>
            <p:cNvSpPr/>
            <p:nvPr/>
          </p:nvSpPr>
          <p:spPr>
            <a:xfrm>
              <a:off x="149901" y="165301"/>
              <a:ext cx="9788578" cy="7000406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AA7CA8D4-A2C5-48CA-91AA-4E157393FC35}"/>
                </a:ext>
              </a:extLst>
            </p:cNvPr>
            <p:cNvSpPr/>
            <p:nvPr/>
          </p:nvSpPr>
          <p:spPr>
            <a:xfrm>
              <a:off x="-1" y="0"/>
              <a:ext cx="10058399" cy="7315200"/>
            </a:xfrm>
            <a:prstGeom prst="frame">
              <a:avLst>
                <a:gd name="adj1" fmla="val 61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Extract 4">
              <a:extLst>
                <a:ext uri="{FF2B5EF4-FFF2-40B4-BE49-F238E27FC236}">
                  <a16:creationId xmlns:a16="http://schemas.microsoft.com/office/drawing/2014/main" id="{D654BA5C-8FE9-4217-BB8B-0157983F7178}"/>
                </a:ext>
              </a:extLst>
            </p:cNvPr>
            <p:cNvSpPr/>
            <p:nvPr/>
          </p:nvSpPr>
          <p:spPr>
            <a:xfrm rot="2904858">
              <a:off x="9554092" y="-3904"/>
              <a:ext cx="432680" cy="59202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>
              <a:extLst>
                <a:ext uri="{FF2B5EF4-FFF2-40B4-BE49-F238E27FC236}">
                  <a16:creationId xmlns:a16="http://schemas.microsoft.com/office/drawing/2014/main" id="{85B99D8D-3F5E-4B51-9CB9-FC7C66B635CE}"/>
                </a:ext>
              </a:extLst>
            </p:cNvPr>
            <p:cNvSpPr/>
            <p:nvPr/>
          </p:nvSpPr>
          <p:spPr>
            <a:xfrm rot="18926037">
              <a:off x="78900" y="-3763"/>
              <a:ext cx="432680" cy="62173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>
              <a:extLst>
                <a:ext uri="{FF2B5EF4-FFF2-40B4-BE49-F238E27FC236}">
                  <a16:creationId xmlns:a16="http://schemas.microsoft.com/office/drawing/2014/main" id="{35A09F36-FFBA-4378-8380-F0F56FF16BC1}"/>
                </a:ext>
              </a:extLst>
            </p:cNvPr>
            <p:cNvSpPr/>
            <p:nvPr/>
          </p:nvSpPr>
          <p:spPr>
            <a:xfrm rot="7932161">
              <a:off x="9550516" y="6745062"/>
              <a:ext cx="432680" cy="606309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>
              <a:extLst>
                <a:ext uri="{FF2B5EF4-FFF2-40B4-BE49-F238E27FC236}">
                  <a16:creationId xmlns:a16="http://schemas.microsoft.com/office/drawing/2014/main" id="{C0E438AE-06C2-4916-9FD5-AAC64E302FBA}"/>
                </a:ext>
              </a:extLst>
            </p:cNvPr>
            <p:cNvSpPr/>
            <p:nvPr/>
          </p:nvSpPr>
          <p:spPr>
            <a:xfrm rot="13837052">
              <a:off x="85336" y="6748555"/>
              <a:ext cx="432680" cy="62475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0B88C06-8762-40F7-A6EA-8786FFCF3184}"/>
              </a:ext>
            </a:extLst>
          </p:cNvPr>
          <p:cNvSpPr/>
          <p:nvPr/>
        </p:nvSpPr>
        <p:spPr>
          <a:xfrm>
            <a:off x="3918573" y="515095"/>
            <a:ext cx="220823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 err="1">
                <a:ln w="9000" cmpd="sng">
                  <a:noFill/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জোড়ায়কাজ</a:t>
            </a:r>
            <a:endParaRPr lang="en-US" sz="4000" b="1" cap="all" dirty="0">
              <a:ln w="9000" cmpd="sng">
                <a:noFill/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525ABA-A93A-4103-B428-768FDB9FA2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76" y="1388282"/>
            <a:ext cx="4114647" cy="31977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BF849D-7012-48EC-8DCE-4E273FBF4299}"/>
              </a:ext>
            </a:extLst>
          </p:cNvPr>
          <p:cNvSpPr/>
          <p:nvPr/>
        </p:nvSpPr>
        <p:spPr>
          <a:xfrm>
            <a:off x="2030828" y="5131441"/>
            <a:ext cx="6026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প্রাণ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াম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2124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6FA3912-7E00-4A37-9EA4-18BD5F0E1D4E}"/>
              </a:ext>
            </a:extLst>
          </p:cNvPr>
          <p:cNvGrpSpPr/>
          <p:nvPr/>
        </p:nvGrpSpPr>
        <p:grpSpPr>
          <a:xfrm>
            <a:off x="-10702" y="-169062"/>
            <a:ext cx="10080713" cy="7318963"/>
            <a:chOff x="-10703" y="-3763"/>
            <a:chExt cx="10080713" cy="731896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25B36B6-9E40-45A9-90BE-987619417C2B}"/>
                </a:ext>
              </a:extLst>
            </p:cNvPr>
            <p:cNvSpPr/>
            <p:nvPr/>
          </p:nvSpPr>
          <p:spPr>
            <a:xfrm>
              <a:off x="149901" y="165301"/>
              <a:ext cx="9788578" cy="7000406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62B6C0C0-12DC-4014-A428-83C38FB196A5}"/>
                </a:ext>
              </a:extLst>
            </p:cNvPr>
            <p:cNvSpPr/>
            <p:nvPr/>
          </p:nvSpPr>
          <p:spPr>
            <a:xfrm>
              <a:off x="-1" y="0"/>
              <a:ext cx="10058399" cy="7315200"/>
            </a:xfrm>
            <a:prstGeom prst="frame">
              <a:avLst>
                <a:gd name="adj1" fmla="val 61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Extract 4">
              <a:extLst>
                <a:ext uri="{FF2B5EF4-FFF2-40B4-BE49-F238E27FC236}">
                  <a16:creationId xmlns:a16="http://schemas.microsoft.com/office/drawing/2014/main" id="{EF50CC2F-CA14-4D36-A5EE-81401C349998}"/>
                </a:ext>
              </a:extLst>
            </p:cNvPr>
            <p:cNvSpPr/>
            <p:nvPr/>
          </p:nvSpPr>
          <p:spPr>
            <a:xfrm rot="2904858">
              <a:off x="9554092" y="-3904"/>
              <a:ext cx="432680" cy="59202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>
              <a:extLst>
                <a:ext uri="{FF2B5EF4-FFF2-40B4-BE49-F238E27FC236}">
                  <a16:creationId xmlns:a16="http://schemas.microsoft.com/office/drawing/2014/main" id="{CBF005B5-6C30-4F6D-9A5E-C34CCD286EA2}"/>
                </a:ext>
              </a:extLst>
            </p:cNvPr>
            <p:cNvSpPr/>
            <p:nvPr/>
          </p:nvSpPr>
          <p:spPr>
            <a:xfrm rot="18926037">
              <a:off x="78900" y="-3763"/>
              <a:ext cx="432680" cy="62173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>
              <a:extLst>
                <a:ext uri="{FF2B5EF4-FFF2-40B4-BE49-F238E27FC236}">
                  <a16:creationId xmlns:a16="http://schemas.microsoft.com/office/drawing/2014/main" id="{A216B869-FCC0-4616-AFFC-BBFDD6E1BCBF}"/>
                </a:ext>
              </a:extLst>
            </p:cNvPr>
            <p:cNvSpPr/>
            <p:nvPr/>
          </p:nvSpPr>
          <p:spPr>
            <a:xfrm rot="7932161">
              <a:off x="9550516" y="6745062"/>
              <a:ext cx="432680" cy="606309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>
              <a:extLst>
                <a:ext uri="{FF2B5EF4-FFF2-40B4-BE49-F238E27FC236}">
                  <a16:creationId xmlns:a16="http://schemas.microsoft.com/office/drawing/2014/main" id="{09476F8F-62A7-4BDD-83DC-A3D3F25D1EF4}"/>
                </a:ext>
              </a:extLst>
            </p:cNvPr>
            <p:cNvSpPr/>
            <p:nvPr/>
          </p:nvSpPr>
          <p:spPr>
            <a:xfrm rot="13837052">
              <a:off x="85336" y="6748555"/>
              <a:ext cx="432680" cy="62475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imageskj.jpg">
            <a:extLst>
              <a:ext uri="{FF2B5EF4-FFF2-40B4-BE49-F238E27FC236}">
                <a16:creationId xmlns:a16="http://schemas.microsoft.com/office/drawing/2014/main" id="{0ED22D67-77B7-4E71-B9B4-4B61910250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077" t="8631" r="10799"/>
          <a:stretch/>
        </p:blipFill>
        <p:spPr>
          <a:xfrm>
            <a:off x="417286" y="1939351"/>
            <a:ext cx="3124200" cy="288877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04F582-05D1-42E7-8F07-AA01161A40C3}"/>
              </a:ext>
            </a:extLst>
          </p:cNvPr>
          <p:cNvSpPr txBox="1"/>
          <p:nvPr/>
        </p:nvSpPr>
        <p:spPr>
          <a:xfrm>
            <a:off x="417286" y="4966913"/>
            <a:ext cx="31242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Kalpurush" pitchFamily="2" charset="0"/>
                <a:cs typeface="Kalpurush" pitchFamily="2" charset="0"/>
              </a:rPr>
              <a:t> স্পনজিলা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87EC1E86-5547-4B25-8F37-2AC34B730BA0}"/>
              </a:ext>
            </a:extLst>
          </p:cNvPr>
          <p:cNvSpPr/>
          <p:nvPr/>
        </p:nvSpPr>
        <p:spPr>
          <a:xfrm>
            <a:off x="3685735" y="122425"/>
            <a:ext cx="2365075" cy="762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পরিফেরা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A1D09-45F1-4E17-BB9D-8DC674A95E60}"/>
              </a:ext>
            </a:extLst>
          </p:cNvPr>
          <p:cNvSpPr txBox="1"/>
          <p:nvPr/>
        </p:nvSpPr>
        <p:spPr>
          <a:xfrm>
            <a:off x="3946159" y="1418837"/>
            <a:ext cx="581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পরিফেরা পর্বের প্রাণীরা সাধারণত স্পঞ্জ নামে পরিচিত। পৃথিবীর সর্বত্রই এদের পাওয়া যায়। এদের অধিকাংশ প্রজাতি সামুদ্রিক। তবে কিছু কিছু প্রাণী স্বাধু পানিতে দলবদ্ধভাবে বসবাস করে।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02B628-96F2-421E-95D8-B9CD8B09EB4A}"/>
              </a:ext>
            </a:extLst>
          </p:cNvPr>
          <p:cNvSpPr txBox="1"/>
          <p:nvPr/>
        </p:nvSpPr>
        <p:spPr>
          <a:xfrm>
            <a:off x="3866840" y="3102693"/>
            <a:ext cx="6041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এরা সরলতম বহুকোষী প্রাণী।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এদের দেহপ্রাচীর অসংখ্য ছিদ্রযুক্ত। এই ছিদ্রপথে পানির সাথে অক্সিজেন ও খাদ্যবস্তু প্রবেশ করে।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এদের কোনো পৃথক সুগঠিত কলা, অঙ্গ ও তন্ত্র থাকে না। </a:t>
            </a:r>
          </a:p>
          <a:p>
            <a:pPr marL="514350" indent="-514350" algn="just"/>
            <a:r>
              <a:rPr lang="bn-IN" sz="24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উদাহরণঃ স্পঞ্জিলা, স্কাইফা।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400" dirty="0"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1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4D9FBEF-913B-4FFF-B4D9-BD382AC56DFA}"/>
              </a:ext>
            </a:extLst>
          </p:cNvPr>
          <p:cNvGrpSpPr/>
          <p:nvPr/>
        </p:nvGrpSpPr>
        <p:grpSpPr>
          <a:xfrm>
            <a:off x="-10702" y="-169062"/>
            <a:ext cx="10080713" cy="7318963"/>
            <a:chOff x="-10703" y="-3763"/>
            <a:chExt cx="10080713" cy="731896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CD16D8E-493D-4225-BFF7-78CE72AD539F}"/>
                </a:ext>
              </a:extLst>
            </p:cNvPr>
            <p:cNvSpPr/>
            <p:nvPr/>
          </p:nvSpPr>
          <p:spPr>
            <a:xfrm>
              <a:off x="149901" y="165301"/>
              <a:ext cx="9788578" cy="7000406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88984792-551F-44B3-9716-F4D71A434470}"/>
                </a:ext>
              </a:extLst>
            </p:cNvPr>
            <p:cNvSpPr/>
            <p:nvPr/>
          </p:nvSpPr>
          <p:spPr>
            <a:xfrm>
              <a:off x="-1" y="0"/>
              <a:ext cx="10058399" cy="7315200"/>
            </a:xfrm>
            <a:prstGeom prst="frame">
              <a:avLst>
                <a:gd name="adj1" fmla="val 61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Extract 4">
              <a:extLst>
                <a:ext uri="{FF2B5EF4-FFF2-40B4-BE49-F238E27FC236}">
                  <a16:creationId xmlns:a16="http://schemas.microsoft.com/office/drawing/2014/main" id="{EA9DFDFA-682B-4FD0-BEC3-1042783234A4}"/>
                </a:ext>
              </a:extLst>
            </p:cNvPr>
            <p:cNvSpPr/>
            <p:nvPr/>
          </p:nvSpPr>
          <p:spPr>
            <a:xfrm rot="2904858">
              <a:off x="9554092" y="-3904"/>
              <a:ext cx="432680" cy="59202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>
              <a:extLst>
                <a:ext uri="{FF2B5EF4-FFF2-40B4-BE49-F238E27FC236}">
                  <a16:creationId xmlns:a16="http://schemas.microsoft.com/office/drawing/2014/main" id="{5989FF3A-D542-43BB-9BAA-F6397B0FC5C8}"/>
                </a:ext>
              </a:extLst>
            </p:cNvPr>
            <p:cNvSpPr/>
            <p:nvPr/>
          </p:nvSpPr>
          <p:spPr>
            <a:xfrm rot="18926037">
              <a:off x="78900" y="-3763"/>
              <a:ext cx="432680" cy="62173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>
              <a:extLst>
                <a:ext uri="{FF2B5EF4-FFF2-40B4-BE49-F238E27FC236}">
                  <a16:creationId xmlns:a16="http://schemas.microsoft.com/office/drawing/2014/main" id="{CD7F0F91-801B-499C-9800-EF4AF7ED9FDA}"/>
                </a:ext>
              </a:extLst>
            </p:cNvPr>
            <p:cNvSpPr/>
            <p:nvPr/>
          </p:nvSpPr>
          <p:spPr>
            <a:xfrm rot="7932161">
              <a:off x="9550516" y="6745062"/>
              <a:ext cx="432680" cy="606309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>
              <a:extLst>
                <a:ext uri="{FF2B5EF4-FFF2-40B4-BE49-F238E27FC236}">
                  <a16:creationId xmlns:a16="http://schemas.microsoft.com/office/drawing/2014/main" id="{EC10C822-0D99-46F8-8253-50DFF3B8B1E4}"/>
                </a:ext>
              </a:extLst>
            </p:cNvPr>
            <p:cNvSpPr/>
            <p:nvPr/>
          </p:nvSpPr>
          <p:spPr>
            <a:xfrm rot="13837052">
              <a:off x="85336" y="6748555"/>
              <a:ext cx="432680" cy="62475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imageskj.jpg">
            <a:extLst>
              <a:ext uri="{FF2B5EF4-FFF2-40B4-BE49-F238E27FC236}">
                <a16:creationId xmlns:a16="http://schemas.microsoft.com/office/drawing/2014/main" id="{7941CF5B-12F1-4C4C-B312-F980D3BD8F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7699" y="1755839"/>
            <a:ext cx="3411217" cy="306567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F30B2E-1CEC-42C8-AB34-AB167FB045EC}"/>
              </a:ext>
            </a:extLst>
          </p:cNvPr>
          <p:cNvSpPr txBox="1"/>
          <p:nvPr/>
        </p:nvSpPr>
        <p:spPr>
          <a:xfrm>
            <a:off x="6561207" y="4887698"/>
            <a:ext cx="3124200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Kalpurush" pitchFamily="2" charset="0"/>
                <a:cs typeface="Kalpurush" pitchFamily="2" charset="0"/>
              </a:rPr>
              <a:t> হাইড্রা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ED3B1BF1-083C-459C-A4E7-88FF8725F9FF}"/>
              </a:ext>
            </a:extLst>
          </p:cNvPr>
          <p:cNvSpPr/>
          <p:nvPr/>
        </p:nvSpPr>
        <p:spPr>
          <a:xfrm>
            <a:off x="3904853" y="82101"/>
            <a:ext cx="2796291" cy="7620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নিডারিয়া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E112BC-2BE7-4D0F-8DA3-96444D487787}"/>
              </a:ext>
            </a:extLst>
          </p:cNvPr>
          <p:cNvSpPr txBox="1"/>
          <p:nvPr/>
        </p:nvSpPr>
        <p:spPr>
          <a:xfrm>
            <a:off x="301677" y="993594"/>
            <a:ext cx="5845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পৃথিবীর প্রায় সর্বত্র এদের পাওয়া যায়। অধিকাংশ সামুদ্রিক তবে অনেক প্রজাতি খাল, বিল, নদী, ঝর্ণা ইত্যাদিতে পাওয়া যায়। এরা বিচিত্র বর্ণ ও আকার আকৃতির হয়। কিছু প্রাণী এককভাবে আবার কিছু দলবদ্ধভাবে কলনী তৈরি করে বসবাস করে।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F3705F-B3B4-4B7C-A516-CFC8212DA115}"/>
              </a:ext>
            </a:extLst>
          </p:cNvPr>
          <p:cNvSpPr txBox="1"/>
          <p:nvPr/>
        </p:nvSpPr>
        <p:spPr>
          <a:xfrm>
            <a:off x="295241" y="3210625"/>
            <a:ext cx="5845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এদের দেহ এক্টোডার্ম ও এন্ডোডার্ম নামক দুটি ভ্রূণীয় কোষস্তর দিয়ে গঠিত।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এদের দেহ গহ্বরকে সিলেন্টরন বলে।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এক্টোডার্মে নিডোব্লাস্ট নামে এক ধরনের কোষ থাকে যা শিকার ধরা ও আত্মরক্ষার কাজে ব্যবহৃত হয়।</a:t>
            </a:r>
          </a:p>
          <a:p>
            <a:pPr marL="514350" indent="-514350" algn="just"/>
            <a:r>
              <a:rPr lang="bn-IN" sz="2800" b="1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উদাহরণঃ হাইড্রা, ওবেলিয়া।</a:t>
            </a:r>
          </a:p>
        </p:txBody>
      </p:sp>
    </p:spTree>
    <p:extLst>
      <p:ext uri="{BB962C8B-B14F-4D97-AF65-F5344CB8AC3E}">
        <p14:creationId xmlns:p14="http://schemas.microsoft.com/office/powerpoint/2010/main" val="213820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0E444D-0C8E-4756-AF4D-3D4E9278C86F}"/>
              </a:ext>
            </a:extLst>
          </p:cNvPr>
          <p:cNvGrpSpPr/>
          <p:nvPr/>
        </p:nvGrpSpPr>
        <p:grpSpPr>
          <a:xfrm>
            <a:off x="-10702" y="-169062"/>
            <a:ext cx="10080713" cy="7318963"/>
            <a:chOff x="-10703" y="-3763"/>
            <a:chExt cx="10080713" cy="731896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1F6F69D-50B6-4854-B99C-41C762E98146}"/>
                </a:ext>
              </a:extLst>
            </p:cNvPr>
            <p:cNvSpPr/>
            <p:nvPr/>
          </p:nvSpPr>
          <p:spPr>
            <a:xfrm>
              <a:off x="149901" y="165301"/>
              <a:ext cx="9788578" cy="7000406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61B474BA-729F-40A1-A59B-BA58D9AEA645}"/>
                </a:ext>
              </a:extLst>
            </p:cNvPr>
            <p:cNvSpPr/>
            <p:nvPr/>
          </p:nvSpPr>
          <p:spPr>
            <a:xfrm>
              <a:off x="-1" y="0"/>
              <a:ext cx="10058399" cy="7315200"/>
            </a:xfrm>
            <a:prstGeom prst="frame">
              <a:avLst>
                <a:gd name="adj1" fmla="val 61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Extract 4">
              <a:extLst>
                <a:ext uri="{FF2B5EF4-FFF2-40B4-BE49-F238E27FC236}">
                  <a16:creationId xmlns:a16="http://schemas.microsoft.com/office/drawing/2014/main" id="{87FD0E4A-0B9C-437E-A037-A5FC782E22F6}"/>
                </a:ext>
              </a:extLst>
            </p:cNvPr>
            <p:cNvSpPr/>
            <p:nvPr/>
          </p:nvSpPr>
          <p:spPr>
            <a:xfrm rot="2904858">
              <a:off x="9554092" y="-3904"/>
              <a:ext cx="432680" cy="59202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>
              <a:extLst>
                <a:ext uri="{FF2B5EF4-FFF2-40B4-BE49-F238E27FC236}">
                  <a16:creationId xmlns:a16="http://schemas.microsoft.com/office/drawing/2014/main" id="{31F8758B-325A-4B5B-B150-64E7F7317A28}"/>
                </a:ext>
              </a:extLst>
            </p:cNvPr>
            <p:cNvSpPr/>
            <p:nvPr/>
          </p:nvSpPr>
          <p:spPr>
            <a:xfrm rot="18926037">
              <a:off x="78900" y="-3763"/>
              <a:ext cx="432680" cy="62173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>
              <a:extLst>
                <a:ext uri="{FF2B5EF4-FFF2-40B4-BE49-F238E27FC236}">
                  <a16:creationId xmlns:a16="http://schemas.microsoft.com/office/drawing/2014/main" id="{72E20782-A513-477A-9093-F110D44DD6FB}"/>
                </a:ext>
              </a:extLst>
            </p:cNvPr>
            <p:cNvSpPr/>
            <p:nvPr/>
          </p:nvSpPr>
          <p:spPr>
            <a:xfrm rot="7932161">
              <a:off x="9550516" y="6745062"/>
              <a:ext cx="432680" cy="606309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>
              <a:extLst>
                <a:ext uri="{FF2B5EF4-FFF2-40B4-BE49-F238E27FC236}">
                  <a16:creationId xmlns:a16="http://schemas.microsoft.com/office/drawing/2014/main" id="{B7B08B1D-CCDB-40D4-98DD-805BF2C86C47}"/>
                </a:ext>
              </a:extLst>
            </p:cNvPr>
            <p:cNvSpPr/>
            <p:nvPr/>
          </p:nvSpPr>
          <p:spPr>
            <a:xfrm rot="13837052">
              <a:off x="85336" y="6748555"/>
              <a:ext cx="432680" cy="62475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CD390D31-140A-439A-881D-48E1348ED8E8}"/>
              </a:ext>
            </a:extLst>
          </p:cNvPr>
          <p:cNvSpPr/>
          <p:nvPr/>
        </p:nvSpPr>
        <p:spPr>
          <a:xfrm>
            <a:off x="3522878" y="93970"/>
            <a:ext cx="3245534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প্লাটিহেলমিনথিস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71833-EC26-4E7B-AE0E-85A795B5A3AA}"/>
              </a:ext>
            </a:extLst>
          </p:cNvPr>
          <p:cNvSpPr txBox="1"/>
          <p:nvPr/>
        </p:nvSpPr>
        <p:spPr>
          <a:xfrm>
            <a:off x="301677" y="1079738"/>
            <a:ext cx="4843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এ পর্বের প্রাণীদের জীবনযাত্রা বেশ বৈচিত্রপূর্ণ। এদের কিছু বহিঃপরজীবি এবং কিছু অন্তঃপরজীবি হিসাবে অন্য প্রাণীর দেহের অভ্যান্তরে বাস করে। কিছু স্বাদু পানিতে আবার কিছু লবণাক্ত পানিতে এবং কিছু ভেজা ও স্যাঁসসেঁতে জায়গায় বাস করে।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EB53F9-93DD-473B-ABD5-D8C4E272FAEA}"/>
              </a:ext>
            </a:extLst>
          </p:cNvPr>
          <p:cNvSpPr txBox="1"/>
          <p:nvPr/>
        </p:nvSpPr>
        <p:spPr>
          <a:xfrm>
            <a:off x="455915" y="3922695"/>
            <a:ext cx="488230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এদের দেহ চ্যাপ্টা, এরা উভলিঙ্গ ও অন্তঃপরজীবি।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দেহ পুরু কিউটিকেল দ্বারা আবৃত।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দেহে চোষক ও আংটা থাকে। </a:t>
            </a:r>
          </a:p>
          <a:p>
            <a:pPr marL="514350" indent="-514350" algn="just"/>
            <a:r>
              <a:rPr lang="bn-IN" sz="24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উদাহরণঃ হাইড্রা, ওবেলিয়া।</a:t>
            </a:r>
          </a:p>
        </p:txBody>
      </p:sp>
      <p:pic>
        <p:nvPicPr>
          <p:cNvPr id="12" name="Picture 11" descr="imageskj.jpg">
            <a:extLst>
              <a:ext uri="{FF2B5EF4-FFF2-40B4-BE49-F238E27FC236}">
                <a16:creationId xmlns:a16="http://schemas.microsoft.com/office/drawing/2014/main" id="{93B924DD-197D-4EEA-A4F7-A6FB1B9D76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1265" y="2502972"/>
            <a:ext cx="3885458" cy="19616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66CE8F-B047-40F1-881A-D7AE8E698128}"/>
              </a:ext>
            </a:extLst>
          </p:cNvPr>
          <p:cNvSpPr txBox="1"/>
          <p:nvPr/>
        </p:nvSpPr>
        <p:spPr>
          <a:xfrm>
            <a:off x="6281232" y="4699814"/>
            <a:ext cx="31242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Kalpurush" pitchFamily="2" charset="0"/>
                <a:cs typeface="Kalpurush" pitchFamily="2" charset="0"/>
              </a:rPr>
              <a:t>চিত্রঃ যকৃত কৃমি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07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EFEEA50-B075-4F4E-B252-95597062BD55}"/>
              </a:ext>
            </a:extLst>
          </p:cNvPr>
          <p:cNvGrpSpPr/>
          <p:nvPr/>
        </p:nvGrpSpPr>
        <p:grpSpPr>
          <a:xfrm>
            <a:off x="-10702" y="-169062"/>
            <a:ext cx="10080713" cy="7318963"/>
            <a:chOff x="-10703" y="-3763"/>
            <a:chExt cx="10080713" cy="731896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B29FEC9-B67D-4A49-A462-2CCC476B1AE5}"/>
                </a:ext>
              </a:extLst>
            </p:cNvPr>
            <p:cNvSpPr/>
            <p:nvPr/>
          </p:nvSpPr>
          <p:spPr>
            <a:xfrm>
              <a:off x="149901" y="165301"/>
              <a:ext cx="9788578" cy="7000406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6A5DABA5-0458-472D-B115-3D99EE5AAFD1}"/>
                </a:ext>
              </a:extLst>
            </p:cNvPr>
            <p:cNvSpPr/>
            <p:nvPr/>
          </p:nvSpPr>
          <p:spPr>
            <a:xfrm>
              <a:off x="-1" y="0"/>
              <a:ext cx="10058399" cy="7315200"/>
            </a:xfrm>
            <a:prstGeom prst="frame">
              <a:avLst>
                <a:gd name="adj1" fmla="val 61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Extract 4">
              <a:extLst>
                <a:ext uri="{FF2B5EF4-FFF2-40B4-BE49-F238E27FC236}">
                  <a16:creationId xmlns:a16="http://schemas.microsoft.com/office/drawing/2014/main" id="{DDF5A86B-A060-4B70-A868-94E3B546479F}"/>
                </a:ext>
              </a:extLst>
            </p:cNvPr>
            <p:cNvSpPr/>
            <p:nvPr/>
          </p:nvSpPr>
          <p:spPr>
            <a:xfrm rot="2904858">
              <a:off x="9554092" y="-3904"/>
              <a:ext cx="432680" cy="59202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>
              <a:extLst>
                <a:ext uri="{FF2B5EF4-FFF2-40B4-BE49-F238E27FC236}">
                  <a16:creationId xmlns:a16="http://schemas.microsoft.com/office/drawing/2014/main" id="{B8568503-E426-4E88-9E4D-940BA722E7D3}"/>
                </a:ext>
              </a:extLst>
            </p:cNvPr>
            <p:cNvSpPr/>
            <p:nvPr/>
          </p:nvSpPr>
          <p:spPr>
            <a:xfrm rot="18926037">
              <a:off x="78900" y="-3763"/>
              <a:ext cx="432680" cy="62173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>
              <a:extLst>
                <a:ext uri="{FF2B5EF4-FFF2-40B4-BE49-F238E27FC236}">
                  <a16:creationId xmlns:a16="http://schemas.microsoft.com/office/drawing/2014/main" id="{28F5891F-EB1F-43F8-888E-D5DCD11B17F6}"/>
                </a:ext>
              </a:extLst>
            </p:cNvPr>
            <p:cNvSpPr/>
            <p:nvPr/>
          </p:nvSpPr>
          <p:spPr>
            <a:xfrm rot="7932161">
              <a:off x="9550516" y="6745062"/>
              <a:ext cx="432680" cy="606309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>
              <a:extLst>
                <a:ext uri="{FF2B5EF4-FFF2-40B4-BE49-F238E27FC236}">
                  <a16:creationId xmlns:a16="http://schemas.microsoft.com/office/drawing/2014/main" id="{DA09EDE4-F40C-4D6B-AD89-2BBC8A485815}"/>
                </a:ext>
              </a:extLst>
            </p:cNvPr>
            <p:cNvSpPr/>
            <p:nvPr/>
          </p:nvSpPr>
          <p:spPr>
            <a:xfrm rot="13837052">
              <a:off x="85336" y="6748555"/>
              <a:ext cx="432680" cy="62475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6227346F-141B-43ED-8CD6-F6ADB4B2012A}"/>
              </a:ext>
            </a:extLst>
          </p:cNvPr>
          <p:cNvSpPr/>
          <p:nvPr/>
        </p:nvSpPr>
        <p:spPr>
          <a:xfrm>
            <a:off x="3854005" y="104101"/>
            <a:ext cx="2380371" cy="7620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নেমাটোডা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EA9B91-D469-44E2-A62D-13E103BE2714}"/>
              </a:ext>
            </a:extLst>
          </p:cNvPr>
          <p:cNvSpPr txBox="1"/>
          <p:nvPr/>
        </p:nvSpPr>
        <p:spPr>
          <a:xfrm>
            <a:off x="3981157" y="990600"/>
            <a:ext cx="5782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এই পর্বের অনেক প্রাণী অন্তুঃপরজীবি হিসাবে প্রাণির অন্ত্র ও রক্তে বসবাস করে। আবার এ পর্বের অনেক প্রাণীই মুক্তজীবি। এরা পানি ও মাটিতে বাস করে।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280B52-C4DC-44FC-8375-B81C02C8ECC7}"/>
              </a:ext>
            </a:extLst>
          </p:cNvPr>
          <p:cNvSpPr txBox="1"/>
          <p:nvPr/>
        </p:nvSpPr>
        <p:spPr>
          <a:xfrm>
            <a:off x="4157555" y="3009182"/>
            <a:ext cx="541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দেহ নলাকার ও পুরু ত্বক দ্বারা আবৃত।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পৌষ্টিক নালি সম্পূর্ণ, মুখ ও পায়ু ছিদ্র উপস্থিত।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শ্বসনতন্ত্র ও সংবহনতন্ত্র অনুপস্থিত।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সাধারণত একনালিঙ্গ।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দেহ অনাবৃত  ও প্রকৃত সিলোম নেই। </a:t>
            </a:r>
          </a:p>
          <a:p>
            <a:pPr marL="514350" indent="-514350" algn="just"/>
            <a:r>
              <a:rPr lang="bn-IN" sz="24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উদাহরণঃ গোলকৃমি ও ফাইলেরিয়া কৃমি। </a:t>
            </a:r>
          </a:p>
        </p:txBody>
      </p:sp>
      <p:pic>
        <p:nvPicPr>
          <p:cNvPr id="12" name="Picture 11" descr="imageskj.jpg">
            <a:extLst>
              <a:ext uri="{FF2B5EF4-FFF2-40B4-BE49-F238E27FC236}">
                <a16:creationId xmlns:a16="http://schemas.microsoft.com/office/drawing/2014/main" id="{0948EE77-138C-4A2A-AFE8-4C52E9D156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41" y="1826875"/>
            <a:ext cx="3418630" cy="28121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8CCCE4-5E10-4FBD-B1A9-900CE3B620CE}"/>
              </a:ext>
            </a:extLst>
          </p:cNvPr>
          <p:cNvSpPr txBox="1"/>
          <p:nvPr/>
        </p:nvSpPr>
        <p:spPr>
          <a:xfrm>
            <a:off x="442456" y="4804277"/>
            <a:ext cx="31242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Kalpurush" pitchFamily="2" charset="0"/>
                <a:cs typeface="Kalpurush" pitchFamily="2" charset="0"/>
              </a:rPr>
              <a:t>চিত্রঃ গোলকৃমি</a:t>
            </a:r>
            <a:endParaRPr lang="en-US" sz="2400" b="1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65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C30CB9-32AA-4F1C-A4F0-7E02DF914CDF}"/>
              </a:ext>
            </a:extLst>
          </p:cNvPr>
          <p:cNvGrpSpPr/>
          <p:nvPr/>
        </p:nvGrpSpPr>
        <p:grpSpPr>
          <a:xfrm>
            <a:off x="-10702" y="-169062"/>
            <a:ext cx="10080713" cy="7318963"/>
            <a:chOff x="-10703" y="-3763"/>
            <a:chExt cx="10080713" cy="731896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76BC0F3-7069-464D-919A-0658BEF44340}"/>
                </a:ext>
              </a:extLst>
            </p:cNvPr>
            <p:cNvSpPr/>
            <p:nvPr/>
          </p:nvSpPr>
          <p:spPr>
            <a:xfrm>
              <a:off x="149901" y="165301"/>
              <a:ext cx="9788578" cy="7000406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99B85C75-6512-40D2-881B-116A7A2A007D}"/>
                </a:ext>
              </a:extLst>
            </p:cNvPr>
            <p:cNvSpPr/>
            <p:nvPr/>
          </p:nvSpPr>
          <p:spPr>
            <a:xfrm>
              <a:off x="-1" y="0"/>
              <a:ext cx="10058399" cy="7315200"/>
            </a:xfrm>
            <a:prstGeom prst="frame">
              <a:avLst>
                <a:gd name="adj1" fmla="val 61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Extract 4">
              <a:extLst>
                <a:ext uri="{FF2B5EF4-FFF2-40B4-BE49-F238E27FC236}">
                  <a16:creationId xmlns:a16="http://schemas.microsoft.com/office/drawing/2014/main" id="{3F0E101F-75E6-45D6-8DBE-E6888780E0F8}"/>
                </a:ext>
              </a:extLst>
            </p:cNvPr>
            <p:cNvSpPr/>
            <p:nvPr/>
          </p:nvSpPr>
          <p:spPr>
            <a:xfrm rot="2904858">
              <a:off x="9554092" y="-3904"/>
              <a:ext cx="432680" cy="59202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>
              <a:extLst>
                <a:ext uri="{FF2B5EF4-FFF2-40B4-BE49-F238E27FC236}">
                  <a16:creationId xmlns:a16="http://schemas.microsoft.com/office/drawing/2014/main" id="{0928E0EB-2E9A-439E-B4BA-BD9640839A0F}"/>
                </a:ext>
              </a:extLst>
            </p:cNvPr>
            <p:cNvSpPr/>
            <p:nvPr/>
          </p:nvSpPr>
          <p:spPr>
            <a:xfrm rot="18926037">
              <a:off x="78900" y="-3763"/>
              <a:ext cx="432680" cy="62173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>
              <a:extLst>
                <a:ext uri="{FF2B5EF4-FFF2-40B4-BE49-F238E27FC236}">
                  <a16:creationId xmlns:a16="http://schemas.microsoft.com/office/drawing/2014/main" id="{F2EBB596-5374-4FD3-9F14-CFAF1ABA851E}"/>
                </a:ext>
              </a:extLst>
            </p:cNvPr>
            <p:cNvSpPr/>
            <p:nvPr/>
          </p:nvSpPr>
          <p:spPr>
            <a:xfrm rot="7932161">
              <a:off x="9550516" y="6745062"/>
              <a:ext cx="432680" cy="606309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>
              <a:extLst>
                <a:ext uri="{FF2B5EF4-FFF2-40B4-BE49-F238E27FC236}">
                  <a16:creationId xmlns:a16="http://schemas.microsoft.com/office/drawing/2014/main" id="{1210C9CB-60BB-4708-A155-B96FDE9EDA7C}"/>
                </a:ext>
              </a:extLst>
            </p:cNvPr>
            <p:cNvSpPr/>
            <p:nvPr/>
          </p:nvSpPr>
          <p:spPr>
            <a:xfrm rot="13837052">
              <a:off x="85336" y="6748555"/>
              <a:ext cx="432680" cy="62475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47F20832-98A3-4D31-9FF5-65F0A03ABE31}"/>
              </a:ext>
            </a:extLst>
          </p:cNvPr>
          <p:cNvSpPr/>
          <p:nvPr/>
        </p:nvSpPr>
        <p:spPr>
          <a:xfrm>
            <a:off x="3984287" y="67814"/>
            <a:ext cx="2696894" cy="762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অন্যানেলিডা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28CDF8-8A55-4FE9-8D37-E569E4A5410D}"/>
              </a:ext>
            </a:extLst>
          </p:cNvPr>
          <p:cNvSpPr txBox="1"/>
          <p:nvPr/>
        </p:nvSpPr>
        <p:spPr>
          <a:xfrm>
            <a:off x="313588" y="938198"/>
            <a:ext cx="5771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পৃথিবীর প্রায় সকল নাতিশীতোষ্ণ ও উষ্ণমণ্ডলীয় অঞ্চলে এ পর্বের প্রাণীদের পাওয়া যায়। এদের বহু প্রজাতি স্বাদু পানিতে এবং কিছু প্রজাতি অগভীর সমুদ্রে বাস করে। কিছু প্রজাতি পাথর ও মাটিতে গর্ত খুঁড়ে বসবাস করে। অনেক প্রাণী স্যাঁতসেঁতে মাটিতেও বসবাস করে।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9FB27-46F5-41E3-8956-4E85EDDA58BE}"/>
              </a:ext>
            </a:extLst>
          </p:cNvPr>
          <p:cNvSpPr txBox="1"/>
          <p:nvPr/>
        </p:nvSpPr>
        <p:spPr>
          <a:xfrm>
            <a:off x="313588" y="3545532"/>
            <a:ext cx="5771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এদের দেহ নলাকার ও খন্ডায়িত। 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নেফ্রেডিয়া নামক রেচন অঙ্গ থাকে। 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প্রতিটি খন্ডে সিটা থাকে(জোঁকে থাকে না)। সিটা চলাচলে সহায়তা করে। </a:t>
            </a:r>
          </a:p>
          <a:p>
            <a:pPr marL="514350" indent="-514350" algn="just"/>
            <a:r>
              <a:rPr lang="bn-IN" sz="24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উদাহরণঃ কেঁচো ও জোঁক।</a:t>
            </a:r>
          </a:p>
        </p:txBody>
      </p:sp>
      <p:pic>
        <p:nvPicPr>
          <p:cNvPr id="12" name="Picture 11" descr="imageskj.jpg">
            <a:extLst>
              <a:ext uri="{FF2B5EF4-FFF2-40B4-BE49-F238E27FC236}">
                <a16:creationId xmlns:a16="http://schemas.microsoft.com/office/drawing/2014/main" id="{E6B4D5F9-820D-42A1-BA7F-F9E1BD7730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5156" y="1651996"/>
            <a:ext cx="3399901" cy="25626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724545-CD42-446E-96BE-1B4AE8452A39}"/>
              </a:ext>
            </a:extLst>
          </p:cNvPr>
          <p:cNvSpPr txBox="1"/>
          <p:nvPr/>
        </p:nvSpPr>
        <p:spPr>
          <a:xfrm>
            <a:off x="6248721" y="4379909"/>
            <a:ext cx="31242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>
                <a:latin typeface="Kalpurush" pitchFamily="2" charset="0"/>
                <a:cs typeface="Kalpurush" pitchFamily="2" charset="0"/>
              </a:rPr>
              <a:t>কেঁ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চো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4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D9671A5-CA77-4113-8905-D4BB698884B1}"/>
              </a:ext>
            </a:extLst>
          </p:cNvPr>
          <p:cNvGrpSpPr/>
          <p:nvPr/>
        </p:nvGrpSpPr>
        <p:grpSpPr>
          <a:xfrm>
            <a:off x="-10702" y="-1"/>
            <a:ext cx="10104883" cy="7315201"/>
            <a:chOff x="-10703" y="165298"/>
            <a:chExt cx="10104883" cy="714990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586093A-0D4F-44BD-B870-9F110F9684B8}"/>
                </a:ext>
              </a:extLst>
            </p:cNvPr>
            <p:cNvSpPr/>
            <p:nvPr/>
          </p:nvSpPr>
          <p:spPr>
            <a:xfrm>
              <a:off x="149901" y="165301"/>
              <a:ext cx="9788578" cy="7000406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22EE3EB9-270C-45AC-8A1B-178314D2DF4E}"/>
                </a:ext>
              </a:extLst>
            </p:cNvPr>
            <p:cNvSpPr/>
            <p:nvPr/>
          </p:nvSpPr>
          <p:spPr>
            <a:xfrm>
              <a:off x="-1" y="165298"/>
              <a:ext cx="10058399" cy="7149901"/>
            </a:xfrm>
            <a:prstGeom prst="frame">
              <a:avLst>
                <a:gd name="adj1" fmla="val 61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Extract 4">
              <a:extLst>
                <a:ext uri="{FF2B5EF4-FFF2-40B4-BE49-F238E27FC236}">
                  <a16:creationId xmlns:a16="http://schemas.microsoft.com/office/drawing/2014/main" id="{70D0C10F-77D5-468E-B252-DA0E7030645C}"/>
                </a:ext>
              </a:extLst>
            </p:cNvPr>
            <p:cNvSpPr/>
            <p:nvPr/>
          </p:nvSpPr>
          <p:spPr>
            <a:xfrm rot="2904858">
              <a:off x="9581827" y="130653"/>
              <a:ext cx="432680" cy="59202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>
              <a:extLst>
                <a:ext uri="{FF2B5EF4-FFF2-40B4-BE49-F238E27FC236}">
                  <a16:creationId xmlns:a16="http://schemas.microsoft.com/office/drawing/2014/main" id="{368CB103-70CB-4581-AF92-E55D18608B72}"/>
                </a:ext>
              </a:extLst>
            </p:cNvPr>
            <p:cNvSpPr/>
            <p:nvPr/>
          </p:nvSpPr>
          <p:spPr>
            <a:xfrm rot="18926037">
              <a:off x="77580" y="178302"/>
              <a:ext cx="432680" cy="62173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>
              <a:extLst>
                <a:ext uri="{FF2B5EF4-FFF2-40B4-BE49-F238E27FC236}">
                  <a16:creationId xmlns:a16="http://schemas.microsoft.com/office/drawing/2014/main" id="{71CFA791-0FC0-455D-9639-E49BBCE68F05}"/>
                </a:ext>
              </a:extLst>
            </p:cNvPr>
            <p:cNvSpPr/>
            <p:nvPr/>
          </p:nvSpPr>
          <p:spPr>
            <a:xfrm rot="7932161">
              <a:off x="9550516" y="6745062"/>
              <a:ext cx="432680" cy="606309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>
              <a:extLst>
                <a:ext uri="{FF2B5EF4-FFF2-40B4-BE49-F238E27FC236}">
                  <a16:creationId xmlns:a16="http://schemas.microsoft.com/office/drawing/2014/main" id="{50902E7D-173F-4836-9B3C-A3FD487C6F76}"/>
                </a:ext>
              </a:extLst>
            </p:cNvPr>
            <p:cNvSpPr/>
            <p:nvPr/>
          </p:nvSpPr>
          <p:spPr>
            <a:xfrm rot="13837052">
              <a:off x="85336" y="6748555"/>
              <a:ext cx="432680" cy="62475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98444D6-5F88-403A-9DF3-61BF243C0862}"/>
              </a:ext>
            </a:extLst>
          </p:cNvPr>
          <p:cNvSpPr/>
          <p:nvPr/>
        </p:nvSpPr>
        <p:spPr>
          <a:xfrm>
            <a:off x="3933726" y="430492"/>
            <a:ext cx="291724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0"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ln w="0"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6D9530-510A-43A4-81A9-2316D966A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078" y="1420545"/>
            <a:ext cx="3700593" cy="2883658"/>
          </a:xfrm>
          <a:prstGeom prst="rect">
            <a:avLst/>
          </a:prstGeom>
        </p:spPr>
      </p:pic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61859316-E866-423F-B33C-BB86CC3FDC34}"/>
              </a:ext>
            </a:extLst>
          </p:cNvPr>
          <p:cNvSpPr/>
          <p:nvPr/>
        </p:nvSpPr>
        <p:spPr>
          <a:xfrm>
            <a:off x="2680056" y="4532256"/>
            <a:ext cx="6537858" cy="762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অন্যানেলিডা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B7198814-D7D1-476C-B05F-D927421A62A7}"/>
              </a:ext>
            </a:extLst>
          </p:cNvPr>
          <p:cNvSpPr/>
          <p:nvPr/>
        </p:nvSpPr>
        <p:spPr>
          <a:xfrm>
            <a:off x="2680056" y="5724746"/>
            <a:ext cx="6537858" cy="762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নেমাটোডা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EF7BBC-0910-49E2-9262-822F06FD334F}"/>
              </a:ext>
            </a:extLst>
          </p:cNvPr>
          <p:cNvSpPr txBox="1"/>
          <p:nvPr/>
        </p:nvSpPr>
        <p:spPr>
          <a:xfrm>
            <a:off x="991933" y="4200331"/>
            <a:ext cx="1688123" cy="128391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8B3764-AF10-4F87-AD22-ED9D0E507B69}"/>
              </a:ext>
            </a:extLst>
          </p:cNvPr>
          <p:cNvSpPr txBox="1"/>
          <p:nvPr/>
        </p:nvSpPr>
        <p:spPr>
          <a:xfrm>
            <a:off x="991933" y="5463791"/>
            <a:ext cx="1688123" cy="128391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</p:spTree>
    <p:extLst>
      <p:ext uri="{BB962C8B-B14F-4D97-AF65-F5344CB8AC3E}">
        <p14:creationId xmlns:p14="http://schemas.microsoft.com/office/powerpoint/2010/main" val="297357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233B1E-6C3C-494A-A546-CE3E2889CB60}"/>
              </a:ext>
            </a:extLst>
          </p:cNvPr>
          <p:cNvGrpSpPr/>
          <p:nvPr/>
        </p:nvGrpSpPr>
        <p:grpSpPr>
          <a:xfrm>
            <a:off x="-10702" y="-169062"/>
            <a:ext cx="10080713" cy="7318963"/>
            <a:chOff x="-10703" y="-3763"/>
            <a:chExt cx="10080713" cy="731896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AD1C464-19E4-4F06-ACA8-008A2E0365EF}"/>
                </a:ext>
              </a:extLst>
            </p:cNvPr>
            <p:cNvSpPr/>
            <p:nvPr/>
          </p:nvSpPr>
          <p:spPr>
            <a:xfrm>
              <a:off x="149901" y="165301"/>
              <a:ext cx="9788578" cy="7000406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2BA8D0BC-D5C3-460E-82EF-FDB8F3811216}"/>
                </a:ext>
              </a:extLst>
            </p:cNvPr>
            <p:cNvSpPr/>
            <p:nvPr/>
          </p:nvSpPr>
          <p:spPr>
            <a:xfrm>
              <a:off x="-1" y="0"/>
              <a:ext cx="10058399" cy="7315200"/>
            </a:xfrm>
            <a:prstGeom prst="frame">
              <a:avLst>
                <a:gd name="adj1" fmla="val 61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Extract 4">
              <a:extLst>
                <a:ext uri="{FF2B5EF4-FFF2-40B4-BE49-F238E27FC236}">
                  <a16:creationId xmlns:a16="http://schemas.microsoft.com/office/drawing/2014/main" id="{6E870216-9537-4CBF-AAB6-83682F640BE7}"/>
                </a:ext>
              </a:extLst>
            </p:cNvPr>
            <p:cNvSpPr/>
            <p:nvPr/>
          </p:nvSpPr>
          <p:spPr>
            <a:xfrm rot="2904858">
              <a:off x="9554092" y="-3904"/>
              <a:ext cx="432680" cy="59202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>
              <a:extLst>
                <a:ext uri="{FF2B5EF4-FFF2-40B4-BE49-F238E27FC236}">
                  <a16:creationId xmlns:a16="http://schemas.microsoft.com/office/drawing/2014/main" id="{3ED11575-B796-4740-976C-0D3BC7FE1BC1}"/>
                </a:ext>
              </a:extLst>
            </p:cNvPr>
            <p:cNvSpPr/>
            <p:nvPr/>
          </p:nvSpPr>
          <p:spPr>
            <a:xfrm rot="18926037">
              <a:off x="78900" y="-3763"/>
              <a:ext cx="432680" cy="62173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>
              <a:extLst>
                <a:ext uri="{FF2B5EF4-FFF2-40B4-BE49-F238E27FC236}">
                  <a16:creationId xmlns:a16="http://schemas.microsoft.com/office/drawing/2014/main" id="{38E0B1B2-D204-4B9F-902E-4158134CBC88}"/>
                </a:ext>
              </a:extLst>
            </p:cNvPr>
            <p:cNvSpPr/>
            <p:nvPr/>
          </p:nvSpPr>
          <p:spPr>
            <a:xfrm rot="7932161">
              <a:off x="9550516" y="6745062"/>
              <a:ext cx="432680" cy="606309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>
              <a:extLst>
                <a:ext uri="{FF2B5EF4-FFF2-40B4-BE49-F238E27FC236}">
                  <a16:creationId xmlns:a16="http://schemas.microsoft.com/office/drawing/2014/main" id="{E5D32CC7-5F52-40D9-9B69-0FAB10F8B2F7}"/>
                </a:ext>
              </a:extLst>
            </p:cNvPr>
            <p:cNvSpPr/>
            <p:nvPr/>
          </p:nvSpPr>
          <p:spPr>
            <a:xfrm rot="13837052">
              <a:off x="85336" y="6748555"/>
              <a:ext cx="432680" cy="62475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9A890BEC-3305-432E-ACD6-72C35F3F312D}"/>
              </a:ext>
            </a:extLst>
          </p:cNvPr>
          <p:cNvSpPr/>
          <p:nvPr/>
        </p:nvSpPr>
        <p:spPr>
          <a:xfrm>
            <a:off x="3744981" y="101223"/>
            <a:ext cx="2598420" cy="7620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আর্থোপোডা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254F51-BE9E-46A6-ACD3-91EB318A387A}"/>
              </a:ext>
            </a:extLst>
          </p:cNvPr>
          <p:cNvSpPr txBox="1"/>
          <p:nvPr/>
        </p:nvSpPr>
        <p:spPr>
          <a:xfrm>
            <a:off x="302886" y="1183977"/>
            <a:ext cx="6040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এই পর্ব প্রাণীজগতের সবচেয়ে বৃহৎ পর্ব। এরা পৃথিবীর প্রায় সর্বত্র সকল পরিবেশে বাস করতে সক্ষম। এদের বহু প্রজাতি অন্তঃ ও বহিঃ পরজীবি হিসাবে বাস করে। বহু প্রাণী স্থলে, স্বাদু পানিতে ও সমুদ্রে বাস করে। এ পর্বের অনেক প্রাণী ডানার সাহায্যে উড়তে পারে।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AE9CB4-6EA9-4496-8FD8-76C63BFF4DDE}"/>
              </a:ext>
            </a:extLst>
          </p:cNvPr>
          <p:cNvSpPr txBox="1"/>
          <p:nvPr/>
        </p:nvSpPr>
        <p:spPr>
          <a:xfrm>
            <a:off x="259798" y="3519907"/>
            <a:ext cx="6343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দেহ বিভিন্ন অঞ্চলে বিভক্ত ও সন্ধিযুক্ত উপাঙ্গ বিদ্যমান। </a:t>
            </a: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মাথায় একজোড়া পুঞ্জাক্ষি ও অ্যান্টেনা বিদ্যমান। </a:t>
            </a: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নরম দেহ কাইটিন সম্মৃদ্ধ শক্ত আবরণী দ্বারা আবৃত। </a:t>
            </a:r>
          </a:p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এদের দেহের রক্তপূর্ণ গহ্বর হিমোসিল নামে পরিচিত। </a:t>
            </a:r>
          </a:p>
          <a:p>
            <a:pPr marL="514350" indent="-514350" algn="just"/>
            <a:r>
              <a:rPr lang="bn-IN" sz="24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উদাহরণঃ প্রজাপতি, আরশোলা, চিংড়ি।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67DD5A-CE6E-4213-8586-89A3848B9F8F}"/>
              </a:ext>
            </a:extLst>
          </p:cNvPr>
          <p:cNvSpPr txBox="1"/>
          <p:nvPr/>
        </p:nvSpPr>
        <p:spPr>
          <a:xfrm>
            <a:off x="6948838" y="4541575"/>
            <a:ext cx="2514600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Kalpurush" pitchFamily="2" charset="0"/>
                <a:cs typeface="Kalpurush" pitchFamily="2" charset="0"/>
              </a:rPr>
              <a:t>চিত্রঃ প্রজাপতি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69A8B3-E7B8-4663-BFFD-DE592C126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02" y="1694699"/>
            <a:ext cx="3158473" cy="2681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5852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C9F2F6-6DB0-4211-931E-5299484AAB0F}"/>
              </a:ext>
            </a:extLst>
          </p:cNvPr>
          <p:cNvGrpSpPr/>
          <p:nvPr/>
        </p:nvGrpSpPr>
        <p:grpSpPr>
          <a:xfrm>
            <a:off x="-10702" y="-169062"/>
            <a:ext cx="10080713" cy="7318963"/>
            <a:chOff x="-10703" y="-3763"/>
            <a:chExt cx="10080713" cy="731896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E2BFF0A-26EA-4B59-9FBD-BF2FD0CC95A7}"/>
                </a:ext>
              </a:extLst>
            </p:cNvPr>
            <p:cNvSpPr/>
            <p:nvPr/>
          </p:nvSpPr>
          <p:spPr>
            <a:xfrm>
              <a:off x="149901" y="165301"/>
              <a:ext cx="9788578" cy="7000406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0DC84579-A2FA-4797-8A1C-6BC076FF9201}"/>
                </a:ext>
              </a:extLst>
            </p:cNvPr>
            <p:cNvSpPr/>
            <p:nvPr/>
          </p:nvSpPr>
          <p:spPr>
            <a:xfrm>
              <a:off x="-1" y="0"/>
              <a:ext cx="10058399" cy="7315200"/>
            </a:xfrm>
            <a:prstGeom prst="frame">
              <a:avLst>
                <a:gd name="adj1" fmla="val 61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Extract 4">
              <a:extLst>
                <a:ext uri="{FF2B5EF4-FFF2-40B4-BE49-F238E27FC236}">
                  <a16:creationId xmlns:a16="http://schemas.microsoft.com/office/drawing/2014/main" id="{6CC16352-8291-4E9E-8666-DE0B30346B3A}"/>
                </a:ext>
              </a:extLst>
            </p:cNvPr>
            <p:cNvSpPr/>
            <p:nvPr/>
          </p:nvSpPr>
          <p:spPr>
            <a:xfrm rot="2904858">
              <a:off x="9554092" y="-3904"/>
              <a:ext cx="432680" cy="59202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>
              <a:extLst>
                <a:ext uri="{FF2B5EF4-FFF2-40B4-BE49-F238E27FC236}">
                  <a16:creationId xmlns:a16="http://schemas.microsoft.com/office/drawing/2014/main" id="{0B372B85-4B27-4DAA-BBBC-349D2ADA094A}"/>
                </a:ext>
              </a:extLst>
            </p:cNvPr>
            <p:cNvSpPr/>
            <p:nvPr/>
          </p:nvSpPr>
          <p:spPr>
            <a:xfrm rot="18926037">
              <a:off x="78900" y="-3763"/>
              <a:ext cx="432680" cy="62173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>
              <a:extLst>
                <a:ext uri="{FF2B5EF4-FFF2-40B4-BE49-F238E27FC236}">
                  <a16:creationId xmlns:a16="http://schemas.microsoft.com/office/drawing/2014/main" id="{E2AFAE16-49B5-424F-A59D-A403F0BA35CD}"/>
                </a:ext>
              </a:extLst>
            </p:cNvPr>
            <p:cNvSpPr/>
            <p:nvPr/>
          </p:nvSpPr>
          <p:spPr>
            <a:xfrm rot="7932161">
              <a:off x="9550516" y="6745062"/>
              <a:ext cx="432680" cy="606309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>
              <a:extLst>
                <a:ext uri="{FF2B5EF4-FFF2-40B4-BE49-F238E27FC236}">
                  <a16:creationId xmlns:a16="http://schemas.microsoft.com/office/drawing/2014/main" id="{F70BE345-F815-4BA6-AC2B-6454FAE81427}"/>
                </a:ext>
              </a:extLst>
            </p:cNvPr>
            <p:cNvSpPr/>
            <p:nvPr/>
          </p:nvSpPr>
          <p:spPr>
            <a:xfrm rot="13837052">
              <a:off x="85336" y="6748555"/>
              <a:ext cx="432680" cy="62475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8EAB6C38-ED1E-4280-9143-D08797B5C5FB}"/>
              </a:ext>
            </a:extLst>
          </p:cNvPr>
          <p:cNvSpPr/>
          <p:nvPr/>
        </p:nvSpPr>
        <p:spPr>
          <a:xfrm>
            <a:off x="3934895" y="73250"/>
            <a:ext cx="2218592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মলাস্কা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48A1E5-D1B6-4DC0-88B2-DE15D24F5BEA}"/>
              </a:ext>
            </a:extLst>
          </p:cNvPr>
          <p:cNvSpPr txBox="1"/>
          <p:nvPr/>
        </p:nvSpPr>
        <p:spPr>
          <a:xfrm>
            <a:off x="3432517" y="1007339"/>
            <a:ext cx="633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এ পর্বের প্রাণীদের গঠন, বাসস্থান ও স্বভাব বৈচিত্রপূর্ণ। এরা পৃথিবীর প্রায় সকল পরিবেশে বাস করে। প্রায় সবাই সামুদ্রিক এবং সাগরের স্তরে বাস করে। কিছু প্রাজাতি পাহাড় অঞ্চলে, বনে-জঙ্গলে ও স্বাদু পানিতেও বাস করে।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0C188C-6108-45DD-8924-DA88D1336D97}"/>
              </a:ext>
            </a:extLst>
          </p:cNvPr>
          <p:cNvSpPr txBox="1"/>
          <p:nvPr/>
        </p:nvSpPr>
        <p:spPr>
          <a:xfrm>
            <a:off x="3560238" y="3657600"/>
            <a:ext cx="6075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এদের দেহ নরম। নরম দেহটি সাধারণত একটি শক্ত খোলস দ্বারা আবৃত থাকে।</a:t>
            </a: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পেশিবহুল পা দিয়ে এরা চলাচল করে। </a:t>
            </a:r>
          </a:p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ফুসফুস বা ফুলকার সাহায্যে শ্বসনকার্য চালায়। </a:t>
            </a:r>
          </a:p>
          <a:p>
            <a:pPr marL="514350" indent="-514350" algn="just"/>
            <a:r>
              <a:rPr lang="bn-IN" sz="24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উদাহরণঃ শামুক, ঝিনুক।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CFFA3E-AF37-4603-B235-3FBB96D33BBB}"/>
              </a:ext>
            </a:extLst>
          </p:cNvPr>
          <p:cNvSpPr txBox="1"/>
          <p:nvPr/>
        </p:nvSpPr>
        <p:spPr>
          <a:xfrm>
            <a:off x="597770" y="4221647"/>
            <a:ext cx="25146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Kalpurush" pitchFamily="2" charset="0"/>
                <a:cs typeface="Kalpurush" pitchFamily="2" charset="0"/>
              </a:rPr>
              <a:t>চিত্রঃ শামুক।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3" name="Picture 12" descr="fg.jpg">
            <a:extLst>
              <a:ext uri="{FF2B5EF4-FFF2-40B4-BE49-F238E27FC236}">
                <a16:creationId xmlns:a16="http://schemas.microsoft.com/office/drawing/2014/main" id="{2F27C54E-4DEF-4041-A2E3-E4EC1D2D90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742" y="1839705"/>
            <a:ext cx="2706332" cy="2216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0463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45BB78-6267-4BC9-9ECA-C8664672E356}"/>
              </a:ext>
            </a:extLst>
          </p:cNvPr>
          <p:cNvGrpSpPr/>
          <p:nvPr/>
        </p:nvGrpSpPr>
        <p:grpSpPr>
          <a:xfrm>
            <a:off x="-10702" y="-169062"/>
            <a:ext cx="10080713" cy="7318963"/>
            <a:chOff x="-10703" y="-3763"/>
            <a:chExt cx="10080713" cy="731896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D0E1067-2F8E-4FB7-9B4F-99BF69419CD4}"/>
                </a:ext>
              </a:extLst>
            </p:cNvPr>
            <p:cNvSpPr/>
            <p:nvPr/>
          </p:nvSpPr>
          <p:spPr>
            <a:xfrm>
              <a:off x="149901" y="165301"/>
              <a:ext cx="9788578" cy="7000406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80154984-F575-43E3-8D3C-C412F1816029}"/>
                </a:ext>
              </a:extLst>
            </p:cNvPr>
            <p:cNvSpPr/>
            <p:nvPr/>
          </p:nvSpPr>
          <p:spPr>
            <a:xfrm>
              <a:off x="-1" y="0"/>
              <a:ext cx="10058399" cy="7315200"/>
            </a:xfrm>
            <a:prstGeom prst="frame">
              <a:avLst>
                <a:gd name="adj1" fmla="val 61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Extract 4">
              <a:extLst>
                <a:ext uri="{FF2B5EF4-FFF2-40B4-BE49-F238E27FC236}">
                  <a16:creationId xmlns:a16="http://schemas.microsoft.com/office/drawing/2014/main" id="{FEE1F0ED-FE7E-446F-93D2-4C971FA76DE7}"/>
                </a:ext>
              </a:extLst>
            </p:cNvPr>
            <p:cNvSpPr/>
            <p:nvPr/>
          </p:nvSpPr>
          <p:spPr>
            <a:xfrm rot="2904858">
              <a:off x="9554092" y="-3904"/>
              <a:ext cx="432680" cy="59202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>
              <a:extLst>
                <a:ext uri="{FF2B5EF4-FFF2-40B4-BE49-F238E27FC236}">
                  <a16:creationId xmlns:a16="http://schemas.microsoft.com/office/drawing/2014/main" id="{9F83A167-6E9B-4D01-B283-ECBF95CF0616}"/>
                </a:ext>
              </a:extLst>
            </p:cNvPr>
            <p:cNvSpPr/>
            <p:nvPr/>
          </p:nvSpPr>
          <p:spPr>
            <a:xfrm rot="18926037">
              <a:off x="78900" y="-3763"/>
              <a:ext cx="432680" cy="62173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>
              <a:extLst>
                <a:ext uri="{FF2B5EF4-FFF2-40B4-BE49-F238E27FC236}">
                  <a16:creationId xmlns:a16="http://schemas.microsoft.com/office/drawing/2014/main" id="{529602D8-2BB7-44A5-97B7-8EC11435C76B}"/>
                </a:ext>
              </a:extLst>
            </p:cNvPr>
            <p:cNvSpPr/>
            <p:nvPr/>
          </p:nvSpPr>
          <p:spPr>
            <a:xfrm rot="7932161">
              <a:off x="9550516" y="6745062"/>
              <a:ext cx="432680" cy="606309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>
              <a:extLst>
                <a:ext uri="{FF2B5EF4-FFF2-40B4-BE49-F238E27FC236}">
                  <a16:creationId xmlns:a16="http://schemas.microsoft.com/office/drawing/2014/main" id="{A8AB3144-A143-429B-ACBC-602BB9F72160}"/>
                </a:ext>
              </a:extLst>
            </p:cNvPr>
            <p:cNvSpPr/>
            <p:nvPr/>
          </p:nvSpPr>
          <p:spPr>
            <a:xfrm rot="13837052">
              <a:off x="85336" y="6748555"/>
              <a:ext cx="432680" cy="62475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287E2D74-A7A4-40B2-89AC-A0C95F0A040D}"/>
              </a:ext>
            </a:extLst>
          </p:cNvPr>
          <p:cNvSpPr/>
          <p:nvPr/>
        </p:nvSpPr>
        <p:spPr>
          <a:xfrm>
            <a:off x="3771900" y="0"/>
            <a:ext cx="3581400" cy="762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একাইনোডারমাটা</a:t>
            </a:r>
            <a:endParaRPr lang="en-US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ED97C-F974-4185-ABAA-757A05691D9E}"/>
              </a:ext>
            </a:extLst>
          </p:cNvPr>
          <p:cNvSpPr txBox="1"/>
          <p:nvPr/>
        </p:nvSpPr>
        <p:spPr>
          <a:xfrm>
            <a:off x="301677" y="1364575"/>
            <a:ext cx="5893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স্বভাব ও বাসস্থানঃ 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এ পর্বের সকল প্রাণী সামুদ্রিক। পৃথিবীর সকল মহাসাগরে এবং সকল গভীরতায় এদের বসবাস করতে দেখা যায়। এদের স্থলে বা মিঠা পানিতে পাওয়া যায় না। এরা অধিকাংশ মুক্তজীবি।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B2C1CA-FDB2-400B-BDA6-8836C5FF7407}"/>
              </a:ext>
            </a:extLst>
          </p:cNvPr>
          <p:cNvSpPr txBox="1"/>
          <p:nvPr/>
        </p:nvSpPr>
        <p:spPr>
          <a:xfrm>
            <a:off x="291544" y="3801715"/>
            <a:ext cx="5893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সাধারণ বৈশিষ্টঃ-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এদের দেহ নরম। নরম দেহটি সাধারণত একটি শক্ত খোলস দ্বারা আবৃত থাকে।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পেশিবহুল পা দিয়ে এরা চলাচল করে। </a:t>
            </a:r>
          </a:p>
          <a:p>
            <a:pPr marL="514350" indent="-514350" algn="just">
              <a:buFont typeface="Wingdings" panose="05000000000000000000" pitchFamily="2" charset="2"/>
              <a:buChar char="q"/>
            </a:pPr>
            <a:r>
              <a:rPr lang="bn-IN" sz="2400" dirty="0">
                <a:latin typeface="Kalpurush" pitchFamily="2" charset="0"/>
                <a:cs typeface="Kalpurush" pitchFamily="2" charset="0"/>
              </a:rPr>
              <a:t>ফুসফুস বা ফুলকার সাহায্যে শ্বসনকার্য চালায়। </a:t>
            </a:r>
          </a:p>
          <a:p>
            <a:pPr marL="514350" indent="-514350" algn="just"/>
            <a:r>
              <a:rPr lang="bn-IN" sz="2400" dirty="0">
                <a:solidFill>
                  <a:srgbClr val="FFFF00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2400" dirty="0">
                <a:latin typeface="Kalpurush" pitchFamily="2" charset="0"/>
                <a:cs typeface="Kalpurush" pitchFamily="2" charset="0"/>
              </a:rPr>
              <a:t>উদাহরণঃ তাঁরামাছ, সমুদ্র শশা।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72308-4121-44A3-84EE-37BBA038BEA0}"/>
              </a:ext>
            </a:extLst>
          </p:cNvPr>
          <p:cNvSpPr txBox="1"/>
          <p:nvPr/>
        </p:nvSpPr>
        <p:spPr>
          <a:xfrm>
            <a:off x="6804669" y="4415923"/>
            <a:ext cx="25146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Kalpurush" pitchFamily="2" charset="0"/>
                <a:cs typeface="Kalpurush" pitchFamily="2" charset="0"/>
              </a:rPr>
              <a:t>চিত্রঃ তাঁরামাছ।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3" name="Picture 12" descr="images.jpg">
            <a:extLst>
              <a:ext uri="{FF2B5EF4-FFF2-40B4-BE49-F238E27FC236}">
                <a16:creationId xmlns:a16="http://schemas.microsoft.com/office/drawing/2014/main" id="{FF0C3935-5BBD-4A5C-9330-7A950187C9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1269" y="1854163"/>
            <a:ext cx="3581400" cy="2454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7253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32924C-CC18-4AF8-A5F2-7AAFF8C92D25}"/>
              </a:ext>
            </a:extLst>
          </p:cNvPr>
          <p:cNvGrpSpPr/>
          <p:nvPr/>
        </p:nvGrpSpPr>
        <p:grpSpPr>
          <a:xfrm>
            <a:off x="-10702" y="0"/>
            <a:ext cx="10080713" cy="7315200"/>
            <a:chOff x="-10703" y="-3763"/>
            <a:chExt cx="10080713" cy="7318963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10B24C1-41E6-4AC6-8091-2A3B39F87D1C}"/>
                </a:ext>
              </a:extLst>
            </p:cNvPr>
            <p:cNvSpPr/>
            <p:nvPr/>
          </p:nvSpPr>
          <p:spPr>
            <a:xfrm>
              <a:off x="149901" y="165301"/>
              <a:ext cx="9788578" cy="7000406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223B3843-387C-4A6E-BF23-8EA22DFD7A9B}"/>
                </a:ext>
              </a:extLst>
            </p:cNvPr>
            <p:cNvSpPr/>
            <p:nvPr/>
          </p:nvSpPr>
          <p:spPr>
            <a:xfrm>
              <a:off x="-1" y="0"/>
              <a:ext cx="10058399" cy="7315200"/>
            </a:xfrm>
            <a:prstGeom prst="frame">
              <a:avLst>
                <a:gd name="adj1" fmla="val 61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Extract 4">
              <a:extLst>
                <a:ext uri="{FF2B5EF4-FFF2-40B4-BE49-F238E27FC236}">
                  <a16:creationId xmlns:a16="http://schemas.microsoft.com/office/drawing/2014/main" id="{0C71BB8B-FA0A-44FA-9150-F13C2B8CB503}"/>
                </a:ext>
              </a:extLst>
            </p:cNvPr>
            <p:cNvSpPr/>
            <p:nvPr/>
          </p:nvSpPr>
          <p:spPr>
            <a:xfrm rot="2904858">
              <a:off x="9554092" y="-3904"/>
              <a:ext cx="432680" cy="59202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>
              <a:extLst>
                <a:ext uri="{FF2B5EF4-FFF2-40B4-BE49-F238E27FC236}">
                  <a16:creationId xmlns:a16="http://schemas.microsoft.com/office/drawing/2014/main" id="{1E83088D-E234-4F4D-93C2-95C8796967A2}"/>
                </a:ext>
              </a:extLst>
            </p:cNvPr>
            <p:cNvSpPr/>
            <p:nvPr/>
          </p:nvSpPr>
          <p:spPr>
            <a:xfrm rot="18926037">
              <a:off x="78900" y="-3763"/>
              <a:ext cx="432680" cy="62173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>
              <a:extLst>
                <a:ext uri="{FF2B5EF4-FFF2-40B4-BE49-F238E27FC236}">
                  <a16:creationId xmlns:a16="http://schemas.microsoft.com/office/drawing/2014/main" id="{886893B2-06A2-4DF1-92A0-43E5D1769929}"/>
                </a:ext>
              </a:extLst>
            </p:cNvPr>
            <p:cNvSpPr/>
            <p:nvPr/>
          </p:nvSpPr>
          <p:spPr>
            <a:xfrm rot="7932161">
              <a:off x="9550516" y="6745062"/>
              <a:ext cx="432680" cy="606309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>
              <a:extLst>
                <a:ext uri="{FF2B5EF4-FFF2-40B4-BE49-F238E27FC236}">
                  <a16:creationId xmlns:a16="http://schemas.microsoft.com/office/drawing/2014/main" id="{871AF950-3D30-4BBC-9C1D-C6B8082EC2D9}"/>
                </a:ext>
              </a:extLst>
            </p:cNvPr>
            <p:cNvSpPr/>
            <p:nvPr/>
          </p:nvSpPr>
          <p:spPr>
            <a:xfrm rot="13837052">
              <a:off x="85336" y="6748555"/>
              <a:ext cx="432680" cy="62475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630FF50-B234-43D7-B717-CB1AF932B715}"/>
              </a:ext>
            </a:extLst>
          </p:cNvPr>
          <p:cNvSpPr/>
          <p:nvPr/>
        </p:nvSpPr>
        <p:spPr>
          <a:xfrm>
            <a:off x="548303" y="4152557"/>
            <a:ext cx="3910271" cy="218521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</a:p>
          <a:p>
            <a:pPr lvl="0" algn="ctr"/>
            <a:r>
              <a:rPr lang="bn-BD" sz="24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sz="2400" b="1" dirty="0">
                <a:ln>
                  <a:noFill/>
                  <a:prstDash val="sys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24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endParaRPr lang="en-US" sz="24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4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24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A50A5A-1A2C-41CB-8BBA-DFFFB92545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1415660" y="2399302"/>
            <a:ext cx="1433012" cy="1392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7.jpg">
            <a:extLst>
              <a:ext uri="{FF2B5EF4-FFF2-40B4-BE49-F238E27FC236}">
                <a16:creationId xmlns:a16="http://schemas.microsoft.com/office/drawing/2014/main" id="{258B9DF0-EC62-418D-914A-2502B6375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197" y="2334475"/>
            <a:ext cx="1164364" cy="1521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5A865D-D4E3-4B95-9787-31B452320053}"/>
              </a:ext>
            </a:extLst>
          </p:cNvPr>
          <p:cNvSpPr/>
          <p:nvPr/>
        </p:nvSpPr>
        <p:spPr>
          <a:xfrm>
            <a:off x="3371212" y="683883"/>
            <a:ext cx="3345957" cy="7463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prstTxWarp prst="textPlain">
              <a:avLst>
                <a:gd name="adj" fmla="val 47898"/>
              </a:avLst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en-US" sz="1050" b="0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6F3F1C-3AC4-4A02-B744-30845B61E63F}"/>
              </a:ext>
            </a:extLst>
          </p:cNvPr>
          <p:cNvSpPr/>
          <p:nvPr/>
        </p:nvSpPr>
        <p:spPr>
          <a:xfrm>
            <a:off x="5544444" y="4155145"/>
            <a:ext cx="4043871" cy="224676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BD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2800" b="1" dirty="0">
              <a:ln w="3175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n w="3175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অমেরুদন্ডি </a:t>
            </a:r>
            <a:r>
              <a:rPr lang="en-US" sz="2800" b="1" dirty="0" err="1">
                <a:ln w="3175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2800" b="1" dirty="0">
                <a:ln w="3175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endParaRPr lang="bn-BD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2 ও 5</a:t>
            </a:r>
            <a:r>
              <a:rPr lang="en-US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76408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8C7CB1-1838-4937-BCCE-9ED1C0F8E285}"/>
              </a:ext>
            </a:extLst>
          </p:cNvPr>
          <p:cNvGrpSpPr/>
          <p:nvPr/>
        </p:nvGrpSpPr>
        <p:grpSpPr>
          <a:xfrm>
            <a:off x="-10702" y="-169062"/>
            <a:ext cx="10080713" cy="7318963"/>
            <a:chOff x="-10703" y="-3763"/>
            <a:chExt cx="10080713" cy="731896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DF9ADF0-3AFB-489E-990A-D7DAD439E36B}"/>
                </a:ext>
              </a:extLst>
            </p:cNvPr>
            <p:cNvSpPr/>
            <p:nvPr/>
          </p:nvSpPr>
          <p:spPr>
            <a:xfrm>
              <a:off x="149901" y="165301"/>
              <a:ext cx="9788578" cy="7000406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01498634-1D86-4B65-AE69-F0B92C6C22B4}"/>
                </a:ext>
              </a:extLst>
            </p:cNvPr>
            <p:cNvSpPr/>
            <p:nvPr/>
          </p:nvSpPr>
          <p:spPr>
            <a:xfrm>
              <a:off x="-1" y="0"/>
              <a:ext cx="10058399" cy="7315200"/>
            </a:xfrm>
            <a:prstGeom prst="frame">
              <a:avLst>
                <a:gd name="adj1" fmla="val 61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Extract 4">
              <a:extLst>
                <a:ext uri="{FF2B5EF4-FFF2-40B4-BE49-F238E27FC236}">
                  <a16:creationId xmlns:a16="http://schemas.microsoft.com/office/drawing/2014/main" id="{9519769D-2F52-44F3-9508-C6CE0C1CE261}"/>
                </a:ext>
              </a:extLst>
            </p:cNvPr>
            <p:cNvSpPr/>
            <p:nvPr/>
          </p:nvSpPr>
          <p:spPr>
            <a:xfrm rot="2904858">
              <a:off x="9554092" y="-3904"/>
              <a:ext cx="432680" cy="59202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>
              <a:extLst>
                <a:ext uri="{FF2B5EF4-FFF2-40B4-BE49-F238E27FC236}">
                  <a16:creationId xmlns:a16="http://schemas.microsoft.com/office/drawing/2014/main" id="{33D51AEA-6B54-4540-92B5-506BF4AFF843}"/>
                </a:ext>
              </a:extLst>
            </p:cNvPr>
            <p:cNvSpPr/>
            <p:nvPr/>
          </p:nvSpPr>
          <p:spPr>
            <a:xfrm rot="18926037">
              <a:off x="78900" y="-3763"/>
              <a:ext cx="432680" cy="62173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>
              <a:extLst>
                <a:ext uri="{FF2B5EF4-FFF2-40B4-BE49-F238E27FC236}">
                  <a16:creationId xmlns:a16="http://schemas.microsoft.com/office/drawing/2014/main" id="{2A02160F-102C-4C57-A516-E607832B9CC5}"/>
                </a:ext>
              </a:extLst>
            </p:cNvPr>
            <p:cNvSpPr/>
            <p:nvPr/>
          </p:nvSpPr>
          <p:spPr>
            <a:xfrm rot="7932161">
              <a:off x="9550516" y="6745062"/>
              <a:ext cx="432680" cy="606309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>
              <a:extLst>
                <a:ext uri="{FF2B5EF4-FFF2-40B4-BE49-F238E27FC236}">
                  <a16:creationId xmlns:a16="http://schemas.microsoft.com/office/drawing/2014/main" id="{D9AAECFE-AD46-492E-8BCD-CF128117DCE6}"/>
                </a:ext>
              </a:extLst>
            </p:cNvPr>
            <p:cNvSpPr/>
            <p:nvPr/>
          </p:nvSpPr>
          <p:spPr>
            <a:xfrm rot="13837052">
              <a:off x="85336" y="6748555"/>
              <a:ext cx="432680" cy="62475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9BDB01-AF7F-4898-BBBB-800F7301D9EA}"/>
              </a:ext>
            </a:extLst>
          </p:cNvPr>
          <p:cNvSpPr txBox="1"/>
          <p:nvPr/>
        </p:nvSpPr>
        <p:spPr>
          <a:xfrm>
            <a:off x="3315197" y="639323"/>
            <a:ext cx="3692487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6000" b="1" u="sng" dirty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4B37E-192A-4394-BDB7-C0B8EC79BD83}"/>
              </a:ext>
            </a:extLst>
          </p:cNvPr>
          <p:cNvSpPr txBox="1"/>
          <p:nvPr/>
        </p:nvSpPr>
        <p:spPr>
          <a:xfrm>
            <a:off x="1447569" y="2393187"/>
            <a:ext cx="7427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পবে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A805E7-C265-47F4-A937-00DE60F4A1B4}"/>
              </a:ext>
            </a:extLst>
          </p:cNvPr>
          <p:cNvSpPr txBox="1"/>
          <p:nvPr/>
        </p:nvSpPr>
        <p:spPr>
          <a:xfrm>
            <a:off x="1401991" y="3161819"/>
            <a:ext cx="7427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পরিফেরা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পবে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2411A0-5954-4E16-A8CA-0914CB83DF64}"/>
              </a:ext>
            </a:extLst>
          </p:cNvPr>
          <p:cNvSpPr txBox="1"/>
          <p:nvPr/>
        </p:nvSpPr>
        <p:spPr>
          <a:xfrm>
            <a:off x="1401991" y="3930451"/>
            <a:ext cx="7427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যকৃত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কৃমি,ফিতা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পবে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©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ণ?</a:t>
            </a:r>
          </a:p>
        </p:txBody>
      </p:sp>
    </p:spTree>
    <p:extLst>
      <p:ext uri="{BB962C8B-B14F-4D97-AF65-F5344CB8AC3E}">
        <p14:creationId xmlns:p14="http://schemas.microsoft.com/office/powerpoint/2010/main" val="235048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060820-209A-42E8-A7D0-8AE87153E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24" y="1623951"/>
            <a:ext cx="4416083" cy="30605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18AABD-A980-41BC-81A0-A7575D636A86}"/>
              </a:ext>
            </a:extLst>
          </p:cNvPr>
          <p:cNvSpPr/>
          <p:nvPr/>
        </p:nvSpPr>
        <p:spPr>
          <a:xfrm>
            <a:off x="4093687" y="666374"/>
            <a:ext cx="187102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latin typeface="NikoshBAN" pitchFamily="2" charset="0"/>
                <a:cs typeface="NikoshBAN" pitchFamily="2" charset="0"/>
              </a:rPr>
              <a:t>বাড়িরকাজ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A95B63-C607-4618-9C6A-BD68A49895E0}"/>
              </a:ext>
            </a:extLst>
          </p:cNvPr>
          <p:cNvSpPr/>
          <p:nvPr/>
        </p:nvSpPr>
        <p:spPr>
          <a:xfrm>
            <a:off x="640080" y="5171136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8257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81319B-C790-4F49-9B13-FEFF9A907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901">
            <a:off x="1036246" y="1795823"/>
            <a:ext cx="7732688" cy="59333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2D37E8-EA98-489D-AAF6-651C99D05BCD}"/>
              </a:ext>
            </a:extLst>
          </p:cNvPr>
          <p:cNvSpPr/>
          <p:nvPr/>
        </p:nvSpPr>
        <p:spPr>
          <a:xfrm>
            <a:off x="576775" y="309489"/>
            <a:ext cx="8924661" cy="6400799"/>
          </a:xfrm>
          <a:prstGeom prst="rect">
            <a:avLst/>
          </a:prstGeom>
        </p:spPr>
        <p:txBody>
          <a:bodyPr wrap="square">
            <a:prstTxWarp prst="textArchUpPour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bn-BD" sz="7200" b="1" dirty="0">
                <a:ln w="3810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200" b="1" dirty="0">
              <a:ln w="38100"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3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17257BD-9B15-4A8D-A49D-10A3656384B7}"/>
              </a:ext>
            </a:extLst>
          </p:cNvPr>
          <p:cNvGrpSpPr/>
          <p:nvPr/>
        </p:nvGrpSpPr>
        <p:grpSpPr>
          <a:xfrm>
            <a:off x="-10702" y="-169062"/>
            <a:ext cx="10080713" cy="7318963"/>
            <a:chOff x="-10703" y="-3763"/>
            <a:chExt cx="10080713" cy="731896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8846373-0D48-4567-9E50-85C9E80173DA}"/>
                </a:ext>
              </a:extLst>
            </p:cNvPr>
            <p:cNvSpPr/>
            <p:nvPr/>
          </p:nvSpPr>
          <p:spPr>
            <a:xfrm>
              <a:off x="149901" y="165301"/>
              <a:ext cx="9788578" cy="7000406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0D3811CB-7CF3-4B64-8A52-0ED9C67D350F}"/>
                </a:ext>
              </a:extLst>
            </p:cNvPr>
            <p:cNvSpPr/>
            <p:nvPr/>
          </p:nvSpPr>
          <p:spPr>
            <a:xfrm>
              <a:off x="-1" y="0"/>
              <a:ext cx="10058399" cy="7315200"/>
            </a:xfrm>
            <a:prstGeom prst="frame">
              <a:avLst>
                <a:gd name="adj1" fmla="val 61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Extract 4">
              <a:extLst>
                <a:ext uri="{FF2B5EF4-FFF2-40B4-BE49-F238E27FC236}">
                  <a16:creationId xmlns:a16="http://schemas.microsoft.com/office/drawing/2014/main" id="{F60DCE65-AEF4-4A7C-AB96-99BCF13EA32C}"/>
                </a:ext>
              </a:extLst>
            </p:cNvPr>
            <p:cNvSpPr/>
            <p:nvPr/>
          </p:nvSpPr>
          <p:spPr>
            <a:xfrm rot="2904858">
              <a:off x="9554092" y="-3904"/>
              <a:ext cx="432680" cy="59202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>
              <a:extLst>
                <a:ext uri="{FF2B5EF4-FFF2-40B4-BE49-F238E27FC236}">
                  <a16:creationId xmlns:a16="http://schemas.microsoft.com/office/drawing/2014/main" id="{C2F3879E-34DC-49A0-9BF9-57AACABBDA67}"/>
                </a:ext>
              </a:extLst>
            </p:cNvPr>
            <p:cNvSpPr/>
            <p:nvPr/>
          </p:nvSpPr>
          <p:spPr>
            <a:xfrm rot="18926037">
              <a:off x="78900" y="-3763"/>
              <a:ext cx="432680" cy="62173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>
              <a:extLst>
                <a:ext uri="{FF2B5EF4-FFF2-40B4-BE49-F238E27FC236}">
                  <a16:creationId xmlns:a16="http://schemas.microsoft.com/office/drawing/2014/main" id="{2FD7B27C-550C-41C1-B39D-5EDFAA797488}"/>
                </a:ext>
              </a:extLst>
            </p:cNvPr>
            <p:cNvSpPr/>
            <p:nvPr/>
          </p:nvSpPr>
          <p:spPr>
            <a:xfrm rot="7932161">
              <a:off x="9550516" y="6745062"/>
              <a:ext cx="432680" cy="606309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>
              <a:extLst>
                <a:ext uri="{FF2B5EF4-FFF2-40B4-BE49-F238E27FC236}">
                  <a16:creationId xmlns:a16="http://schemas.microsoft.com/office/drawing/2014/main" id="{08E37B7C-2D55-4F1E-865A-364A11BDD057}"/>
                </a:ext>
              </a:extLst>
            </p:cNvPr>
            <p:cNvSpPr/>
            <p:nvPr/>
          </p:nvSpPr>
          <p:spPr>
            <a:xfrm rot="13837052">
              <a:off x="85336" y="6748555"/>
              <a:ext cx="432680" cy="62475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f.jpg">
            <a:extLst>
              <a:ext uri="{FF2B5EF4-FFF2-40B4-BE49-F238E27FC236}">
                <a16:creationId xmlns:a16="http://schemas.microsoft.com/office/drawing/2014/main" id="{50808B1F-DD96-446A-BCD6-A8805B39CF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554" y="4871781"/>
            <a:ext cx="2827582" cy="1575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ndexoi.jpg">
            <a:extLst>
              <a:ext uri="{FF2B5EF4-FFF2-40B4-BE49-F238E27FC236}">
                <a16:creationId xmlns:a16="http://schemas.microsoft.com/office/drawing/2014/main" id="{6CFB8A8C-49C5-42CE-ADD7-E733F7D24F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9262" y="2977379"/>
            <a:ext cx="2836470" cy="1603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mageskj.jpg">
            <a:extLst>
              <a:ext uri="{FF2B5EF4-FFF2-40B4-BE49-F238E27FC236}">
                <a16:creationId xmlns:a16="http://schemas.microsoft.com/office/drawing/2014/main" id="{58FABB65-399B-40C2-8A7D-EC9589C533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533" t="5840" r="3365" b="3294"/>
          <a:stretch/>
        </p:blipFill>
        <p:spPr>
          <a:xfrm>
            <a:off x="3615407" y="3020607"/>
            <a:ext cx="2827584" cy="1560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imageskj.jpg">
            <a:extLst>
              <a:ext uri="{FF2B5EF4-FFF2-40B4-BE49-F238E27FC236}">
                <a16:creationId xmlns:a16="http://schemas.microsoft.com/office/drawing/2014/main" id="{062FBD2B-68CE-4C6F-9C54-19D9825434C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1551" y="3047653"/>
            <a:ext cx="2827585" cy="1536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imageskj.jpg">
            <a:extLst>
              <a:ext uri="{FF2B5EF4-FFF2-40B4-BE49-F238E27FC236}">
                <a16:creationId xmlns:a16="http://schemas.microsoft.com/office/drawing/2014/main" id="{AACDC8FC-8B24-4EF6-BDED-CFC04BA6CFA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69266" y="1128081"/>
            <a:ext cx="2827584" cy="1560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imageskj.jpg">
            <a:extLst>
              <a:ext uri="{FF2B5EF4-FFF2-40B4-BE49-F238E27FC236}">
                <a16:creationId xmlns:a16="http://schemas.microsoft.com/office/drawing/2014/main" id="{7F4E82FC-F932-4C7B-A6E3-CFB225E603A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21294" y="1112451"/>
            <a:ext cx="2821697" cy="1575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fg.jpg">
            <a:extLst>
              <a:ext uri="{FF2B5EF4-FFF2-40B4-BE49-F238E27FC236}">
                <a16:creationId xmlns:a16="http://schemas.microsoft.com/office/drawing/2014/main" id="{7B604953-1043-4BBC-B0B5-E985DE69DD8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1553" y="1165392"/>
            <a:ext cx="2827583" cy="1560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images.jpg">
            <a:extLst>
              <a:ext uri="{FF2B5EF4-FFF2-40B4-BE49-F238E27FC236}">
                <a16:creationId xmlns:a16="http://schemas.microsoft.com/office/drawing/2014/main" id="{91DB5789-0680-4FCC-83CA-9C5B5C661C4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21294" y="4819834"/>
            <a:ext cx="2827583" cy="1654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dd.jpg">
            <a:extLst>
              <a:ext uri="{FF2B5EF4-FFF2-40B4-BE49-F238E27FC236}">
                <a16:creationId xmlns:a16="http://schemas.microsoft.com/office/drawing/2014/main" id="{CA9E6B15-5A45-4DD3-96A4-D8C71FFF69E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81035" y="4869905"/>
            <a:ext cx="2836470" cy="1549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FF73718-50F4-4E65-955D-C385776123AA}"/>
              </a:ext>
            </a:extLst>
          </p:cNvPr>
          <p:cNvSpPr/>
          <p:nvPr/>
        </p:nvSpPr>
        <p:spPr>
          <a:xfrm>
            <a:off x="2601101" y="78244"/>
            <a:ext cx="4886179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3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8591AA-AC34-4DFB-AEE5-E74290D17DC7}"/>
              </a:ext>
            </a:extLst>
          </p:cNvPr>
          <p:cNvGrpSpPr/>
          <p:nvPr/>
        </p:nvGrpSpPr>
        <p:grpSpPr>
          <a:xfrm>
            <a:off x="-10702" y="-169062"/>
            <a:ext cx="10080713" cy="7318963"/>
            <a:chOff x="-10703" y="-3763"/>
            <a:chExt cx="10080713" cy="731896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2945E1A-B780-4F3C-AD26-7B54D10AEE4D}"/>
                </a:ext>
              </a:extLst>
            </p:cNvPr>
            <p:cNvSpPr/>
            <p:nvPr/>
          </p:nvSpPr>
          <p:spPr>
            <a:xfrm>
              <a:off x="149901" y="165301"/>
              <a:ext cx="9788578" cy="7000406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8A1C56CB-FCAD-4624-BDB9-39CABAD81ADB}"/>
                </a:ext>
              </a:extLst>
            </p:cNvPr>
            <p:cNvSpPr/>
            <p:nvPr/>
          </p:nvSpPr>
          <p:spPr>
            <a:xfrm>
              <a:off x="-1" y="0"/>
              <a:ext cx="10058399" cy="7315200"/>
            </a:xfrm>
            <a:prstGeom prst="frame">
              <a:avLst>
                <a:gd name="adj1" fmla="val 61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Extract 4">
              <a:extLst>
                <a:ext uri="{FF2B5EF4-FFF2-40B4-BE49-F238E27FC236}">
                  <a16:creationId xmlns:a16="http://schemas.microsoft.com/office/drawing/2014/main" id="{B899FE59-4DB2-4452-8BF1-B73BCD96B001}"/>
                </a:ext>
              </a:extLst>
            </p:cNvPr>
            <p:cNvSpPr/>
            <p:nvPr/>
          </p:nvSpPr>
          <p:spPr>
            <a:xfrm rot="2904858">
              <a:off x="9554092" y="-3904"/>
              <a:ext cx="432680" cy="59202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>
              <a:extLst>
                <a:ext uri="{FF2B5EF4-FFF2-40B4-BE49-F238E27FC236}">
                  <a16:creationId xmlns:a16="http://schemas.microsoft.com/office/drawing/2014/main" id="{2E4C81A6-464A-4A56-BEDF-50E82834A8FB}"/>
                </a:ext>
              </a:extLst>
            </p:cNvPr>
            <p:cNvSpPr/>
            <p:nvPr/>
          </p:nvSpPr>
          <p:spPr>
            <a:xfrm rot="18926037">
              <a:off x="78900" y="-3763"/>
              <a:ext cx="432680" cy="62173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>
              <a:extLst>
                <a:ext uri="{FF2B5EF4-FFF2-40B4-BE49-F238E27FC236}">
                  <a16:creationId xmlns:a16="http://schemas.microsoft.com/office/drawing/2014/main" id="{E08FE3E0-4C4C-4E8F-BC31-9272D389A8F5}"/>
                </a:ext>
              </a:extLst>
            </p:cNvPr>
            <p:cNvSpPr/>
            <p:nvPr/>
          </p:nvSpPr>
          <p:spPr>
            <a:xfrm rot="7932161">
              <a:off x="9550516" y="6745062"/>
              <a:ext cx="432680" cy="606309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>
              <a:extLst>
                <a:ext uri="{FF2B5EF4-FFF2-40B4-BE49-F238E27FC236}">
                  <a16:creationId xmlns:a16="http://schemas.microsoft.com/office/drawing/2014/main" id="{BD076886-DD15-461F-BE86-B7D25A957A09}"/>
                </a:ext>
              </a:extLst>
            </p:cNvPr>
            <p:cNvSpPr/>
            <p:nvPr/>
          </p:nvSpPr>
          <p:spPr>
            <a:xfrm rot="13837052">
              <a:off x="85336" y="6748555"/>
              <a:ext cx="432680" cy="62475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5E2AD3E-FD31-4D76-92C5-14CC44850E11}"/>
              </a:ext>
            </a:extLst>
          </p:cNvPr>
          <p:cNvSpPr/>
          <p:nvPr/>
        </p:nvSpPr>
        <p:spPr>
          <a:xfrm>
            <a:off x="1336430" y="126810"/>
            <a:ext cx="7624689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0" name="Picture 9" descr="f.jpg">
            <a:extLst>
              <a:ext uri="{FF2B5EF4-FFF2-40B4-BE49-F238E27FC236}">
                <a16:creationId xmlns:a16="http://schemas.microsoft.com/office/drawing/2014/main" id="{8AD588D5-1506-46DA-A6D8-EC2A3D49D8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517" y="2072262"/>
            <a:ext cx="4231695" cy="2358284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indexoi.jpg">
            <a:extLst>
              <a:ext uri="{FF2B5EF4-FFF2-40B4-BE49-F238E27FC236}">
                <a16:creationId xmlns:a16="http://schemas.microsoft.com/office/drawing/2014/main" id="{4F09C819-5E45-4AE0-8528-D537BA2D6B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0435" y="2072262"/>
            <a:ext cx="4244997" cy="2399587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522DB2-C6C3-4A06-B8CB-D35403CB130E}"/>
              </a:ext>
            </a:extLst>
          </p:cNvPr>
          <p:cNvSpPr txBox="1"/>
          <p:nvPr/>
        </p:nvSpPr>
        <p:spPr>
          <a:xfrm>
            <a:off x="2849518" y="5079990"/>
            <a:ext cx="5289453" cy="762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</a:p>
        </p:txBody>
      </p:sp>
    </p:spTree>
    <p:extLst>
      <p:ext uri="{BB962C8B-B14F-4D97-AF65-F5344CB8AC3E}">
        <p14:creationId xmlns:p14="http://schemas.microsoft.com/office/powerpoint/2010/main" val="350152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99C3428-364C-4A04-B952-AF1248DAB97C}"/>
              </a:ext>
            </a:extLst>
          </p:cNvPr>
          <p:cNvGrpSpPr/>
          <p:nvPr/>
        </p:nvGrpSpPr>
        <p:grpSpPr>
          <a:xfrm>
            <a:off x="-10702" y="-169062"/>
            <a:ext cx="10080713" cy="7318963"/>
            <a:chOff x="-10703" y="-3763"/>
            <a:chExt cx="10080713" cy="731896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A3C2BEB-DCA5-4532-96F8-CAD5A176BE8E}"/>
                </a:ext>
              </a:extLst>
            </p:cNvPr>
            <p:cNvSpPr/>
            <p:nvPr/>
          </p:nvSpPr>
          <p:spPr>
            <a:xfrm>
              <a:off x="149901" y="165301"/>
              <a:ext cx="9788578" cy="7000406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87A348DE-BCFD-4178-9908-B9928C1359DC}"/>
                </a:ext>
              </a:extLst>
            </p:cNvPr>
            <p:cNvSpPr/>
            <p:nvPr/>
          </p:nvSpPr>
          <p:spPr>
            <a:xfrm>
              <a:off x="-1" y="0"/>
              <a:ext cx="10058399" cy="7315200"/>
            </a:xfrm>
            <a:prstGeom prst="frame">
              <a:avLst>
                <a:gd name="adj1" fmla="val 61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Extract 4">
              <a:extLst>
                <a:ext uri="{FF2B5EF4-FFF2-40B4-BE49-F238E27FC236}">
                  <a16:creationId xmlns:a16="http://schemas.microsoft.com/office/drawing/2014/main" id="{2AECA821-D36D-417D-A72E-A6010E4C17E0}"/>
                </a:ext>
              </a:extLst>
            </p:cNvPr>
            <p:cNvSpPr/>
            <p:nvPr/>
          </p:nvSpPr>
          <p:spPr>
            <a:xfrm rot="2904858">
              <a:off x="9554092" y="-3904"/>
              <a:ext cx="432680" cy="59202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>
              <a:extLst>
                <a:ext uri="{FF2B5EF4-FFF2-40B4-BE49-F238E27FC236}">
                  <a16:creationId xmlns:a16="http://schemas.microsoft.com/office/drawing/2014/main" id="{A697EEBD-AE0C-436D-A2E3-9A13865C8509}"/>
                </a:ext>
              </a:extLst>
            </p:cNvPr>
            <p:cNvSpPr/>
            <p:nvPr/>
          </p:nvSpPr>
          <p:spPr>
            <a:xfrm rot="18926037">
              <a:off x="78900" y="-3763"/>
              <a:ext cx="432680" cy="62173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>
              <a:extLst>
                <a:ext uri="{FF2B5EF4-FFF2-40B4-BE49-F238E27FC236}">
                  <a16:creationId xmlns:a16="http://schemas.microsoft.com/office/drawing/2014/main" id="{2F2F4B03-9035-444F-B307-7818838FE018}"/>
                </a:ext>
              </a:extLst>
            </p:cNvPr>
            <p:cNvSpPr/>
            <p:nvPr/>
          </p:nvSpPr>
          <p:spPr>
            <a:xfrm rot="7932161">
              <a:off x="9550516" y="6745062"/>
              <a:ext cx="432680" cy="606309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>
              <a:extLst>
                <a:ext uri="{FF2B5EF4-FFF2-40B4-BE49-F238E27FC236}">
                  <a16:creationId xmlns:a16="http://schemas.microsoft.com/office/drawing/2014/main" id="{49282EC8-7FE0-49C8-97AC-962C6662B75A}"/>
                </a:ext>
              </a:extLst>
            </p:cNvPr>
            <p:cNvSpPr/>
            <p:nvPr/>
          </p:nvSpPr>
          <p:spPr>
            <a:xfrm rot="13837052">
              <a:off x="85336" y="6748555"/>
              <a:ext cx="432680" cy="62475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allout: Down Arrow 8">
            <a:extLst>
              <a:ext uri="{FF2B5EF4-FFF2-40B4-BE49-F238E27FC236}">
                <a16:creationId xmlns:a16="http://schemas.microsoft.com/office/drawing/2014/main" id="{FB1E6977-96D0-45B9-BA79-7685626F5329}"/>
              </a:ext>
            </a:extLst>
          </p:cNvPr>
          <p:cNvSpPr/>
          <p:nvPr/>
        </p:nvSpPr>
        <p:spPr>
          <a:xfrm>
            <a:off x="2942530" y="253112"/>
            <a:ext cx="4203321" cy="1414463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504D59-3134-4248-B5A5-FAAAD46EA557}"/>
              </a:ext>
            </a:extLst>
          </p:cNvPr>
          <p:cNvSpPr txBox="1"/>
          <p:nvPr/>
        </p:nvSpPr>
        <p:spPr>
          <a:xfrm>
            <a:off x="2034434" y="5551068"/>
            <a:ext cx="66594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অমেরুদন্ডি </a:t>
            </a:r>
            <a:r>
              <a:rPr lang="en-US" sz="44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প্রানীর</a:t>
            </a:r>
            <a:r>
              <a:rPr lang="en-US" sz="4400" dirty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endParaRPr lang="en-US" sz="4400" dirty="0">
              <a:ln w="0">
                <a:solidFill>
                  <a:srgbClr val="C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imageskj.jpg">
            <a:extLst>
              <a:ext uri="{FF2B5EF4-FFF2-40B4-BE49-F238E27FC236}">
                <a16:creationId xmlns:a16="http://schemas.microsoft.com/office/drawing/2014/main" id="{E3A4CA34-6B10-4C76-BB9F-06628B9A4B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3636" y="1735178"/>
            <a:ext cx="5615499" cy="3135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757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0E4EC3-5E5F-4228-B30B-045FE2BFD827}"/>
              </a:ext>
            </a:extLst>
          </p:cNvPr>
          <p:cNvGrpSpPr/>
          <p:nvPr/>
        </p:nvGrpSpPr>
        <p:grpSpPr>
          <a:xfrm>
            <a:off x="-10702" y="-169062"/>
            <a:ext cx="10080713" cy="7318963"/>
            <a:chOff x="-10703" y="-3763"/>
            <a:chExt cx="10080713" cy="731896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61507E0-9E23-4327-A4A3-FF5EF754255D}"/>
                </a:ext>
              </a:extLst>
            </p:cNvPr>
            <p:cNvSpPr/>
            <p:nvPr/>
          </p:nvSpPr>
          <p:spPr>
            <a:xfrm>
              <a:off x="149901" y="165301"/>
              <a:ext cx="9788578" cy="7000406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2DC6C8B4-6C49-4BCC-9678-7BDA2F96EBAF}"/>
                </a:ext>
              </a:extLst>
            </p:cNvPr>
            <p:cNvSpPr/>
            <p:nvPr/>
          </p:nvSpPr>
          <p:spPr>
            <a:xfrm>
              <a:off x="-1" y="0"/>
              <a:ext cx="10058399" cy="7315200"/>
            </a:xfrm>
            <a:prstGeom prst="frame">
              <a:avLst>
                <a:gd name="adj1" fmla="val 61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Extract 4">
              <a:extLst>
                <a:ext uri="{FF2B5EF4-FFF2-40B4-BE49-F238E27FC236}">
                  <a16:creationId xmlns:a16="http://schemas.microsoft.com/office/drawing/2014/main" id="{5F788E85-6560-4EF5-BF1F-3A93F3744A09}"/>
                </a:ext>
              </a:extLst>
            </p:cNvPr>
            <p:cNvSpPr/>
            <p:nvPr/>
          </p:nvSpPr>
          <p:spPr>
            <a:xfrm rot="2904858">
              <a:off x="9554092" y="-3904"/>
              <a:ext cx="432680" cy="59202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>
              <a:extLst>
                <a:ext uri="{FF2B5EF4-FFF2-40B4-BE49-F238E27FC236}">
                  <a16:creationId xmlns:a16="http://schemas.microsoft.com/office/drawing/2014/main" id="{C2E6A577-6F2B-475E-885D-7A26F061B746}"/>
                </a:ext>
              </a:extLst>
            </p:cNvPr>
            <p:cNvSpPr/>
            <p:nvPr/>
          </p:nvSpPr>
          <p:spPr>
            <a:xfrm rot="18926037">
              <a:off x="78900" y="-3763"/>
              <a:ext cx="432680" cy="62173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>
              <a:extLst>
                <a:ext uri="{FF2B5EF4-FFF2-40B4-BE49-F238E27FC236}">
                  <a16:creationId xmlns:a16="http://schemas.microsoft.com/office/drawing/2014/main" id="{7ED2A4F2-A642-494C-AF85-1C209C18261D}"/>
                </a:ext>
              </a:extLst>
            </p:cNvPr>
            <p:cNvSpPr/>
            <p:nvPr/>
          </p:nvSpPr>
          <p:spPr>
            <a:xfrm rot="7932161">
              <a:off x="9550516" y="6745062"/>
              <a:ext cx="432680" cy="606309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>
              <a:extLst>
                <a:ext uri="{FF2B5EF4-FFF2-40B4-BE49-F238E27FC236}">
                  <a16:creationId xmlns:a16="http://schemas.microsoft.com/office/drawing/2014/main" id="{EF185054-30E4-4146-BA9A-65169FFC7E38}"/>
                </a:ext>
              </a:extLst>
            </p:cNvPr>
            <p:cNvSpPr/>
            <p:nvPr/>
          </p:nvSpPr>
          <p:spPr>
            <a:xfrm rot="13837052">
              <a:off x="85336" y="6748555"/>
              <a:ext cx="432680" cy="62475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8627243-45C6-43D0-815E-67A5001912C3}"/>
              </a:ext>
            </a:extLst>
          </p:cNvPr>
          <p:cNvSpPr/>
          <p:nvPr/>
        </p:nvSpPr>
        <p:spPr>
          <a:xfrm>
            <a:off x="295241" y="1588409"/>
            <a:ext cx="4466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অধ্যায় পাঠ শেষে আমরাঃ-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EC5AE3-5EE1-4DA7-9102-A876AFB07D9A}"/>
              </a:ext>
            </a:extLst>
          </p:cNvPr>
          <p:cNvSpPr/>
          <p:nvPr/>
        </p:nvSpPr>
        <p:spPr>
          <a:xfrm>
            <a:off x="1026942" y="3334434"/>
            <a:ext cx="8553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 শ্রেণিবিন্যাস করতে পারব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DE2313-8BD5-4B32-B4F0-F3999D99C07A}"/>
              </a:ext>
            </a:extLst>
          </p:cNvPr>
          <p:cNvSpPr/>
          <p:nvPr/>
        </p:nvSpPr>
        <p:spPr>
          <a:xfrm>
            <a:off x="1026942" y="2605452"/>
            <a:ext cx="8553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 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পারব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245840-5BEC-4270-AF8C-1804E4EAF103}"/>
              </a:ext>
            </a:extLst>
          </p:cNvPr>
          <p:cNvSpPr/>
          <p:nvPr/>
        </p:nvSpPr>
        <p:spPr>
          <a:xfrm>
            <a:off x="1026942" y="4007362"/>
            <a:ext cx="8553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304178-E1CF-4ED7-B060-422572E9EDEA}"/>
              </a:ext>
            </a:extLst>
          </p:cNvPr>
          <p:cNvSpPr/>
          <p:nvPr/>
        </p:nvSpPr>
        <p:spPr>
          <a:xfrm>
            <a:off x="1026942" y="4736344"/>
            <a:ext cx="8778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4AD42F6C-D02C-4B75-8BB7-1D73255CF6DA}"/>
              </a:ext>
            </a:extLst>
          </p:cNvPr>
          <p:cNvSpPr/>
          <p:nvPr/>
        </p:nvSpPr>
        <p:spPr>
          <a:xfrm>
            <a:off x="3770719" y="141622"/>
            <a:ext cx="2264321" cy="1076075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n w="0"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4"/>
      <p:bldP spid="12" grpId="0" build="p" bldLvl="4"/>
      <p:bldP spid="13" grpId="0" build="p" bldLvl="4"/>
      <p:bldP spid="14" grpId="0" build="p" bldLvl="4"/>
      <p:bldP spid="16" grpId="0" build="p" bldLvl="4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6F39AD-4635-471F-9273-6198BAE88F03}"/>
              </a:ext>
            </a:extLst>
          </p:cNvPr>
          <p:cNvGrpSpPr/>
          <p:nvPr/>
        </p:nvGrpSpPr>
        <p:grpSpPr>
          <a:xfrm>
            <a:off x="-10702" y="-169062"/>
            <a:ext cx="10080713" cy="7318963"/>
            <a:chOff x="-10703" y="-3763"/>
            <a:chExt cx="10080713" cy="731896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261C26E-B188-4502-AC9E-F519A375BE4E}"/>
                </a:ext>
              </a:extLst>
            </p:cNvPr>
            <p:cNvSpPr/>
            <p:nvPr/>
          </p:nvSpPr>
          <p:spPr>
            <a:xfrm>
              <a:off x="149901" y="165301"/>
              <a:ext cx="9788578" cy="7000406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CC5E28C3-2325-47EE-B934-D2589F2F856B}"/>
                </a:ext>
              </a:extLst>
            </p:cNvPr>
            <p:cNvSpPr/>
            <p:nvPr/>
          </p:nvSpPr>
          <p:spPr>
            <a:xfrm>
              <a:off x="-1" y="0"/>
              <a:ext cx="10058399" cy="7315200"/>
            </a:xfrm>
            <a:prstGeom prst="frame">
              <a:avLst>
                <a:gd name="adj1" fmla="val 61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Extract 4">
              <a:extLst>
                <a:ext uri="{FF2B5EF4-FFF2-40B4-BE49-F238E27FC236}">
                  <a16:creationId xmlns:a16="http://schemas.microsoft.com/office/drawing/2014/main" id="{2A0B1D27-4A6F-4ACB-8573-C7D62B8C77E9}"/>
                </a:ext>
              </a:extLst>
            </p:cNvPr>
            <p:cNvSpPr/>
            <p:nvPr/>
          </p:nvSpPr>
          <p:spPr>
            <a:xfrm rot="2904858">
              <a:off x="9554092" y="-3904"/>
              <a:ext cx="432680" cy="59202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>
              <a:extLst>
                <a:ext uri="{FF2B5EF4-FFF2-40B4-BE49-F238E27FC236}">
                  <a16:creationId xmlns:a16="http://schemas.microsoft.com/office/drawing/2014/main" id="{7AA43062-E2E6-4009-A6C8-E22C2C02BDD1}"/>
                </a:ext>
              </a:extLst>
            </p:cNvPr>
            <p:cNvSpPr/>
            <p:nvPr/>
          </p:nvSpPr>
          <p:spPr>
            <a:xfrm rot="18926037">
              <a:off x="78900" y="-3763"/>
              <a:ext cx="432680" cy="62173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>
              <a:extLst>
                <a:ext uri="{FF2B5EF4-FFF2-40B4-BE49-F238E27FC236}">
                  <a16:creationId xmlns:a16="http://schemas.microsoft.com/office/drawing/2014/main" id="{3429ABDD-7DF5-4129-B820-C058D58BB7C8}"/>
                </a:ext>
              </a:extLst>
            </p:cNvPr>
            <p:cNvSpPr/>
            <p:nvPr/>
          </p:nvSpPr>
          <p:spPr>
            <a:xfrm rot="7932161">
              <a:off x="9550516" y="6745062"/>
              <a:ext cx="432680" cy="606309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>
              <a:extLst>
                <a:ext uri="{FF2B5EF4-FFF2-40B4-BE49-F238E27FC236}">
                  <a16:creationId xmlns:a16="http://schemas.microsoft.com/office/drawing/2014/main" id="{863743D5-160C-49CC-AC20-BAE6847DFF17}"/>
                </a:ext>
              </a:extLst>
            </p:cNvPr>
            <p:cNvSpPr/>
            <p:nvPr/>
          </p:nvSpPr>
          <p:spPr>
            <a:xfrm rot="13837052">
              <a:off x="85336" y="6748555"/>
              <a:ext cx="432680" cy="62475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49A5D79C-B63E-4916-8F2C-5D95F2ECB191}"/>
              </a:ext>
            </a:extLst>
          </p:cNvPr>
          <p:cNvSpPr/>
          <p:nvPr/>
        </p:nvSpPr>
        <p:spPr>
          <a:xfrm>
            <a:off x="3770525" y="525223"/>
            <a:ext cx="2547331" cy="10819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 w="0">
                  <a:solidFill>
                    <a:srgbClr val="C0000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শ্রেণীবিন্যাস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159E64-6FDD-4539-A285-ADBBF6864CFA}"/>
              </a:ext>
            </a:extLst>
          </p:cNvPr>
          <p:cNvSpPr txBox="1"/>
          <p:nvPr/>
        </p:nvSpPr>
        <p:spPr>
          <a:xfrm>
            <a:off x="323556" y="3872893"/>
            <a:ext cx="9411286" cy="206210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প্রাণীদেহে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বিভিন্নপ্রাণীর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মিল,অমিল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সম্পক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য়।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অনুযাযী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জীবজগৎকে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বিন্যস্ত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5" name="Picture 14" descr="f.jpg">
            <a:extLst>
              <a:ext uri="{FF2B5EF4-FFF2-40B4-BE49-F238E27FC236}">
                <a16:creationId xmlns:a16="http://schemas.microsoft.com/office/drawing/2014/main" id="{D960A177-A45F-4E69-8C42-0ECEFFB7B12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554" y="1856935"/>
            <a:ext cx="1987708" cy="1516494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 descr="dd.jpg">
            <a:extLst>
              <a:ext uri="{FF2B5EF4-FFF2-40B4-BE49-F238E27FC236}">
                <a16:creationId xmlns:a16="http://schemas.microsoft.com/office/drawing/2014/main" id="{B2F1AD3E-CF56-44D7-828A-104A3DD3E7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2837" y="1856935"/>
            <a:ext cx="1987708" cy="1516494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 descr="indexoi.jpg">
            <a:extLst>
              <a:ext uri="{FF2B5EF4-FFF2-40B4-BE49-F238E27FC236}">
                <a16:creationId xmlns:a16="http://schemas.microsoft.com/office/drawing/2014/main" id="{C4353757-F337-41BE-BD66-BE4A82DE493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8642" y="1873090"/>
            <a:ext cx="2095259" cy="1469377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 descr="fg.jpg">
            <a:extLst>
              <a:ext uri="{FF2B5EF4-FFF2-40B4-BE49-F238E27FC236}">
                <a16:creationId xmlns:a16="http://schemas.microsoft.com/office/drawing/2014/main" id="{34EDBB39-1300-4319-8BBF-4CF6849169C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4138" y="1884170"/>
            <a:ext cx="1987707" cy="1527370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6434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A178A2-2A46-4562-B0D8-388A838DAD32}"/>
              </a:ext>
            </a:extLst>
          </p:cNvPr>
          <p:cNvGrpSpPr/>
          <p:nvPr/>
        </p:nvGrpSpPr>
        <p:grpSpPr>
          <a:xfrm>
            <a:off x="-44186" y="-34111"/>
            <a:ext cx="10146772" cy="7349311"/>
            <a:chOff x="-10703" y="128208"/>
            <a:chExt cx="10146772" cy="718699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F3E6FE4-6BE8-407B-8211-40B65F335511}"/>
                </a:ext>
              </a:extLst>
            </p:cNvPr>
            <p:cNvSpPr/>
            <p:nvPr/>
          </p:nvSpPr>
          <p:spPr>
            <a:xfrm>
              <a:off x="149901" y="165301"/>
              <a:ext cx="9788578" cy="7000406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5AE86591-8FDC-4DDF-8162-557950DD3EAB}"/>
                </a:ext>
              </a:extLst>
            </p:cNvPr>
            <p:cNvSpPr/>
            <p:nvPr/>
          </p:nvSpPr>
          <p:spPr>
            <a:xfrm>
              <a:off x="-1" y="161565"/>
              <a:ext cx="10058399" cy="7153635"/>
            </a:xfrm>
            <a:prstGeom prst="frame">
              <a:avLst>
                <a:gd name="adj1" fmla="val 61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Extract 4">
              <a:extLst>
                <a:ext uri="{FF2B5EF4-FFF2-40B4-BE49-F238E27FC236}">
                  <a16:creationId xmlns:a16="http://schemas.microsoft.com/office/drawing/2014/main" id="{FD0053A0-8F87-4EC9-8560-2125253BCA2C}"/>
                </a:ext>
              </a:extLst>
            </p:cNvPr>
            <p:cNvSpPr/>
            <p:nvPr/>
          </p:nvSpPr>
          <p:spPr>
            <a:xfrm rot="2904858">
              <a:off x="9623716" y="112729"/>
              <a:ext cx="432680" cy="59202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>
              <a:extLst>
                <a:ext uri="{FF2B5EF4-FFF2-40B4-BE49-F238E27FC236}">
                  <a16:creationId xmlns:a16="http://schemas.microsoft.com/office/drawing/2014/main" id="{6B0714B5-ADBE-4ECF-AEA2-6EA286BD5E9D}"/>
                </a:ext>
              </a:extLst>
            </p:cNvPr>
            <p:cNvSpPr/>
            <p:nvPr/>
          </p:nvSpPr>
          <p:spPr>
            <a:xfrm rot="18926037">
              <a:off x="79224" y="128208"/>
              <a:ext cx="432680" cy="62173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>
              <a:extLst>
                <a:ext uri="{FF2B5EF4-FFF2-40B4-BE49-F238E27FC236}">
                  <a16:creationId xmlns:a16="http://schemas.microsoft.com/office/drawing/2014/main" id="{1092E1CC-BE08-4217-857A-8EBF753FAAB6}"/>
                </a:ext>
              </a:extLst>
            </p:cNvPr>
            <p:cNvSpPr/>
            <p:nvPr/>
          </p:nvSpPr>
          <p:spPr>
            <a:xfrm rot="7932161">
              <a:off x="9550516" y="6745062"/>
              <a:ext cx="432680" cy="606309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>
              <a:extLst>
                <a:ext uri="{FF2B5EF4-FFF2-40B4-BE49-F238E27FC236}">
                  <a16:creationId xmlns:a16="http://schemas.microsoft.com/office/drawing/2014/main" id="{782DF0EC-62D6-4E2D-BE40-0F1901A3BBCD}"/>
                </a:ext>
              </a:extLst>
            </p:cNvPr>
            <p:cNvSpPr/>
            <p:nvPr/>
          </p:nvSpPr>
          <p:spPr>
            <a:xfrm rot="13837052">
              <a:off x="85336" y="6748555"/>
              <a:ext cx="432680" cy="62475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6A28CE9-9894-4296-90AD-5872D19B6F6D}"/>
              </a:ext>
            </a:extLst>
          </p:cNvPr>
          <p:cNvSpPr/>
          <p:nvPr/>
        </p:nvSpPr>
        <p:spPr>
          <a:xfrm>
            <a:off x="3893311" y="614705"/>
            <a:ext cx="227177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ln w="12700">
                  <a:solidFill>
                    <a:srgbClr val="00B0F0"/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 কাজ</a:t>
            </a:r>
            <a:endParaRPr lang="en-US" sz="4800" b="1" dirty="0">
              <a:ln w="12700">
                <a:solidFill>
                  <a:srgbClr val="00B0F0"/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AC4D8A-D814-435D-8631-7857DD42D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16" y="1540213"/>
            <a:ext cx="3619382" cy="3053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409612-933C-4912-9FD8-641CF94E915A}"/>
              </a:ext>
            </a:extLst>
          </p:cNvPr>
          <p:cNvSpPr/>
          <p:nvPr/>
        </p:nvSpPr>
        <p:spPr>
          <a:xfrm>
            <a:off x="2905861" y="5231746"/>
            <a:ext cx="4246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 ক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A91D6AC-5C67-40E2-B607-E2B7F709CAA5}"/>
              </a:ext>
            </a:extLst>
          </p:cNvPr>
          <p:cNvGrpSpPr/>
          <p:nvPr/>
        </p:nvGrpSpPr>
        <p:grpSpPr>
          <a:xfrm>
            <a:off x="-22313" y="-3763"/>
            <a:ext cx="10080713" cy="7318963"/>
            <a:chOff x="-10703" y="-3763"/>
            <a:chExt cx="10080713" cy="731896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39CE8DB-1379-4D06-937A-B6C83F9B1B25}"/>
                </a:ext>
              </a:extLst>
            </p:cNvPr>
            <p:cNvSpPr/>
            <p:nvPr/>
          </p:nvSpPr>
          <p:spPr>
            <a:xfrm>
              <a:off x="149901" y="165301"/>
              <a:ext cx="9788578" cy="7000406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D312632F-9E96-4BE4-B9C2-8A32600EB472}"/>
                </a:ext>
              </a:extLst>
            </p:cNvPr>
            <p:cNvSpPr/>
            <p:nvPr/>
          </p:nvSpPr>
          <p:spPr>
            <a:xfrm>
              <a:off x="-1" y="0"/>
              <a:ext cx="10058399" cy="7315200"/>
            </a:xfrm>
            <a:prstGeom prst="frame">
              <a:avLst>
                <a:gd name="adj1" fmla="val 61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lowchart: Extract 4">
              <a:extLst>
                <a:ext uri="{FF2B5EF4-FFF2-40B4-BE49-F238E27FC236}">
                  <a16:creationId xmlns:a16="http://schemas.microsoft.com/office/drawing/2014/main" id="{CAC1A8E3-B158-40B5-BFEF-A8F3CF6C01A9}"/>
                </a:ext>
              </a:extLst>
            </p:cNvPr>
            <p:cNvSpPr/>
            <p:nvPr/>
          </p:nvSpPr>
          <p:spPr>
            <a:xfrm rot="2904858">
              <a:off x="9554092" y="-3904"/>
              <a:ext cx="432680" cy="59202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>
              <a:extLst>
                <a:ext uri="{FF2B5EF4-FFF2-40B4-BE49-F238E27FC236}">
                  <a16:creationId xmlns:a16="http://schemas.microsoft.com/office/drawing/2014/main" id="{57404033-19D5-4CAF-8AB9-66759D75F6F9}"/>
                </a:ext>
              </a:extLst>
            </p:cNvPr>
            <p:cNvSpPr/>
            <p:nvPr/>
          </p:nvSpPr>
          <p:spPr>
            <a:xfrm rot="18926037">
              <a:off x="78900" y="-3763"/>
              <a:ext cx="432680" cy="62173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>
              <a:extLst>
                <a:ext uri="{FF2B5EF4-FFF2-40B4-BE49-F238E27FC236}">
                  <a16:creationId xmlns:a16="http://schemas.microsoft.com/office/drawing/2014/main" id="{EAA057F1-7A6B-4FDA-BD60-37116683E6A0}"/>
                </a:ext>
              </a:extLst>
            </p:cNvPr>
            <p:cNvSpPr/>
            <p:nvPr/>
          </p:nvSpPr>
          <p:spPr>
            <a:xfrm rot="7932161">
              <a:off x="9550516" y="6745062"/>
              <a:ext cx="432680" cy="606309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>
              <a:extLst>
                <a:ext uri="{FF2B5EF4-FFF2-40B4-BE49-F238E27FC236}">
                  <a16:creationId xmlns:a16="http://schemas.microsoft.com/office/drawing/2014/main" id="{8DA1E900-9B00-46EC-8135-889B7AB79E8A}"/>
                </a:ext>
              </a:extLst>
            </p:cNvPr>
            <p:cNvSpPr/>
            <p:nvPr/>
          </p:nvSpPr>
          <p:spPr>
            <a:xfrm rot="13837052">
              <a:off x="85336" y="6748555"/>
              <a:ext cx="432680" cy="624757"/>
            </a:xfrm>
            <a:prstGeom prst="flowChartExtract">
              <a:avLst/>
            </a:prstGeom>
            <a:gradFill flip="none" rotWithShape="1">
              <a:gsLst>
                <a:gs pos="24000">
                  <a:srgbClr val="00B0F0"/>
                </a:gs>
                <a:gs pos="31000">
                  <a:srgbClr val="002060"/>
                </a:gs>
                <a:gs pos="38000">
                  <a:schemeClr val="accent2">
                    <a:lumMod val="75000"/>
                  </a:schemeClr>
                </a:gs>
                <a:gs pos="97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>
            <a:hlinkClick r:id="rId2" action="ppaction://hlinksldjump"/>
            <a:extLst>
              <a:ext uri="{FF2B5EF4-FFF2-40B4-BE49-F238E27FC236}">
                <a16:creationId xmlns:a16="http://schemas.microsoft.com/office/drawing/2014/main" id="{BE661DB5-1BDF-448B-B46A-0E279014B2BF}"/>
              </a:ext>
            </a:extLst>
          </p:cNvPr>
          <p:cNvSpPr/>
          <p:nvPr/>
        </p:nvSpPr>
        <p:spPr>
          <a:xfrm>
            <a:off x="4055423" y="219689"/>
            <a:ext cx="1614490" cy="16743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পরিফ</a:t>
            </a:r>
            <a:r>
              <a:rPr lang="en-US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ে</a:t>
            </a:r>
            <a:r>
              <a:rPr lang="bn-IN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রা</a:t>
            </a:r>
            <a:endParaRPr lang="en-US" sz="23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Oval 9">
            <a:hlinkClick r:id="rId3" action="ppaction://hlinksldjump"/>
            <a:extLst>
              <a:ext uri="{FF2B5EF4-FFF2-40B4-BE49-F238E27FC236}">
                <a16:creationId xmlns:a16="http://schemas.microsoft.com/office/drawing/2014/main" id="{5B660A88-C2DB-4310-9642-C8541A5D4BBD}"/>
              </a:ext>
            </a:extLst>
          </p:cNvPr>
          <p:cNvSpPr/>
          <p:nvPr/>
        </p:nvSpPr>
        <p:spPr>
          <a:xfrm>
            <a:off x="5789832" y="846107"/>
            <a:ext cx="1737360" cy="173736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নিডারিয়া</a:t>
            </a:r>
            <a:endParaRPr lang="en-US" sz="23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Oval 10">
            <a:hlinkClick r:id="rId4" action="ppaction://hlinksldjump"/>
            <a:extLst>
              <a:ext uri="{FF2B5EF4-FFF2-40B4-BE49-F238E27FC236}">
                <a16:creationId xmlns:a16="http://schemas.microsoft.com/office/drawing/2014/main" id="{6452AB1F-6FE5-4305-BB16-2C9081FB1D1D}"/>
              </a:ext>
            </a:extLst>
          </p:cNvPr>
          <p:cNvSpPr/>
          <p:nvPr/>
        </p:nvSpPr>
        <p:spPr>
          <a:xfrm>
            <a:off x="6324577" y="4298930"/>
            <a:ext cx="1737360" cy="173736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নেমাটডা</a:t>
            </a:r>
            <a:endParaRPr lang="en-US" sz="23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Oval 11">
            <a:hlinkClick r:id="rId5" action="ppaction://hlinksldjump"/>
            <a:extLst>
              <a:ext uri="{FF2B5EF4-FFF2-40B4-BE49-F238E27FC236}">
                <a16:creationId xmlns:a16="http://schemas.microsoft.com/office/drawing/2014/main" id="{54069264-FA6E-4EB5-B4A3-E2921978B98B}"/>
              </a:ext>
            </a:extLst>
          </p:cNvPr>
          <p:cNvSpPr/>
          <p:nvPr/>
        </p:nvSpPr>
        <p:spPr>
          <a:xfrm>
            <a:off x="6682910" y="2470130"/>
            <a:ext cx="1737360" cy="173736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প্লাটিহেলমিনথিস</a:t>
            </a:r>
            <a:endParaRPr lang="en-US" sz="23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3" name="Oval 12">
            <a:hlinkClick r:id="rId6" action="ppaction://hlinksldjump"/>
            <a:extLst>
              <a:ext uri="{FF2B5EF4-FFF2-40B4-BE49-F238E27FC236}">
                <a16:creationId xmlns:a16="http://schemas.microsoft.com/office/drawing/2014/main" id="{15DF7CDE-4D20-4306-A3C8-975B3E4CFF52}"/>
              </a:ext>
            </a:extLst>
          </p:cNvPr>
          <p:cNvSpPr/>
          <p:nvPr/>
        </p:nvSpPr>
        <p:spPr>
          <a:xfrm>
            <a:off x="4740394" y="5266267"/>
            <a:ext cx="1732988" cy="173736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অ্যানেল</a:t>
            </a:r>
            <a:r>
              <a:rPr lang="en-US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ি</a:t>
            </a:r>
            <a:r>
              <a:rPr lang="bn-IN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ডা</a:t>
            </a:r>
            <a:endParaRPr lang="en-US" sz="23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4" name="Oval 13">
            <a:hlinkClick r:id="rId7" action="ppaction://hlinksldjump"/>
            <a:extLst>
              <a:ext uri="{FF2B5EF4-FFF2-40B4-BE49-F238E27FC236}">
                <a16:creationId xmlns:a16="http://schemas.microsoft.com/office/drawing/2014/main" id="{F74750EB-709F-4B3D-90AD-75F5D2F1023D}"/>
              </a:ext>
            </a:extLst>
          </p:cNvPr>
          <p:cNvSpPr/>
          <p:nvPr/>
        </p:nvSpPr>
        <p:spPr>
          <a:xfrm>
            <a:off x="2906829" y="5235452"/>
            <a:ext cx="1737360" cy="17373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আর্থোপডা</a:t>
            </a:r>
            <a:endParaRPr lang="en-US" sz="23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5" name="Oval 14">
            <a:hlinkClick r:id="rId8" action="ppaction://hlinksldjump"/>
            <a:extLst>
              <a:ext uri="{FF2B5EF4-FFF2-40B4-BE49-F238E27FC236}">
                <a16:creationId xmlns:a16="http://schemas.microsoft.com/office/drawing/2014/main" id="{83C7CB77-9FA3-4C2D-B22C-093F75B0B3D6}"/>
              </a:ext>
            </a:extLst>
          </p:cNvPr>
          <p:cNvSpPr/>
          <p:nvPr/>
        </p:nvSpPr>
        <p:spPr>
          <a:xfrm>
            <a:off x="1563310" y="4016022"/>
            <a:ext cx="1737360" cy="17373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মলাস্কা</a:t>
            </a:r>
            <a:endParaRPr lang="en-US" sz="23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6" name="Oval 15">
            <a:hlinkClick r:id="rId9" action="ppaction://hlinksldjump"/>
            <a:extLst>
              <a:ext uri="{FF2B5EF4-FFF2-40B4-BE49-F238E27FC236}">
                <a16:creationId xmlns:a16="http://schemas.microsoft.com/office/drawing/2014/main" id="{FA078D13-8C2F-4902-927D-BCB588554C6C}"/>
              </a:ext>
            </a:extLst>
          </p:cNvPr>
          <p:cNvSpPr/>
          <p:nvPr/>
        </p:nvSpPr>
        <p:spPr>
          <a:xfrm>
            <a:off x="1346057" y="2278662"/>
            <a:ext cx="1737360" cy="17373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একাইনোডার্মাটা</a:t>
            </a:r>
            <a:endParaRPr lang="en-US" sz="23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:a16="http://schemas.microsoft.com/office/drawing/2014/main" id="{5EA11AC6-DE17-4BB7-9647-8865959EB6A7}"/>
              </a:ext>
            </a:extLst>
          </p:cNvPr>
          <p:cNvSpPr/>
          <p:nvPr/>
        </p:nvSpPr>
        <p:spPr>
          <a:xfrm>
            <a:off x="2345379" y="824950"/>
            <a:ext cx="1737360" cy="17373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300" b="1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কর্ডাটা</a:t>
            </a:r>
            <a:endParaRPr lang="en-US" sz="23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0EDCAE04-DA67-407A-8A3E-D69905D199D5}"/>
              </a:ext>
            </a:extLst>
          </p:cNvPr>
          <p:cNvSpPr/>
          <p:nvPr/>
        </p:nvSpPr>
        <p:spPr>
          <a:xfrm>
            <a:off x="655906" y="75434"/>
            <a:ext cx="8609524" cy="688960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ArchUp">
              <a:avLst>
                <a:gd name="adj" fmla="val 9546327"/>
              </a:avLst>
            </a:prstTxWarp>
          </a:bodyPr>
          <a:lstStyle/>
          <a:p>
            <a:pPr algn="ctr"/>
            <a:r>
              <a:rPr lang="bn-IN" sz="28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চলো এবার আমরা প্রাণিজ</a:t>
            </a:r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গ</a:t>
            </a:r>
            <a:r>
              <a:rPr lang="bn-IN" sz="28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itchFamily="2" charset="0"/>
                <a:cs typeface="Kalpurush" pitchFamily="2" charset="0"/>
              </a:rPr>
              <a:t>ৎ এর নয়টি পর্বকে এক পলকে দেখে নেই</a:t>
            </a:r>
            <a:endParaRPr lang="en-US" sz="28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09B23AF-197C-44BC-99B4-8260137D3D5B}"/>
              </a:ext>
            </a:extLst>
          </p:cNvPr>
          <p:cNvGrpSpPr/>
          <p:nvPr/>
        </p:nvGrpSpPr>
        <p:grpSpPr>
          <a:xfrm>
            <a:off x="3043316" y="1948460"/>
            <a:ext cx="3636656" cy="3455626"/>
            <a:chOff x="3043316" y="1948460"/>
            <a:chExt cx="3636656" cy="3455626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4CDDD73-5473-4585-96BE-5DD590BE075B}"/>
                </a:ext>
              </a:extLst>
            </p:cNvPr>
            <p:cNvSpPr/>
            <p:nvPr/>
          </p:nvSpPr>
          <p:spPr>
            <a:xfrm>
              <a:off x="3461458" y="2307575"/>
              <a:ext cx="2743200" cy="27432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ln>
                    <a:solidFill>
                      <a:srgbClr val="C00000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3600" b="1" dirty="0">
                  <a:ln>
                    <a:solidFill>
                      <a:srgbClr val="C00000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b="1" dirty="0">
                  <a:ln>
                    <a:solidFill>
                      <a:srgbClr val="C00000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b="1" dirty="0">
                  <a:ln>
                    <a:solidFill>
                      <a:srgbClr val="C00000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b="1" dirty="0">
                  <a:ln>
                    <a:solidFill>
                      <a:srgbClr val="C00000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as-IN" sz="3600" b="1" dirty="0">
                  <a:ln>
                    <a:solidFill>
                      <a:srgbClr val="C00000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sz="3600" b="1" dirty="0">
                  <a:ln>
                    <a:solidFill>
                      <a:srgbClr val="C00000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as-IN" sz="3600" b="1" dirty="0">
                  <a:ln>
                    <a:solidFill>
                      <a:srgbClr val="C00000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3600" b="1" dirty="0">
                  <a:ln>
                    <a:solidFill>
                      <a:srgbClr val="C00000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600" b="1" dirty="0">
                  <a:ln>
                    <a:solidFill>
                      <a:srgbClr val="C00000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b="1" dirty="0">
                  <a:ln>
                    <a:solidFill>
                      <a:srgbClr val="C00000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en-US" sz="3600" b="1" dirty="0" err="1">
                  <a:ln>
                    <a:solidFill>
                      <a:srgbClr val="C00000"/>
                    </a:solidFill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শ্রেণিবিন্যাস</a:t>
              </a:r>
              <a:endParaRPr lang="en-US" sz="36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Arrow: Up 20">
              <a:extLst>
                <a:ext uri="{FF2B5EF4-FFF2-40B4-BE49-F238E27FC236}">
                  <a16:creationId xmlns:a16="http://schemas.microsoft.com/office/drawing/2014/main" id="{B7B006C9-8F7E-41E3-BDA2-4DCC68F561F2}"/>
                </a:ext>
              </a:extLst>
            </p:cNvPr>
            <p:cNvSpPr/>
            <p:nvPr/>
          </p:nvSpPr>
          <p:spPr>
            <a:xfrm>
              <a:off x="4565670" y="1948460"/>
              <a:ext cx="484632" cy="381739"/>
            </a:xfrm>
            <a:prstGeom prst="up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Up 21">
              <a:extLst>
                <a:ext uri="{FF2B5EF4-FFF2-40B4-BE49-F238E27FC236}">
                  <a16:creationId xmlns:a16="http://schemas.microsoft.com/office/drawing/2014/main" id="{13D4EF02-EE46-4592-BEF0-D35625F2D4AC}"/>
                </a:ext>
              </a:extLst>
            </p:cNvPr>
            <p:cNvSpPr/>
            <p:nvPr/>
          </p:nvSpPr>
          <p:spPr>
            <a:xfrm rot="9572809">
              <a:off x="5097924" y="4979681"/>
              <a:ext cx="484632" cy="404866"/>
            </a:xfrm>
            <a:prstGeom prst="up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Up 22">
              <a:extLst>
                <a:ext uri="{FF2B5EF4-FFF2-40B4-BE49-F238E27FC236}">
                  <a16:creationId xmlns:a16="http://schemas.microsoft.com/office/drawing/2014/main" id="{E7D8B9EB-02DD-47C7-968E-5D57A4DE3369}"/>
                </a:ext>
              </a:extLst>
            </p:cNvPr>
            <p:cNvSpPr/>
            <p:nvPr/>
          </p:nvSpPr>
          <p:spPr>
            <a:xfrm rot="2843803">
              <a:off x="5617886" y="2272550"/>
              <a:ext cx="484632" cy="455470"/>
            </a:xfrm>
            <a:prstGeom prst="up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Up 23">
              <a:extLst>
                <a:ext uri="{FF2B5EF4-FFF2-40B4-BE49-F238E27FC236}">
                  <a16:creationId xmlns:a16="http://schemas.microsoft.com/office/drawing/2014/main" id="{27C84426-A581-40F8-B504-63B8F848AD68}"/>
                </a:ext>
              </a:extLst>
            </p:cNvPr>
            <p:cNvSpPr/>
            <p:nvPr/>
          </p:nvSpPr>
          <p:spPr>
            <a:xfrm rot="17071399">
              <a:off x="3029972" y="3071079"/>
              <a:ext cx="484632" cy="457944"/>
            </a:xfrm>
            <a:prstGeom prst="up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Up 24">
              <a:extLst>
                <a:ext uri="{FF2B5EF4-FFF2-40B4-BE49-F238E27FC236}">
                  <a16:creationId xmlns:a16="http://schemas.microsoft.com/office/drawing/2014/main" id="{81877683-D9E9-4E86-81E5-246F36519A84}"/>
                </a:ext>
              </a:extLst>
            </p:cNvPr>
            <p:cNvSpPr/>
            <p:nvPr/>
          </p:nvSpPr>
          <p:spPr>
            <a:xfrm rot="5049218">
              <a:off x="6201469" y="3189762"/>
              <a:ext cx="484632" cy="472375"/>
            </a:xfrm>
            <a:prstGeom prst="up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row: Up 25">
              <a:extLst>
                <a:ext uri="{FF2B5EF4-FFF2-40B4-BE49-F238E27FC236}">
                  <a16:creationId xmlns:a16="http://schemas.microsoft.com/office/drawing/2014/main" id="{767163BD-8799-451E-856A-54765EC5F3FA}"/>
                </a:ext>
              </a:extLst>
            </p:cNvPr>
            <p:cNvSpPr/>
            <p:nvPr/>
          </p:nvSpPr>
          <p:spPr>
            <a:xfrm rot="18709906">
              <a:off x="3588651" y="2325275"/>
              <a:ext cx="484632" cy="412857"/>
            </a:xfrm>
            <a:prstGeom prst="up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Up 26">
              <a:extLst>
                <a:ext uri="{FF2B5EF4-FFF2-40B4-BE49-F238E27FC236}">
                  <a16:creationId xmlns:a16="http://schemas.microsoft.com/office/drawing/2014/main" id="{776C0F59-F8C7-4336-B26C-C23F868F1DBC}"/>
                </a:ext>
              </a:extLst>
            </p:cNvPr>
            <p:cNvSpPr/>
            <p:nvPr/>
          </p:nvSpPr>
          <p:spPr>
            <a:xfrm rot="14894958">
              <a:off x="3199295" y="4160803"/>
              <a:ext cx="484632" cy="481573"/>
            </a:xfrm>
            <a:prstGeom prst="up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row: Up 27">
              <a:extLst>
                <a:ext uri="{FF2B5EF4-FFF2-40B4-BE49-F238E27FC236}">
                  <a16:creationId xmlns:a16="http://schemas.microsoft.com/office/drawing/2014/main" id="{2EF09FEF-F5FF-4A40-804D-774B3A3D67D3}"/>
                </a:ext>
              </a:extLst>
            </p:cNvPr>
            <p:cNvSpPr/>
            <p:nvPr/>
          </p:nvSpPr>
          <p:spPr>
            <a:xfrm rot="7622914">
              <a:off x="6014614" y="4303311"/>
              <a:ext cx="484632" cy="463360"/>
            </a:xfrm>
            <a:prstGeom prst="up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Up 28">
              <a:extLst>
                <a:ext uri="{FF2B5EF4-FFF2-40B4-BE49-F238E27FC236}">
                  <a16:creationId xmlns:a16="http://schemas.microsoft.com/office/drawing/2014/main" id="{39506B0D-3813-43B8-A79B-FE1E0B199BAE}"/>
                </a:ext>
              </a:extLst>
            </p:cNvPr>
            <p:cNvSpPr/>
            <p:nvPr/>
          </p:nvSpPr>
          <p:spPr>
            <a:xfrm rot="12050234">
              <a:off x="4011389" y="4912402"/>
              <a:ext cx="484632" cy="491684"/>
            </a:xfrm>
            <a:prstGeom prst="up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90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8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8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8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8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8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8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8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8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8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210</TotalTime>
  <Words>1116</Words>
  <Application>Microsoft Office PowerPoint</Application>
  <PresentationFormat>Custom</PresentationFormat>
  <Paragraphs>119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Garamond</vt:lpstr>
      <vt:lpstr>Impact</vt:lpstr>
      <vt:lpstr>Kalpurush</vt:lpstr>
      <vt:lpstr>Nikosh</vt:lpstr>
      <vt:lpstr>NikoshBAN</vt:lpstr>
      <vt:lpstr>SutonnyMJ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28</cp:revision>
  <dcterms:created xsi:type="dcterms:W3CDTF">2019-11-22T12:41:43Z</dcterms:created>
  <dcterms:modified xsi:type="dcterms:W3CDTF">2019-11-23T04:10:01Z</dcterms:modified>
</cp:coreProperties>
</file>