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88" r:id="rId3"/>
    <p:sldId id="282" r:id="rId4"/>
    <p:sldId id="284" r:id="rId5"/>
    <p:sldId id="283" r:id="rId6"/>
    <p:sldId id="269" r:id="rId7"/>
    <p:sldId id="261" r:id="rId8"/>
    <p:sldId id="262" r:id="rId9"/>
    <p:sldId id="264" r:id="rId10"/>
    <p:sldId id="263" r:id="rId11"/>
    <p:sldId id="266" r:id="rId12"/>
    <p:sldId id="267" r:id="rId13"/>
    <p:sldId id="285" r:id="rId14"/>
    <p:sldId id="286" r:id="rId15"/>
    <p:sldId id="28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30B0"/>
    <a:srgbClr val="B10F58"/>
    <a:srgbClr val="9B8C71"/>
    <a:srgbClr val="938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38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C1760-2311-4352-81ED-82F2EDD07020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227B7-0036-40CE-B6B7-2F12A6B916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_K80uajfDM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02617" y="228600"/>
            <a:ext cx="8138766" cy="5943600"/>
            <a:chOff x="502617" y="228600"/>
            <a:chExt cx="8138766" cy="5943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228600"/>
              <a:ext cx="6553433" cy="59436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02617" y="2438400"/>
              <a:ext cx="81387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50" dirty="0" err="1" smtClean="0">
                  <a:ln w="0"/>
                  <a:solidFill>
                    <a:srgbClr val="00B0F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US" sz="5400" b="1" cap="none" spc="50" dirty="0" smtClean="0">
                  <a:ln w="0"/>
                  <a:solidFill>
                    <a:srgbClr val="00B0F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cap="none" spc="50" dirty="0" err="1" smtClean="0">
                  <a:ln w="0"/>
                  <a:solidFill>
                    <a:srgbClr val="00B0F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5400" b="1" cap="none" spc="50" dirty="0" smtClean="0">
                  <a:ln w="0"/>
                  <a:solidFill>
                    <a:srgbClr val="00B0F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cap="none" spc="50" dirty="0" err="1" smtClean="0">
                  <a:ln w="0"/>
                  <a:solidFill>
                    <a:srgbClr val="00B0F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5400" b="1" cap="none" spc="50" dirty="0" smtClean="0">
                  <a:ln w="0"/>
                  <a:solidFill>
                    <a:srgbClr val="00B0F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cap="none" spc="50" dirty="0" err="1" smtClean="0">
                  <a:ln w="0"/>
                  <a:solidFill>
                    <a:srgbClr val="00B0F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5400" b="1" spc="50" dirty="0" smtClean="0">
                  <a:ln w="0"/>
                  <a:solidFill>
                    <a:srgbClr val="00B0F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… </a:t>
              </a:r>
              <a:endParaRPr lang="en-US" sz="5400" b="1" cap="none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0198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0198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6200" y="76200"/>
              <a:ext cx="8991600" cy="586740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367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38100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100000" l="47500" r="98750">
                        <a14:foregroundMark x1="50250" y1="55000" x2="59500" y2="82333"/>
                        <a14:foregroundMark x1="60250" y1="84667" x2="75750" y2="92000"/>
                        <a14:foregroundMark x1="77250" y1="93000" x2="90750" y2="79667"/>
                        <a14:foregroundMark x1="58000" y1="53000" x2="85250" y2="77667"/>
                        <a14:foregroundMark x1="55000" y1="69000" x2="54750" y2="69000"/>
                        <a14:foregroundMark x1="61000" y1="13667" x2="66750" y2="16333"/>
                        <a14:backgroundMark x1="61750" y1="12000" x2="96250" y2="31667"/>
                        <a14:backgroundMark x1="93000" y1="54667" x2="99250" y2="8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7481"/>
            <a:ext cx="3810000" cy="28575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2400" y="76200"/>
            <a:ext cx="8839200" cy="6705600"/>
            <a:chOff x="152400" y="76200"/>
            <a:chExt cx="8839200" cy="5334000"/>
          </a:xfrm>
        </p:grpSpPr>
        <p:sp>
          <p:nvSpPr>
            <p:cNvPr id="8" name="Rectangle 7"/>
            <p:cNvSpPr/>
            <p:nvPr/>
          </p:nvSpPr>
          <p:spPr>
            <a:xfrm>
              <a:off x="152400" y="76200"/>
              <a:ext cx="8839200" cy="5334000"/>
            </a:xfrm>
            <a:prstGeom prst="rect">
              <a:avLst/>
            </a:prstGeom>
            <a:noFill/>
            <a:ln w="57150">
              <a:solidFill>
                <a:srgbClr val="B10F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" y="152400"/>
              <a:ext cx="8686800" cy="518160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345439" y="3601818"/>
            <a:ext cx="1683474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en-US" sz="5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601818"/>
            <a:ext cx="4495800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জাতীয় ফল </a:t>
            </a:r>
            <a:r>
              <a:rPr lang="bn-BD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bn-BD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1705" y="110836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1400" y="1366767"/>
            <a:ext cx="6096000" cy="64633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ফলের নাম কি?  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91275" y="0"/>
            <a:ext cx="199125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8700" b="1" cap="none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7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47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41667 -0.00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/>
      <p:bldP spid="13" grpId="0"/>
      <p:bldP spid="13" grpId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2400" y="76200"/>
            <a:ext cx="8839200" cy="6629400"/>
            <a:chOff x="152400" y="76200"/>
            <a:chExt cx="8839200" cy="5334000"/>
          </a:xfrm>
        </p:grpSpPr>
        <p:sp>
          <p:nvSpPr>
            <p:cNvPr id="5" name="Rectangle 4"/>
            <p:cNvSpPr/>
            <p:nvPr/>
          </p:nvSpPr>
          <p:spPr>
            <a:xfrm>
              <a:off x="152400" y="76200"/>
              <a:ext cx="8839200" cy="5334000"/>
            </a:xfrm>
            <a:prstGeom prst="rect">
              <a:avLst/>
            </a:prstGeom>
            <a:noFill/>
            <a:ln w="57150">
              <a:solidFill>
                <a:srgbClr val="B10F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152400"/>
              <a:ext cx="8686800" cy="518160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1000" y="407720"/>
            <a:ext cx="8372537" cy="4670960"/>
            <a:chOff x="381000" y="407720"/>
            <a:chExt cx="8372537" cy="4670960"/>
          </a:xfrm>
        </p:grpSpPr>
        <p:grpSp>
          <p:nvGrpSpPr>
            <p:cNvPr id="3" name="Group 2"/>
            <p:cNvGrpSpPr/>
            <p:nvPr/>
          </p:nvGrpSpPr>
          <p:grpSpPr>
            <a:xfrm>
              <a:off x="381000" y="407720"/>
              <a:ext cx="6803353" cy="4670960"/>
              <a:chOff x="476071" y="358240"/>
              <a:chExt cx="6803353" cy="467096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071" y="358240"/>
                <a:ext cx="6803353" cy="4670960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37" t="11111" r="8518" b="35556"/>
              <a:stretch/>
            </p:blipFill>
            <p:spPr>
              <a:xfrm>
                <a:off x="3505200" y="1143000"/>
                <a:ext cx="3015122" cy="2037665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4038600" y="475155"/>
              <a:ext cx="1526380" cy="52322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bn-BD" sz="28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বই সংযোগ </a:t>
              </a:r>
              <a:endParaRPr lang="bn-BD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7" y="482082"/>
              <a:ext cx="2095500" cy="20955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0188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914400"/>
            <a:ext cx="6172200" cy="3962400"/>
          </a:xfrm>
          <a:prstGeom prst="rect">
            <a:avLst/>
          </a:prstGeom>
          <a:solidFill>
            <a:schemeClr val="tx1"/>
          </a:solidFill>
          <a:ln w="76200">
            <a:solidFill>
              <a:srgbClr val="B10F58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 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95744"/>
            <a:ext cx="4267199" cy="44336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96029" y="1342248"/>
            <a:ext cx="23759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/>
                <a:solidFill>
                  <a:schemeClr val="bg1">
                    <a:lumMod val="9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খুঁজে বের করি- </a:t>
            </a:r>
            <a:endParaRPr lang="en-US" sz="2400" b="1" cap="none" spc="0" dirty="0">
              <a:ln/>
              <a:solidFill>
                <a:schemeClr val="bg1">
                  <a:lumMod val="9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354" y="2550954"/>
            <a:ext cx="12009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8823" y="2550954"/>
            <a:ext cx="542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9984" y="2580268"/>
            <a:ext cx="580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3485" y="2580267"/>
            <a:ext cx="2502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র, ব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8309" y="2599791"/>
            <a:ext cx="638492" cy="75731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400" y="2592399"/>
            <a:ext cx="1342624" cy="75731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05252" y="2592398"/>
            <a:ext cx="725340" cy="75731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74828" y="2599791"/>
            <a:ext cx="2428528" cy="75731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7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421470">
            <a:off x="559078" y="752305"/>
            <a:ext cx="2198039" cy="83099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4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02983"/>
            <a:ext cx="4324350" cy="43243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17886" y="5527333"/>
            <a:ext cx="7776489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 কর এবং এক একজন এক এক লাইন করে পড়ে শোনাও 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781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7902" y="1752600"/>
            <a:ext cx="4139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আমাদের দেশের নাম কি? 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530" y="4648200"/>
            <a:ext cx="1630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দোয়েল।  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20249720">
            <a:off x="1139335" y="494144"/>
            <a:ext cx="1653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 smtClean="0">
                <a:ln w="11430">
                  <a:solidFill>
                    <a:srgbClr val="7030A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4000" b="1" dirty="0" smtClean="0">
                <a:ln w="11430">
                  <a:solidFill>
                    <a:srgbClr val="7030A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n w="11430">
                <a:solidFill>
                  <a:srgbClr val="7030A0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8070" y="3430350"/>
            <a:ext cx="1306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কাঁঠাল।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0519" y="4135632"/>
            <a:ext cx="5109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আমাদের জাতীয় পাখির নাম কি? 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7902" y="2947926"/>
            <a:ext cx="5054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আমাদের জাতীয় ফলের নাম কি? 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7701" y="2228819"/>
            <a:ext cx="1778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বাংলাদেশ। 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335" y="2229209"/>
            <a:ext cx="1154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4676" y="848087"/>
            <a:ext cx="3563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প্রশ্ন গুলোর উত্তর লিখঃ </a:t>
            </a:r>
            <a:r>
              <a:rPr lang="en-US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0334" y="3424145"/>
            <a:ext cx="1154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04189" y="4668058"/>
            <a:ext cx="1154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026" y="204744"/>
            <a:ext cx="8846574" cy="65008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2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3513" y="3455172"/>
            <a:ext cx="8229600" cy="646331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3600" b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b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600" b="1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5026" y="204744"/>
            <a:ext cx="8846574" cy="65008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743200" y="1353150"/>
            <a:ext cx="3021918" cy="2067609"/>
            <a:chOff x="2746411" y="1044663"/>
            <a:chExt cx="3021918" cy="206760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697" b="97959" l="2917" r="98073">
                          <a14:foregroundMark x1="44375" y1="69315" x2="50625" y2="74927"/>
                          <a14:foregroundMark x1="20469" y1="64796" x2="28385" y2="79227"/>
                          <a14:foregroundMark x1="33854" y1="62318" x2="33854" y2="67930"/>
                          <a14:foregroundMark x1="33385" y1="60277" x2="38698" y2="59402"/>
                          <a14:foregroundMark x1="68698" y1="60714" x2="70313" y2="903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411" y="1064397"/>
              <a:ext cx="2865831" cy="204787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953135" y="1044663"/>
              <a:ext cx="2815194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 smtClean="0">
                  <a:ln w="11430">
                    <a:solidFill>
                      <a:srgbClr val="7030A0"/>
                    </a:solidFill>
                  </a:ln>
                  <a:solidFill>
                    <a:schemeClr val="bg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800" b="1" dirty="0" smtClean="0">
                  <a:ln w="11430">
                    <a:solidFill>
                      <a:srgbClr val="7030A0"/>
                    </a:solidFill>
                  </a:ln>
                  <a:solidFill>
                    <a:schemeClr val="bg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n w="11430">
                    <a:solidFill>
                      <a:srgbClr val="7030A0"/>
                    </a:solidFill>
                  </a:ln>
                  <a:solidFill>
                    <a:schemeClr val="bg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800" b="1" dirty="0" smtClean="0">
                  <a:ln w="11430">
                    <a:solidFill>
                      <a:srgbClr val="7030A0"/>
                    </a:solidFill>
                  </a:ln>
                  <a:solidFill>
                    <a:schemeClr val="bg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b="1" dirty="0" smtClean="0">
                  <a:ln w="11430">
                    <a:solidFill>
                      <a:srgbClr val="7030A0"/>
                    </a:solidFill>
                  </a:ln>
                  <a:solidFill>
                    <a:schemeClr val="bg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smtClean="0">
                  <a:ln w="11430">
                    <a:solidFill>
                      <a:srgbClr val="7030A0"/>
                    </a:solidFill>
                  </a:ln>
                  <a:solidFill>
                    <a:schemeClr val="bg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4800" b="1" dirty="0">
                <a:ln w="1143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311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4800" y="304800"/>
            <a:ext cx="8229600" cy="5486400"/>
            <a:chOff x="304800" y="304800"/>
            <a:chExt cx="8229600" cy="5486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04800"/>
              <a:ext cx="8229600" cy="54864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546315" y="3735675"/>
              <a:ext cx="7988085" cy="1446550"/>
            </a:xfrm>
            <a:prstGeom prst="rect">
              <a:avLst/>
            </a:prstGeom>
            <a:ln w="57150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44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শ্রেণি কার্যক্রম </a:t>
              </a:r>
              <a:r>
                <a:rPr lang="en-US" sz="44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এখানেই শেষ করছি।</a:t>
              </a:r>
            </a:p>
            <a:p>
              <a:pPr algn="ctr"/>
              <a:r>
                <a:rPr lang="bn-BD" sz="4400" b="1" dirty="0" smtClean="0">
                  <a:ln w="11430"/>
                  <a:solidFill>
                    <a:srgbClr val="C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 সবাইকে। </a:t>
              </a:r>
              <a:endParaRPr lang="bn-BD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8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76200"/>
            <a:ext cx="9144000" cy="6781800"/>
            <a:chOff x="0" y="76200"/>
            <a:chExt cx="9144000" cy="6781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29882" r="821" b="-1"/>
            <a:stretch/>
          </p:blipFill>
          <p:spPr>
            <a:xfrm>
              <a:off x="0" y="6019800"/>
              <a:ext cx="9144000" cy="838200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76200" y="76200"/>
              <a:ext cx="8991600" cy="6019800"/>
              <a:chOff x="76200" y="76200"/>
              <a:chExt cx="8991600" cy="60198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76200" y="76200"/>
                <a:ext cx="8991600" cy="60198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256680" y="3276600"/>
                <a:ext cx="3996479" cy="224676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bn-BD" sz="2800" b="1" dirty="0" smtClean="0">
                    <a:ln w="11430"/>
                    <a:solidFill>
                      <a:schemeClr val="bg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মল্লিকা পাল</a:t>
                </a:r>
              </a:p>
              <a:p>
                <a:pPr algn="ctr"/>
                <a:r>
                  <a:rPr lang="bn-BD" sz="2800" b="1" dirty="0" smtClean="0">
                    <a:ln w="11430"/>
                    <a:solidFill>
                      <a:schemeClr val="bg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সহকারি শিক্ষক,</a:t>
                </a:r>
              </a:p>
              <a:p>
                <a:pPr algn="ctr"/>
                <a:r>
                  <a:rPr lang="en-US" sz="2800" b="1" dirty="0" err="1" smtClean="0">
                    <a:ln w="11430"/>
                    <a:solidFill>
                      <a:schemeClr val="bg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কাঠি</a:t>
                </a:r>
                <a:r>
                  <a:rPr lang="bn-BD" sz="2800" b="1" dirty="0" smtClean="0">
                    <a:ln w="11430"/>
                    <a:solidFill>
                      <a:schemeClr val="bg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সরকারি প্রাথমিক বিদ্যালয়,</a:t>
                </a:r>
              </a:p>
              <a:p>
                <a:pPr algn="ctr"/>
                <a:r>
                  <a:rPr lang="en-US" sz="2800" b="1" dirty="0" err="1" smtClean="0">
                    <a:ln w="11430"/>
                    <a:solidFill>
                      <a:schemeClr val="bg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গোপালগঞ্জ</a:t>
                </a:r>
                <a:r>
                  <a:rPr lang="en-US" sz="2800" b="1" dirty="0" smtClean="0">
                    <a:ln w="11430"/>
                    <a:solidFill>
                      <a:schemeClr val="bg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n w="11430"/>
                    <a:solidFill>
                      <a:schemeClr val="bg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সদর</a:t>
                </a:r>
                <a:r>
                  <a:rPr lang="bn-BD" sz="2800" b="1" dirty="0" smtClean="0">
                    <a:ln w="11430"/>
                    <a:solidFill>
                      <a:schemeClr val="bg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b="1" dirty="0" err="1" smtClean="0">
                    <a:ln w="11430"/>
                    <a:solidFill>
                      <a:schemeClr val="bg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গোপালগঞ্জ</a:t>
                </a:r>
                <a:r>
                  <a:rPr lang="bn-BD" sz="2800" b="1" dirty="0" smtClean="0">
                    <a:ln w="11430"/>
                    <a:solidFill>
                      <a:schemeClr val="bg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pPr algn="ctr"/>
                <a:r>
                  <a:rPr lang="bn-BD" sz="2800" b="1" dirty="0" smtClean="0">
                    <a:ln w="11430"/>
                    <a:solidFill>
                      <a:schemeClr val="bg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mpaul29024@gmail.com</a:t>
                </a:r>
                <a:endParaRPr lang="en-US" sz="28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5340984" y="3233678"/>
                <a:ext cx="3191899" cy="286232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bn-BD" sz="3600" b="1" cap="none" spc="0" dirty="0" smtClean="0">
                    <a:ln w="11430"/>
                    <a:solidFill>
                      <a:srgbClr val="FFFF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শ্রেণিঃ প্রথম </a:t>
                </a:r>
              </a:p>
              <a:p>
                <a:pPr algn="ctr"/>
                <a:r>
                  <a:rPr lang="bn-BD" sz="3600" b="1" dirty="0" smtClean="0">
                    <a:ln w="11430"/>
                    <a:solidFill>
                      <a:srgbClr val="FFFF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বিষয়ঃ বাংলা </a:t>
                </a:r>
              </a:p>
              <a:p>
                <a:pPr algn="ctr"/>
                <a:r>
                  <a:rPr lang="bn-BD" sz="3600" b="1" dirty="0" smtClean="0">
                    <a:ln w="11430"/>
                    <a:solidFill>
                      <a:srgbClr val="FFFF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পাঠ</a:t>
                </a:r>
                <a:r>
                  <a:rPr lang="en-US" sz="3600" b="1" dirty="0" smtClean="0">
                    <a:ln w="11430"/>
                    <a:solidFill>
                      <a:srgbClr val="FFFF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ঃ</a:t>
                </a:r>
                <a:r>
                  <a:rPr lang="bn-BD" sz="3600" b="1" dirty="0" smtClean="0">
                    <a:ln w="11430"/>
                    <a:solidFill>
                      <a:srgbClr val="FFFF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৫২ </a:t>
                </a:r>
              </a:p>
              <a:p>
                <a:pPr algn="ctr"/>
                <a:r>
                  <a:rPr lang="bn-BD" sz="3600" b="1" dirty="0" smtClean="0">
                    <a:ln w="11430"/>
                    <a:solidFill>
                      <a:srgbClr val="FFFF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তারিখঃ </a:t>
                </a:r>
                <a:r>
                  <a:rPr lang="bn-BD" sz="3600" b="1" dirty="0" smtClean="0">
                    <a:ln w="11430"/>
                    <a:solidFill>
                      <a:srgbClr val="FFFF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১৭/১</a:t>
                </a:r>
                <a:r>
                  <a:rPr lang="en-US" sz="3600" b="1" dirty="0" smtClean="0">
                    <a:ln w="11430"/>
                    <a:solidFill>
                      <a:srgbClr val="FFFF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bn-BD" sz="3600" b="1" dirty="0" smtClean="0">
                    <a:ln w="11430"/>
                    <a:solidFill>
                      <a:srgbClr val="FFFF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/২০১৯</a:t>
                </a:r>
                <a:endParaRPr lang="bn-BD" sz="36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3600" b="1" cap="none" spc="0" dirty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34" t="14445" r="29999" b="32222"/>
              <a:stretch/>
            </p:blipFill>
            <p:spPr>
              <a:xfrm>
                <a:off x="1219200" y="711369"/>
                <a:ext cx="1894916" cy="2317016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292929"/>
                </a:solidFill>
                <a:miter lim="800000"/>
              </a:ln>
              <a:effectLst>
                <a:reflection blurRad="12700" stA="28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</p:grpSp>
        <p:cxnSp>
          <p:nvCxnSpPr>
            <p:cNvPr id="6" name="Straight Arrow Connector 5"/>
            <p:cNvCxnSpPr/>
            <p:nvPr/>
          </p:nvCxnSpPr>
          <p:spPr>
            <a:xfrm flipV="1">
              <a:off x="4724400" y="711370"/>
              <a:ext cx="0" cy="4811999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876800" y="1207801"/>
              <a:ext cx="0" cy="4811999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4572000" y="1207801"/>
              <a:ext cx="0" cy="4811999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t="3488" r="6529" b="-1163"/>
          <a:stretch/>
        </p:blipFill>
        <p:spPr>
          <a:xfrm>
            <a:off x="6029885" y="746005"/>
            <a:ext cx="1580031" cy="20418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27440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752600"/>
            <a:ext cx="3086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  </a:t>
            </a:r>
            <a:endParaRPr lang="bn-BD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10" name="N_K80uajfD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" y="762000"/>
            <a:ext cx="8542866" cy="4805363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717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50127" y="2297903"/>
            <a:ext cx="2457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6123" y="3102771"/>
            <a:ext cx="7811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.............................. </a:t>
            </a:r>
            <a:r>
              <a:rPr lang="en-US" sz="32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05000" y="635145"/>
            <a:ext cx="3860181" cy="1219200"/>
            <a:chOff x="1905000" y="635145"/>
            <a:chExt cx="3860181" cy="1219200"/>
          </a:xfrm>
        </p:grpSpPr>
        <p:sp>
          <p:nvSpPr>
            <p:cNvPr id="2" name="Rectangle 1"/>
            <p:cNvSpPr/>
            <p:nvPr/>
          </p:nvSpPr>
          <p:spPr>
            <a:xfrm>
              <a:off x="2743200" y="829247"/>
              <a:ext cx="302198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4800" b="1" dirty="0" smtClean="0">
                  <a:ln w="11430"/>
                  <a:solidFill>
                    <a:srgbClr val="7030A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 </a:t>
              </a:r>
              <a:r>
                <a:rPr lang="en-US" sz="4800" b="1" dirty="0" smtClean="0">
                  <a:ln w="11430"/>
                  <a:solidFill>
                    <a:srgbClr val="7030A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48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19" t="10390" r="67236" b="78079"/>
            <a:stretch/>
          </p:blipFill>
          <p:spPr>
            <a:xfrm>
              <a:off x="1905000" y="635145"/>
              <a:ext cx="1143000" cy="1219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152400" y="76200"/>
            <a:ext cx="8839200" cy="5334000"/>
            <a:chOff x="152400" y="76200"/>
            <a:chExt cx="8839200" cy="5334000"/>
          </a:xfrm>
        </p:grpSpPr>
        <p:sp>
          <p:nvSpPr>
            <p:cNvPr id="9" name="Rectangle 8"/>
            <p:cNvSpPr/>
            <p:nvPr/>
          </p:nvSpPr>
          <p:spPr>
            <a:xfrm>
              <a:off x="152400" y="76200"/>
              <a:ext cx="8839200" cy="5334000"/>
            </a:xfrm>
            <a:prstGeom prst="rect">
              <a:avLst/>
            </a:prstGeom>
            <a:noFill/>
            <a:ln w="57150">
              <a:solidFill>
                <a:srgbClr val="B10F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152400"/>
              <a:ext cx="8686800" cy="518160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780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69072" y="1089371"/>
            <a:ext cx="7203726" cy="952762"/>
            <a:chOff x="769072" y="1089371"/>
            <a:chExt cx="7203726" cy="952762"/>
          </a:xfrm>
        </p:grpSpPr>
        <p:sp>
          <p:nvSpPr>
            <p:cNvPr id="4" name="Rectangle 3"/>
            <p:cNvSpPr/>
            <p:nvPr/>
          </p:nvSpPr>
          <p:spPr>
            <a:xfrm>
              <a:off x="769072" y="1365597"/>
              <a:ext cx="895537" cy="461665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শোনাঃ </a:t>
              </a:r>
              <a:endParaRPr lang="bn-BD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701529" y="1089371"/>
              <a:ext cx="6271269" cy="461665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sz="24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৩.৩.১ জাতীয় ফুল, ফল ও গাছের নাম শুনে মনে রাখতে পারবে।  </a:t>
              </a:r>
              <a:endParaRPr lang="bn-BD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01529" y="1580468"/>
              <a:ext cx="6227987" cy="461665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sz="24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৩.৩.৪ জাতীয় পশু-পাখির নাম শুনে মনে রাখতে পারবে। </a:t>
              </a:r>
              <a:endParaRPr lang="bn-BD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9072" y="2288644"/>
            <a:ext cx="7160443" cy="958494"/>
            <a:chOff x="769072" y="2432105"/>
            <a:chExt cx="7160443" cy="958494"/>
          </a:xfrm>
        </p:grpSpPr>
        <p:sp>
          <p:nvSpPr>
            <p:cNvPr id="6" name="Rectangle 5"/>
            <p:cNvSpPr/>
            <p:nvPr/>
          </p:nvSpPr>
          <p:spPr>
            <a:xfrm>
              <a:off x="1701528" y="2432105"/>
              <a:ext cx="6227987" cy="461665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sz="24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২.৬.১  জাতীয় ফুল, ফল ও গাছের নাম বলতে পারবে।    </a:t>
              </a:r>
              <a:endParaRPr lang="bn-BD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69072" y="2733968"/>
              <a:ext cx="895854" cy="461665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বলাঃ </a:t>
              </a:r>
              <a:endParaRPr lang="bn-BD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701529" y="2928934"/>
              <a:ext cx="6227986" cy="461665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sz="24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২.৬.৪ জাতীয় পাখির নাম বলতে পারবে। </a:t>
              </a:r>
              <a:endParaRPr lang="bn-BD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9072" y="3452880"/>
            <a:ext cx="7160443" cy="473262"/>
            <a:chOff x="769072" y="3679787"/>
            <a:chExt cx="7160443" cy="473262"/>
          </a:xfrm>
        </p:grpSpPr>
        <p:sp>
          <p:nvSpPr>
            <p:cNvPr id="11" name="Rectangle 10"/>
            <p:cNvSpPr/>
            <p:nvPr/>
          </p:nvSpPr>
          <p:spPr>
            <a:xfrm>
              <a:off x="1701529" y="3691384"/>
              <a:ext cx="6227986" cy="461665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sz="24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২.৬.১ পাঠ্যাংশটি স্পষ্ট ও শুদ্ধ উচ্চারণে পড়তে পারবে।  </a:t>
              </a:r>
              <a:endParaRPr lang="bn-BD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9072" y="3679787"/>
              <a:ext cx="908361" cy="461665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পড়াঃ </a:t>
              </a:r>
              <a:endParaRPr lang="bn-BD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9072" y="4191000"/>
            <a:ext cx="7160443" cy="1411515"/>
            <a:chOff x="769072" y="4354153"/>
            <a:chExt cx="7160443" cy="1411515"/>
          </a:xfrm>
        </p:grpSpPr>
        <p:sp>
          <p:nvSpPr>
            <p:cNvPr id="2" name="Rectangle 1"/>
            <p:cNvSpPr/>
            <p:nvPr/>
          </p:nvSpPr>
          <p:spPr>
            <a:xfrm>
              <a:off x="1664609" y="4825467"/>
              <a:ext cx="6264906" cy="461665"/>
            </a:xfrm>
            <a:prstGeom prst="rect">
              <a:avLst/>
            </a:prstGeom>
            <a:ln w="38100">
              <a:solidFill>
                <a:srgbClr val="DE30B0"/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sz="24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২.৪.৬ আমাদের দেশের নাম লিখতে পারবে।  </a:t>
              </a:r>
              <a:endParaRPr lang="bn-BD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77433" y="5304003"/>
              <a:ext cx="6252082" cy="461665"/>
            </a:xfrm>
            <a:prstGeom prst="rect">
              <a:avLst/>
            </a:prstGeom>
            <a:ln w="38100">
              <a:solidFill>
                <a:srgbClr val="DE30B0"/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sz="24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২.৪.৫ জাতীয় পাখির নাম লিখতে পারবে। </a:t>
              </a:r>
              <a:endParaRPr lang="bn-BD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64609" y="4354153"/>
              <a:ext cx="6264906" cy="461665"/>
            </a:xfrm>
            <a:prstGeom prst="rect">
              <a:avLst/>
            </a:prstGeom>
            <a:ln w="38100">
              <a:solidFill>
                <a:srgbClr val="DE30B0"/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sz="24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২.৪.১ জাতীয় ফুল, ফল ও গাছের নাম লিখতে পারবে। </a:t>
              </a:r>
              <a:endParaRPr lang="bn-BD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9072" y="4850723"/>
              <a:ext cx="895537" cy="461665"/>
            </a:xfrm>
            <a:prstGeom prst="rect">
              <a:avLst/>
            </a:prstGeom>
            <a:ln w="38100">
              <a:solidFill>
                <a:srgbClr val="DE30B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লেখাঃ </a:t>
              </a:r>
              <a:endParaRPr lang="bn-BD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429000" y="139777"/>
            <a:ext cx="2045753" cy="76944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4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2339"/>
            <a:ext cx="2971801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2901"/>
            <a:ext cx="3048000" cy="21416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54" y="4291360"/>
            <a:ext cx="3048000" cy="1798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867400" y="280379"/>
            <a:ext cx="3047999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5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1084468"/>
            <a:ext cx="3200399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ধানের দেশ  </a:t>
            </a:r>
            <a:r>
              <a:rPr lang="en-US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2843253"/>
            <a:ext cx="3124199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গানের দেশ  </a:t>
            </a:r>
            <a:r>
              <a:rPr lang="en-US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8707" y="4761949"/>
            <a:ext cx="3505201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বিচিত্র পাখির দেশ  </a:t>
            </a:r>
            <a:r>
              <a:rPr lang="en-US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8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3656865"/>
            <a:ext cx="438613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4238335" cy="28186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24" b="89487" l="1301" r="89919">
                        <a14:backgroundMark x1="62114" y1="74083" x2="53821" y2="77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4238335" cy="28186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3656865"/>
            <a:ext cx="4386137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জাতীয় পাখি </a:t>
            </a:r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দোয়েল</a:t>
            </a:r>
            <a:r>
              <a:rPr lang="bn-BD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1" y="3352800"/>
            <a:ext cx="2133600" cy="101566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দোয়েল </a:t>
            </a:r>
            <a:r>
              <a:rPr lang="en-US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6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" y="76200"/>
            <a:ext cx="8839200" cy="6629400"/>
            <a:chOff x="152400" y="76200"/>
            <a:chExt cx="8839200" cy="5334000"/>
          </a:xfrm>
        </p:grpSpPr>
        <p:sp>
          <p:nvSpPr>
            <p:cNvPr id="3" name="Rectangle 2"/>
            <p:cNvSpPr/>
            <p:nvPr/>
          </p:nvSpPr>
          <p:spPr>
            <a:xfrm>
              <a:off x="152400" y="76200"/>
              <a:ext cx="8839200" cy="5334000"/>
            </a:xfrm>
            <a:prstGeom prst="rect">
              <a:avLst/>
            </a:prstGeom>
            <a:noFill/>
            <a:ln w="57150">
              <a:solidFill>
                <a:srgbClr val="B10F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600" y="152400"/>
              <a:ext cx="8686800" cy="518160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091705" y="110836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1400" y="1366767"/>
            <a:ext cx="6096000" cy="64633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পাখির নাম কি?  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54424" y="-140464"/>
            <a:ext cx="199125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8700" b="1" cap="none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7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7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49931 0.02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65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5" grpId="1" animBg="1"/>
      <p:bldP spid="6" grpId="0" animBg="1"/>
      <p:bldP spid="10" grpId="0"/>
      <p:bldP spid="13" grpId="0"/>
      <p:bldP spid="13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00"/>
          <a:stretch/>
        </p:blipFill>
        <p:spPr>
          <a:xfrm>
            <a:off x="394855" y="394855"/>
            <a:ext cx="4642338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97" b="90000" l="62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473"/>
          <a:stretch/>
        </p:blipFill>
        <p:spPr>
          <a:xfrm>
            <a:off x="381000" y="381000"/>
            <a:ext cx="4584789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4229328"/>
            <a:ext cx="4641015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শাপলা আমাদের জাতীয় </a:t>
            </a:r>
            <a:r>
              <a:rPr lang="bn-BD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bn-BD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39574" y="3716573"/>
            <a:ext cx="1725152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5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76200"/>
            <a:ext cx="8839200" cy="6629400"/>
            <a:chOff x="152400" y="76200"/>
            <a:chExt cx="8839200" cy="5334000"/>
          </a:xfrm>
        </p:grpSpPr>
        <p:sp>
          <p:nvSpPr>
            <p:cNvPr id="10" name="Rectangle 9"/>
            <p:cNvSpPr/>
            <p:nvPr/>
          </p:nvSpPr>
          <p:spPr>
            <a:xfrm>
              <a:off x="152400" y="76200"/>
              <a:ext cx="8839200" cy="5334000"/>
            </a:xfrm>
            <a:prstGeom prst="rect">
              <a:avLst/>
            </a:prstGeom>
            <a:noFill/>
            <a:ln w="57150">
              <a:solidFill>
                <a:srgbClr val="B10F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" y="152400"/>
              <a:ext cx="8686800" cy="518160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091705" y="110836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46656" y="1490733"/>
            <a:ext cx="6096000" cy="64633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ফুলের নাম কি?  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15520" y="-117400"/>
            <a:ext cx="199125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8700" b="1" cap="none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7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0.50764 0.038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82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12" grpId="0"/>
      <p:bldP spid="13" grpId="0"/>
      <p:bldP spid="13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1727"/>
            <a:ext cx="2934623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89619" l="0" r="9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2934623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7400" y="3952329"/>
            <a:ext cx="2202847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 গাছ</a:t>
            </a:r>
            <a:r>
              <a:rPr lang="en-US" sz="5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218" y="4229328"/>
            <a:ext cx="4737194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জাতীয় গাছ </a:t>
            </a:r>
            <a:r>
              <a:rPr lang="bn-BD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 গাছ</a:t>
            </a:r>
            <a:r>
              <a:rPr lang="bn-BD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76200"/>
            <a:ext cx="8839200" cy="6629400"/>
            <a:chOff x="152400" y="76200"/>
            <a:chExt cx="8839200" cy="5334000"/>
          </a:xfrm>
        </p:grpSpPr>
        <p:sp>
          <p:nvSpPr>
            <p:cNvPr id="10" name="Rectangle 9"/>
            <p:cNvSpPr/>
            <p:nvPr/>
          </p:nvSpPr>
          <p:spPr>
            <a:xfrm>
              <a:off x="152400" y="76200"/>
              <a:ext cx="8839200" cy="5334000"/>
            </a:xfrm>
            <a:prstGeom prst="rect">
              <a:avLst/>
            </a:prstGeom>
            <a:noFill/>
            <a:ln w="57150">
              <a:solidFill>
                <a:srgbClr val="B10F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" y="152400"/>
              <a:ext cx="8686800" cy="518160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091705" y="110836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1400" y="1366767"/>
            <a:ext cx="6096000" cy="64633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গাছের নাম কি?  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3774" y="-241366"/>
            <a:ext cx="199125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8700" b="1" cap="none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700" b="1" cap="none" spc="50" dirty="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7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55625 2.22222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12" grpId="0"/>
      <p:bldP spid="13" grpId="0"/>
      <p:bldP spid="13" grpId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2739</TotalTime>
  <Words>276</Words>
  <Application>Microsoft Office PowerPoint</Application>
  <PresentationFormat>On-screen Show (4:3)</PresentationFormat>
  <Paragraphs>75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Mollika</cp:lastModifiedBy>
  <cp:revision>205</cp:revision>
  <dcterms:created xsi:type="dcterms:W3CDTF">2006-08-16T00:00:00Z</dcterms:created>
  <dcterms:modified xsi:type="dcterms:W3CDTF">2019-11-24T14:48:42Z</dcterms:modified>
</cp:coreProperties>
</file>