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4" r:id="rId2"/>
    <p:sldId id="285" r:id="rId3"/>
    <p:sldId id="286" r:id="rId4"/>
    <p:sldId id="288" r:id="rId5"/>
    <p:sldId id="287" r:id="rId6"/>
    <p:sldId id="259" r:id="rId7"/>
    <p:sldId id="276" r:id="rId8"/>
    <p:sldId id="258" r:id="rId9"/>
    <p:sldId id="260" r:id="rId10"/>
    <p:sldId id="261" r:id="rId11"/>
    <p:sldId id="262" r:id="rId12"/>
    <p:sldId id="263" r:id="rId13"/>
    <p:sldId id="264" r:id="rId14"/>
    <p:sldId id="277" r:id="rId15"/>
    <p:sldId id="265" r:id="rId16"/>
    <p:sldId id="266" r:id="rId17"/>
    <p:sldId id="267" r:id="rId18"/>
    <p:sldId id="268" r:id="rId19"/>
    <p:sldId id="271" r:id="rId20"/>
    <p:sldId id="281" r:id="rId21"/>
    <p:sldId id="270" r:id="rId22"/>
    <p:sldId id="273" r:id="rId23"/>
    <p:sldId id="272" r:id="rId24"/>
    <p:sldId id="275" r:id="rId25"/>
    <p:sldId id="280" r:id="rId26"/>
    <p:sldId id="282" r:id="rId27"/>
    <p:sldId id="279" r:id="rId28"/>
    <p:sldId id="278" r:id="rId2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510" y="-12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B87AE-D4AA-440A-BD19-8445840B9BEE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16D26-671A-48DE-A05D-B60823EE3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16D26-671A-48DE-A05D-B60823EE3FC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16D26-671A-48DE-A05D-B60823EE3FC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496-B379-4A61-BA99-041E9C877F26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C50D-4CB6-4665-A6C1-83F5B5287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496-B379-4A61-BA99-041E9C877F26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C50D-4CB6-4665-A6C1-83F5B5287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496-B379-4A61-BA99-041E9C877F26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C50D-4CB6-4665-A6C1-83F5B5287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496-B379-4A61-BA99-041E9C877F26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C50D-4CB6-4665-A6C1-83F5B5287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496-B379-4A61-BA99-041E9C877F26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C50D-4CB6-4665-A6C1-83F5B5287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496-B379-4A61-BA99-041E9C877F26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C50D-4CB6-4665-A6C1-83F5B5287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496-B379-4A61-BA99-041E9C877F26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C50D-4CB6-4665-A6C1-83F5B5287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496-B379-4A61-BA99-041E9C877F26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C50D-4CB6-4665-A6C1-83F5B5287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496-B379-4A61-BA99-041E9C877F26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C50D-4CB6-4665-A6C1-83F5B5287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496-B379-4A61-BA99-041E9C877F26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C50D-4CB6-4665-A6C1-83F5B5287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496-B379-4A61-BA99-041E9C877F26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C50D-4CB6-4665-A6C1-83F5B5287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ED496-B379-4A61-BA99-041E9C877F26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3C50D-4CB6-4665-A6C1-83F5B5287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dney-dialysis_me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95" y="381000"/>
            <a:ext cx="11452397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283617" y="0"/>
            <a:ext cx="56400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3157" y="381000"/>
            <a:ext cx="2939111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41808" y="609600"/>
            <a:ext cx="3040460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90359" y="1524000"/>
            <a:ext cx="182427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10589" y="2362200"/>
            <a:ext cx="2736414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91708" y="5181600"/>
            <a:ext cx="2736414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87662" y="5410201"/>
            <a:ext cx="5270130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ক্লাসে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6414" y="5791201"/>
            <a:ext cx="3648551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dirty="0" smtClean="0"/>
          </a:p>
          <a:p>
            <a:endParaRPr lang="en-US" dirty="0"/>
          </a:p>
        </p:txBody>
      </p:sp>
      <p:pic>
        <p:nvPicPr>
          <p:cNvPr id="13" name="Picture 12" descr="17800242_286870401747198_702539390097369368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8881" y="4267200"/>
            <a:ext cx="1013487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Pictur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384965" cy="6858000"/>
          </a:xfrm>
          <a:prstGeom prst="rect">
            <a:avLst/>
          </a:prstGeom>
        </p:spPr>
      </p:pic>
      <p:pic>
        <p:nvPicPr>
          <p:cNvPr id="14" name="Picture 13" descr="Picture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319" y="0"/>
            <a:ext cx="648782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201704140827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084" y="304800"/>
            <a:ext cx="679036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b514e9d9a326331b124f2c9697ed6608-5919a6f7c0c2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084" y="3733800"/>
            <a:ext cx="679036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202697" y="1066800"/>
            <a:ext cx="4155295" cy="2057400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কম পানি পান করা ।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04046" y="4267200"/>
            <a:ext cx="4155295" cy="2057400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-15081" y="0"/>
            <a:ext cx="12192000" cy="6858000"/>
          </a:xfrm>
          <a:prstGeom prst="frame">
            <a:avLst>
              <a:gd name="adj1" fmla="val 1099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1020" y="228601"/>
            <a:ext cx="71789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কিডনিতে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বৃক্কে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পাথরের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319" y="1371600"/>
            <a:ext cx="11201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প্রাথমিক অবস্থায় বৃক্কে পাথর হলে তেমন সমস্যা ধরা পড়ে না । সমস্যা হয় যখন পাথর প্রস্রাব নালিতে চলে আসে এবং প্রস্রাবে বাধা দেয় । উপসর্গ হিসাবে – </a:t>
            </a:r>
          </a:p>
        </p:txBody>
      </p:sp>
      <p:pic>
        <p:nvPicPr>
          <p:cNvPr id="5" name="Picture 4" descr="raselpharmacy  4-799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084" y="3429000"/>
            <a:ext cx="6486314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405395" y="3429000"/>
            <a:ext cx="4256643" cy="24384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কোমরের পিছনে ব্যথা হবে ।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-15081" y="0"/>
            <a:ext cx="12192000" cy="6858000"/>
          </a:xfrm>
          <a:prstGeom prst="frame">
            <a:avLst>
              <a:gd name="adj1" fmla="val 109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vysheny_eritrocity_v_moche.jpg.crop_displ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827" y="228600"/>
            <a:ext cx="6182268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_528_1556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828" y="3505200"/>
            <a:ext cx="620127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202697" y="457200"/>
            <a:ext cx="4966084" cy="24384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অনেকের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প্রস্রাবের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02697" y="3657600"/>
            <a:ext cx="4763387" cy="24384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অনেক সময় কাঁপনি দিয়ে জ্বর আসে ।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15081" y="0"/>
            <a:ext cx="12192000" cy="6858000"/>
          </a:xfrm>
          <a:prstGeom prst="frame">
            <a:avLst>
              <a:gd name="adj1" fmla="val 1099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6973" y="228601"/>
            <a:ext cx="7940146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পাথরের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5624" y="1676400"/>
            <a:ext cx="8209241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বৃক্কের পাথরের চিকিৎসা নির্ভর করে পাথরের আকার ও অবস্থানের উপর ।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3488" y="3581399"/>
            <a:ext cx="10438911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সাধারণত অধিক পানি গ্রহন এবং ঔষধ সেবনে পাথর অপসারণ করা যায় । </a:t>
            </a:r>
          </a:p>
          <a:p>
            <a:pPr algn="ctr"/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আধুনিক পদ্ধতিতে ইউরেটারোস্কোপিক কিংবা আল্ট্রাসনিক লিথট্রিপসি অথবা বৃক্কে  অস্ত্রোপচার করে পাথর অপসারন করা যায়। 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15081" y="0"/>
            <a:ext cx="12192000" cy="6858000"/>
          </a:xfrm>
          <a:prstGeom prst="frame">
            <a:avLst>
              <a:gd name="adj1" fmla="val 1099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.w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719" y="304800"/>
            <a:ext cx="4964387" cy="31242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05396" y="304801"/>
            <a:ext cx="4227724" cy="3046988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8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7762" y="4724400"/>
            <a:ext cx="6689011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বৃক্কে পাথর হওয়ার কারন গুলো </a:t>
            </a:r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 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2597" y="3733800"/>
            <a:ext cx="372852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০৫ মিনিট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15081" y="0"/>
            <a:ext cx="12192000" cy="6858000"/>
          </a:xfrm>
          <a:prstGeom prst="frame">
            <a:avLst>
              <a:gd name="adj1" fmla="val 109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920" y="228600"/>
            <a:ext cx="944879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বৃক্ক </a:t>
            </a:r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বিকল, ডায়ালাইসিস ও প্রতিস্থাপন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719" y="1371601"/>
            <a:ext cx="102108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রোগ-ব্যাধির কারণে বৃক্কের ক্ষমতা কমে যাওয়া কে বৃক্ক বিকল বলে । বৃক্কের বৈকল্য দু’ভাবে হতে পারেঃ                       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       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দীর্ঘক্ষণিক                                                          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(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তাৎক্ষণিক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5319" y="3810001"/>
            <a:ext cx="6019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তাৎক্ষণিক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বিকল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319" y="4800600"/>
            <a:ext cx="103632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৪৮ ঘন্টার মধ্যে যখন বৃক্ক দেহের বর্জ্য পদার্থ অপসারণে, পানি সাম্য ও ইলেক্টোলাইটের ভারসাম্য নিয়ন্ত্রণে অক্ষম হয়ে পড়ে, তখন বৃক্কের এ অবস্থাকে বৃক্কের তাৎক্ষণিক বিকল বলে।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15081" y="0"/>
            <a:ext cx="12192000" cy="6858000"/>
          </a:xfrm>
          <a:prstGeom prst="frame">
            <a:avLst>
              <a:gd name="adj1" fmla="val 1099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8322" y="533401"/>
            <a:ext cx="780384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তাৎক্ষণিক </a:t>
            </a:r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বৃক্ক বিকলের কারন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8519" y="2286000"/>
            <a:ext cx="8229600" cy="3600986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কিছু ঔষধের পার্শ্বপ্রতিক্রিয়া 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                                           ২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মারাত্নক ডায়রিয়া । </a:t>
            </a:r>
          </a:p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অতিরিক্ত রক্ত ক্ষরন  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ফেইলিউর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লিভার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ফেইলিউর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বিপর্যয়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মূত্রথলিতে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টিউমার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সংক্রমন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ক্যান্সার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15081" y="0"/>
            <a:ext cx="12192000" cy="6858000"/>
          </a:xfrm>
          <a:prstGeom prst="frame">
            <a:avLst>
              <a:gd name="adj1" fmla="val 1099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6973" y="228601"/>
            <a:ext cx="841193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তাৎক্ষণিক </a:t>
            </a:r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বৃক্ক বিকলের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লক্ষন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319" y="1447800"/>
            <a:ext cx="9220199" cy="50783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বৃক্ক বিকল হলে মূত্রের পরিমান কমে যাবে । </a:t>
            </a:r>
          </a:p>
          <a:p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রক্তে ক্রিয়োটিনিন বৃদ্ধি পাবে । 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bn-IN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পাঁজর ও কোমরের মাঝা মাঝি দুপাশে ব্যথা হবে। </a:t>
            </a:r>
          </a:p>
          <a:p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ক্ষুধামান্দ্য, বমি-বমিভাব ও বমি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পায়খানা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৮।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সংবেদ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৯।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অনেক্ষণ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হেঁচকি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তোলবে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15081" y="0"/>
            <a:ext cx="12192000" cy="6858000"/>
          </a:xfrm>
          <a:prstGeom prst="frame">
            <a:avLst>
              <a:gd name="adj1" fmla="val 1099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7202" y="533400"/>
            <a:ext cx="4256645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ডায়ালাইসিস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6518" y="2133600"/>
            <a:ext cx="9753601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বৃক্ক সম্পূর্ণ অকেজো বা বিকল হওয়ার পর বৈজ্ঞানিক উপায়ে রক্ত পরিশোধিত করার নাম ডায়ালাইসিস । সাধারণত ‘ডায়ালাইসিস মেশিনের সাহায্যে রক্ত পরিশোধিত করা হয় ।এই মেশিনের ডায়ালাইসিস টিউবের এক প্রান্ত রোগির হাতের কব্জির ধমনির সাথে এবং অন্য প্রান্ত ঐ হাতের শিরার সাথে সংযোজন করা হয় । ডায়ালাইসিস টিউবটির প্রাচীর আংশিক বৈষাম্যভেদ্য। টিউবটি রক্তের প্লাজমার অনুরূপ তরল পদার্থে ডুবানো থাকে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15081" y="0"/>
            <a:ext cx="12192000" cy="6858000"/>
          </a:xfrm>
          <a:prstGeom prst="frame">
            <a:avLst>
              <a:gd name="adj1" fmla="val 1099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lys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90" y="1295400"/>
            <a:ext cx="10641607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256644" y="304800"/>
            <a:ext cx="3576875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ডায়ালাইসিস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15081" y="0"/>
            <a:ext cx="12192000" cy="6858000"/>
          </a:xfrm>
          <a:prstGeom prst="frame">
            <a:avLst>
              <a:gd name="adj1" fmla="val 109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59" y="274638"/>
            <a:ext cx="6689011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1578" y="1600200"/>
            <a:ext cx="4360104" cy="99060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endParaRPr lang="en-US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046" y="2743200"/>
            <a:ext cx="7195754" cy="33829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>
              <a:buNone/>
            </a:pPr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মিজানুর রহমান চৌধুরী                                  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অধ্যাপক (জীববিজ্ঞান)                                          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</a:t>
            </a:r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বিশ্বজাকের মঞ্জিল কামি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</a:t>
            </a:r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্‌রা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</a:t>
            </a:r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বিশ্বজাকের 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মঞ্জিল-৭৮২২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সদরপুর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              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৮১৮২৬২৩৮৯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05195" y="1600200"/>
            <a:ext cx="3445854" cy="99060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endParaRPr lang="en-US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02497" y="2743200"/>
            <a:ext cx="3851249" cy="3382963"/>
          </a:xfrm>
        </p:spPr>
        <p:txBody>
          <a:bodyPr/>
          <a:lstStyle/>
          <a:p>
            <a:pPr>
              <a:buNone/>
            </a:pP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7" name="Picture 6" descr="16(pic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2597" y="1600200"/>
            <a:ext cx="2026973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7702497" y="3048000"/>
            <a:ext cx="4155295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ণিঃ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/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অধ্যায়ঃ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সাধারন পাঠঃ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মিনিট </a:t>
            </a:r>
            <a:r>
              <a:rPr lang="bn-I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076" y="1600201"/>
            <a:ext cx="2026973" cy="101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rame 9"/>
          <p:cNvSpPr/>
          <p:nvPr/>
        </p:nvSpPr>
        <p:spPr>
          <a:xfrm>
            <a:off x="-15081" y="0"/>
            <a:ext cx="12192000" cy="6858000"/>
          </a:xfrm>
          <a:prstGeom prst="frame">
            <a:avLst>
              <a:gd name="adj1" fmla="val 1099"/>
            </a:avLst>
          </a:prstGeom>
          <a:blipFill>
            <a:blip r:embed="rId5"/>
            <a:tile tx="0" ty="0" sx="100000" sy="100000" flip="none" algn="tl"/>
          </a:blip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318" y="228600"/>
            <a:ext cx="4862473" cy="30480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6744" y="228600"/>
            <a:ext cx="4202575" cy="3046988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249" y="3581401"/>
            <a:ext cx="4155295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০৬ মিনিট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4275" y="4800600"/>
            <a:ext cx="8676244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তাৎক্ষণিক বৃক্ষবিকলের লক্ষন গুলি বিশ্লেষন কর ।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15081" y="0"/>
            <a:ext cx="12192000" cy="6858000"/>
          </a:xfrm>
          <a:prstGeom prst="frame">
            <a:avLst>
              <a:gd name="adj1" fmla="val 109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5854" y="152400"/>
            <a:ext cx="5472827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বৃক্ক </a:t>
            </a:r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প্রতিস্থাপন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920" y="1219201"/>
            <a:ext cx="105156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যখন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ব্যক্তির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কিডনি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বিকল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অকেজো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পড়ে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তখন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সুস্থ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ব্যক্তির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কিডনি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দেহে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প্রতিস্থাপন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কিডনি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সংযোজন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।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কিডনি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সংযোজন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দু’ভাবে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;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                                                                     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১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নিকট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আত্নীয়ের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কিডনি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    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মূত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ব্যক্তির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কিডনি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।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2719" y="3962400"/>
            <a:ext cx="937259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নিকট আত্নীয় বলতে বাবা, মা, ভাইবোন, মামা, খালাকে বোঝায়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719" y="5105400"/>
            <a:ext cx="107442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মৃত ব্যক্তি বলতে ‘ব্রেন ডেড’ মানুষকে বোঝায়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কখনোই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ফিরবে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অঙ্গ-প্রত্যঙ্গ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কৃত্রিমভাবে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15081" y="0"/>
            <a:ext cx="12192000" cy="6858000"/>
          </a:xfrm>
          <a:prstGeom prst="frame">
            <a:avLst>
              <a:gd name="adj1" fmla="val 1099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7518" y="304800"/>
            <a:ext cx="8991601" cy="923330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প্রতিস্থাপনে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অবশ্য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স্মরণীয়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319" y="1981200"/>
            <a:ext cx="10515600" cy="397031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বৃক্কদাতা যেই হোক না কেন তার দেহ থেকে সংগ্রহের ঠিক ৪৮ ঘন্টার মধ্যে রোগীর দেহে স্থাপন করতে হবে । </a:t>
            </a:r>
          </a:p>
          <a:p>
            <a:pPr>
              <a:buFont typeface="Wingdings" pitchFamily="2" charset="2"/>
              <a:buChar char="q"/>
            </a:pP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সংগ্রহীত বৃক্কটি সুস্থ হতে হবে । </a:t>
            </a:r>
          </a:p>
          <a:p>
            <a:pPr>
              <a:buFont typeface="Wingdings" pitchFamily="2" charset="2"/>
              <a:buChar char="q"/>
            </a:pP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বৃক্কদাতার ও গ্রহীতার ব্লাড গ্রুপ অবশ্যই এক হতে হবে । </a:t>
            </a:r>
          </a:p>
          <a:p>
            <a:pPr>
              <a:buFont typeface="Wingdings" pitchFamily="2" charset="2"/>
              <a:buChar char="q"/>
            </a:pPr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বৃক্কদাতা ও গ্রহীতার টিস্যুর ধরন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হওয়া প্রয়োজন ।</a:t>
            </a:r>
          </a:p>
          <a:p>
            <a:pPr>
              <a:buFont typeface="Wingdings" pitchFamily="2" charset="2"/>
              <a:buChar char="q"/>
            </a:pP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গ্রহীতার অ্যান্টিবডি সিস্টেমকে দমিত রাখার জন্য বাকি জীবন নির্দিষ্ট ঔষধ খেয়ে যেতে হবে।  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15081" y="0"/>
            <a:ext cx="12192000" cy="6858000"/>
          </a:xfrm>
          <a:prstGeom prst="frame">
            <a:avLst>
              <a:gd name="adj1" fmla="val 1099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কিডনী নষ্ট হওয়ার কারণ ও করণীয়-trans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9" y="685800"/>
            <a:ext cx="11351049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21379" y="1828800"/>
            <a:ext cx="2533716" cy="10772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বিকল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অকেজো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6774" y="4114801"/>
            <a:ext cx="1586672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মূত্রথলি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4119" y="381000"/>
            <a:ext cx="320039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প্রতিস্থাপিত 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বৃক্ক</a:t>
            </a:r>
          </a:p>
          <a:p>
            <a:pPr algn="ctr"/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2119" y="5638801"/>
            <a:ext cx="48768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চিত্রঃ </a:t>
            </a:r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বৃক্ক প্রতিস্থাপন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-15081" y="0"/>
            <a:ext cx="12192000" cy="6858000"/>
          </a:xfrm>
          <a:prstGeom prst="frame">
            <a:avLst>
              <a:gd name="adj1" fmla="val 109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28919" y="5791200"/>
            <a:ext cx="2667000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9918" y="1676400"/>
            <a:ext cx="8686801" cy="452431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শিশুর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টনসিল এবং খোসপাঁচড়া থেকে সাবধান হতে হবে, কেননা সেখান থেকে কিডনির অসুখ হতে পারে ।</a:t>
            </a:r>
          </a:p>
          <a:p>
            <a:pPr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ডায়াবেটিস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 উচ্চ রক্তচাপ নিয়ন্ত্রণে রাখা । </a:t>
            </a:r>
          </a:p>
          <a:p>
            <a:pPr>
              <a:buFont typeface="Wingdings" pitchFamily="2" charset="2"/>
              <a:buChar char="v"/>
            </a:pPr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ডায়রিয়া </a:t>
            </a:r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 রক্তক্ষরণের দ্রুত চিকিৎসা করানো ।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ধূমপান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ব্যথা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নিরাময়ের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যথাসম্ভব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পরিহার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পরিমাণমতো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buFont typeface="Wingdings" pitchFamily="2" charset="2"/>
              <a:buChar char="v"/>
            </a:pPr>
            <a:r>
              <a:rPr lang="bn-IN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যাপন</a:t>
            </a:r>
            <a:r>
              <a:rPr lang="en-US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6973" y="228601"/>
            <a:ext cx="7195754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মূত্রনালি </a:t>
            </a:r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 রাখার উপায়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15081" y="0"/>
            <a:ext cx="12192000" cy="6858000"/>
          </a:xfrm>
          <a:prstGeom prst="frame">
            <a:avLst>
              <a:gd name="adj1" fmla="val 1099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092" y="152401"/>
            <a:ext cx="4357992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</a:t>
            </a:r>
            <a:r>
              <a:rPr lang="bn-IN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IN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7919" y="1600200"/>
            <a:ext cx="6172200" cy="70788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9520" y="2362201"/>
            <a:ext cx="7162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(a)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কিডনির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(b)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কিডনিতে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7920" y="3124200"/>
            <a:ext cx="69342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কিডনির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9519" y="3962401"/>
            <a:ext cx="7848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(a)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(b)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রক্তমিশ্রিত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প্রস্রাব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7920" y="4724400"/>
            <a:ext cx="75438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বৃক্কে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9518" y="5638801"/>
            <a:ext cx="79248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(a)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(b)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বৃক্কে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সংক্রমণ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eva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084" y="152400"/>
            <a:ext cx="6562325" cy="1295400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-15081" y="0"/>
            <a:ext cx="12192000" cy="6858000"/>
          </a:xfrm>
          <a:prstGeom prst="frame">
            <a:avLst>
              <a:gd name="adj1" fmla="val 109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719" y="381000"/>
            <a:ext cx="7239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" pitchFamily="2" charset="0"/>
                <a:cs typeface="Nikosh" pitchFamily="2" charset="0"/>
              </a:rPr>
              <a:t>৪।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বৃক্কে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পাথর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হওয়ার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উপসর্গ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?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6718" y="1219201"/>
            <a:ext cx="502920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উত্তরঃ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কোমরের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পিছনে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ব্যথা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হওয়া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।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2720" y="1905000"/>
            <a:ext cx="7239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" pitchFamily="2" charset="0"/>
                <a:cs typeface="Nikosh" pitchFamily="2" charset="0"/>
              </a:rPr>
              <a:t>৫।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বৃক্কের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বৈকল্য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ভাবে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? 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2919" y="2819401"/>
            <a:ext cx="7010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0050" indent="-400050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উত্তরঃ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দুই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ভাবে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যথাঃ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(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1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দীর্ঘক্ষণিক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(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তাৎক্ষণিক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6520" y="3581400"/>
            <a:ext cx="7620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" pitchFamily="2" charset="0"/>
                <a:cs typeface="Nikosh" pitchFamily="2" charset="0"/>
              </a:rPr>
              <a:t>৬। তাৎক্ষণিক বৃক্ক বিকলের একটি কারন কী ?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6719" y="4419601"/>
            <a:ext cx="4724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উত্তরঃ কিছু ঔষধের পার্শ্বপ্রতিক্রিয়া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6518" y="5181600"/>
            <a:ext cx="815340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" pitchFamily="2" charset="0"/>
                <a:cs typeface="Nikosh" pitchFamily="2" charset="0"/>
              </a:rPr>
              <a:t>৭। বৃক্ক প্রতিস্থাপনে একটি অবশ্য স্মরণীয় বিষয় কী ? 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6720" y="6019801"/>
            <a:ext cx="7086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উত্তরঃ বৃক্ক দাতা ও গ্রহীতার রক্তের  গ্রূপ এক হতে হবে 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-15081" y="0"/>
            <a:ext cx="12192000" cy="6858000"/>
          </a:xfrm>
          <a:prstGeom prst="frame">
            <a:avLst>
              <a:gd name="adj1" fmla="val 1099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312460_594700800631039_678247178163973191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519" y="304800"/>
            <a:ext cx="4608536" cy="304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18319" y="304800"/>
            <a:ext cx="3962400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 কাজ 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9670" y="3886200"/>
            <a:ext cx="8209241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" pitchFamily="2" charset="0"/>
                <a:cs typeface="Nikosh" pitchFamily="2" charset="0"/>
              </a:rPr>
              <a:t>প্রশ্নঃ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ভাবে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বৃক্ক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মূত্রনালির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5400" dirty="0" smtClean="0">
                <a:latin typeface="Nikosh" pitchFamily="2" charset="0"/>
                <a:cs typeface="Nikosh" pitchFamily="2" charset="0"/>
              </a:rPr>
              <a:t>সুস্থ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রক্ষা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সে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বিষয়ে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লিপলেট</a:t>
            </a:r>
            <a:r>
              <a:rPr lang="bn-IN" sz="5400" dirty="0" smtClean="0">
                <a:latin typeface="Nikosh" pitchFamily="2" charset="0"/>
                <a:cs typeface="Nikosh" pitchFamily="2" charset="0"/>
              </a:rPr>
              <a:t> তৈরি করে আনবে । 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15081" y="0"/>
            <a:ext cx="12192000" cy="6858000"/>
          </a:xfrm>
          <a:prstGeom prst="frame">
            <a:avLst>
              <a:gd name="adj1" fmla="val 109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760185_1487845054579778_533096454123516142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61838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06744" y="0"/>
            <a:ext cx="1114835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bn-IN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bn-IN" sz="23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23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15081" y="0"/>
            <a:ext cx="12192000" cy="6858000"/>
          </a:xfrm>
          <a:prstGeom prst="frame">
            <a:avLst>
              <a:gd name="adj1" fmla="val 109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046" y="381000"/>
            <a:ext cx="11553746" cy="57554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লোকের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গিয়াছে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প্রস্রাব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প্রস্রাব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কোমরের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পিছনে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কাঁপনি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অপসারনের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লোকটির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দিয়েছেন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লোকটির কোন অঙ্গে সমস্যা হয়েছে বলে তোমরা মনে কর ?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-15081" y="0"/>
            <a:ext cx="12192000" cy="6858000"/>
          </a:xfrm>
          <a:prstGeom prst="frame">
            <a:avLst>
              <a:gd name="adj1" fmla="val 1099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0520" y="762001"/>
            <a:ext cx="65532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লালোচ্য বিষয়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6719" y="3581401"/>
            <a:ext cx="7010399" cy="22159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বৃক্কের </a:t>
            </a:r>
            <a:r>
              <a:rPr lang="bn-IN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 </a:t>
            </a:r>
            <a:endParaRPr lang="en-US" sz="1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15081" y="0"/>
            <a:ext cx="12192000" cy="6858000"/>
          </a:xfrm>
          <a:prstGeom prst="frame">
            <a:avLst>
              <a:gd name="adj1" fmla="val 1099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86" y="4800600"/>
            <a:ext cx="10540260" cy="1447800"/>
          </a:xfrm>
          <a:prstGeom prst="rect">
            <a:avLst/>
          </a:prstGeom>
        </p:spPr>
      </p:pic>
      <p:pic>
        <p:nvPicPr>
          <p:cNvPr id="5" name="Picture 4" descr="Pictur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8214274" y="3213729"/>
            <a:ext cx="6172200" cy="50674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pic>
        <p:nvPicPr>
          <p:cNvPr id="6" name="Picture 5" descr="Picture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1857342" y="3175629"/>
            <a:ext cx="6248400" cy="506743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</p:pic>
      <p:sp>
        <p:nvSpPr>
          <p:cNvPr id="7" name="Double Wave 6"/>
          <p:cNvSpPr/>
          <p:nvPr/>
        </p:nvSpPr>
        <p:spPr>
          <a:xfrm>
            <a:off x="1013487" y="381000"/>
            <a:ext cx="10033516" cy="914400"/>
          </a:xfrm>
          <a:prstGeom prst="doubleWave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4155296" y="381001"/>
            <a:ext cx="45194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IZAN\Pictures\Picture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6200000">
            <a:off x="1740543" y="998888"/>
            <a:ext cx="1335087" cy="1775712"/>
          </a:xfrm>
          <a:prstGeom prst="rect">
            <a:avLst/>
          </a:prstGeom>
          <a:noFill/>
        </p:spPr>
      </p:pic>
      <p:pic>
        <p:nvPicPr>
          <p:cNvPr id="1027" name="Picture 3" descr="C:\Users\MIZAN\Pictures\Picture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22728" y="1295401"/>
            <a:ext cx="1775712" cy="133508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520230" y="2438401"/>
            <a:ext cx="9222727" cy="206210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(ক) বৃক্কের রোগ কী তা বলতে পারবে 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(খ) বৃক্কের রোগ হওয়ার কারন ব্যাখ্যা করতে পারবে 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(গ) বৃক্কের রোগ ‘বৃক্কে পাথর’ বর্ণনা করতে পারবে 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(ঘ) বৃক্ক বিকল, ডায়ালাইসিস ও প্রতিস্থাপন বিশ্লেষন করতে পারবে ।</a:t>
            </a:r>
          </a:p>
        </p:txBody>
      </p:sp>
      <p:pic>
        <p:nvPicPr>
          <p:cNvPr id="12" name="Picture 11" descr="Picture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4835" y="6248400"/>
            <a:ext cx="10438911" cy="304800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</p:pic>
      <p:sp>
        <p:nvSpPr>
          <p:cNvPr id="13" name="Frame 12"/>
          <p:cNvSpPr/>
          <p:nvPr/>
        </p:nvSpPr>
        <p:spPr>
          <a:xfrm>
            <a:off x="0" y="0"/>
            <a:ext cx="12176919" cy="6858000"/>
          </a:xfrm>
          <a:prstGeom prst="frame">
            <a:avLst>
              <a:gd name="adj1" fmla="val 1099"/>
            </a:avLst>
          </a:prstGeom>
          <a:blipFill>
            <a:blip r:embed="rId8"/>
            <a:tile tx="0" ty="0" sx="100000" sy="100000" flip="none" algn="tl"/>
          </a:blip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0460" y="228601"/>
            <a:ext cx="4864735" cy="101566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কিডনির রোগ 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6519" y="1524000"/>
            <a:ext cx="93726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নানারকম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স্বাভাবিক কাজে বিঘ্ন ঘটে। এর মাঝে উল্লেখযোগ্য হলো কিডনির প্রদাহ, প্রস্রাবে সমস্যা, কিডনিতে পাথর হওয়া 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4320" y="3352801"/>
            <a:ext cx="61722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কিডনির </a:t>
            </a:r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রোগের লক্ষণ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8919" y="4648200"/>
            <a:ext cx="86106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শরীর ফুলে যাওয়া । ২। প্রস্রাবে অতিরিক্ত প্রোটিন যাওয়া।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রক্ত মিশ্রিত প্রস্রাব হওয়া । ৪। প্রস্রাবে জ্বালাপোড়া করা 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 ঘন ঘন প্রস্রাব হওয়া । ৬। ক্ষেত্রবিশেষে প্রস্রাব বন্ধ হয়ে যাওয়া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15081" y="0"/>
            <a:ext cx="12192000" cy="6858000"/>
          </a:xfrm>
          <a:prstGeom prst="frame">
            <a:avLst>
              <a:gd name="adj1" fmla="val 1099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201_1134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518" y="304800"/>
            <a:ext cx="5116599" cy="304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05394" y="304801"/>
            <a:ext cx="4459341" cy="3046988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8800" dirty="0" smtClean="0"/>
              <a:t> </a:t>
            </a:r>
            <a:r>
              <a:rPr lang="bn-IN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0118" y="3733800"/>
            <a:ext cx="434340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     </a:t>
            </a:r>
            <a:r>
              <a:rPr lang="bn-IN" sz="4000" dirty="0" smtClean="0"/>
              <a:t> </a:t>
            </a:r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০৩ মিনিট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2319" y="4953000"/>
            <a:ext cx="8610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কিডনি রোগের </a:t>
            </a:r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লক্ষনগুলি </a:t>
            </a:r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 ।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15081" y="0"/>
            <a:ext cx="12192000" cy="6858000"/>
          </a:xfrm>
          <a:prstGeom prst="frame">
            <a:avLst>
              <a:gd name="adj1" fmla="val 109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7203" y="152400"/>
            <a:ext cx="4973967" cy="11079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</a:t>
            </a:r>
            <a:r>
              <a:rPr lang="en-US" sz="6000" dirty="0" smtClean="0"/>
              <a:t>   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বৃক্কে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3119" y="4724400"/>
            <a:ext cx="10591800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মানূষের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বৃক্কে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কিডনিতে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কিডনির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কিডনিতে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আশঙ্কা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Kiney St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19" y="1524001"/>
            <a:ext cx="9220200" cy="2819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147719" y="2514600"/>
            <a:ext cx="3124199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Kidney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Stone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1519" y="3733800"/>
            <a:ext cx="32004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dirty="0" smtClean="0"/>
              <a:t>   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Uretur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Stone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Frame 7"/>
          <p:cNvSpPr/>
          <p:nvPr/>
        </p:nvSpPr>
        <p:spPr>
          <a:xfrm>
            <a:off x="-15081" y="0"/>
            <a:ext cx="12192000" cy="6858000"/>
          </a:xfrm>
          <a:prstGeom prst="frame">
            <a:avLst>
              <a:gd name="adj1" fmla="val 109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0519" y="1524000"/>
            <a:ext cx="2819400" cy="9233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4719" y="228600"/>
            <a:ext cx="7772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বৃক্কে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4335-fatam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084" y="1295400"/>
            <a:ext cx="6384965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কিডনির-রোগ-কেড়ে-নিতে-পারে-প্রাণ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119" y="4114800"/>
            <a:ext cx="6283616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>
            <a:off x="202697" y="1295400"/>
            <a:ext cx="4155295" cy="2286000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অতিরিক্ত শারীরিক ওজন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05394" y="4267200"/>
            <a:ext cx="4155295" cy="205740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সংক্রমণ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699919" y="4800600"/>
            <a:ext cx="838200" cy="533400"/>
          </a:xfrm>
          <a:custGeom>
            <a:avLst/>
            <a:gdLst>
              <a:gd name="connsiteX0" fmla="*/ 12700 w 1036525"/>
              <a:gd name="connsiteY0" fmla="*/ 219075 h 923925"/>
              <a:gd name="connsiteX1" fmla="*/ 79375 w 1036525"/>
              <a:gd name="connsiteY1" fmla="*/ 171450 h 923925"/>
              <a:gd name="connsiteX2" fmla="*/ 136525 w 1036525"/>
              <a:gd name="connsiteY2" fmla="*/ 152400 h 923925"/>
              <a:gd name="connsiteX3" fmla="*/ 165100 w 1036525"/>
              <a:gd name="connsiteY3" fmla="*/ 142875 h 923925"/>
              <a:gd name="connsiteX4" fmla="*/ 222250 w 1036525"/>
              <a:gd name="connsiteY4" fmla="*/ 114300 h 923925"/>
              <a:gd name="connsiteX5" fmla="*/ 250825 w 1036525"/>
              <a:gd name="connsiteY5" fmla="*/ 95250 h 923925"/>
              <a:gd name="connsiteX6" fmla="*/ 298450 w 1036525"/>
              <a:gd name="connsiteY6" fmla="*/ 76200 h 923925"/>
              <a:gd name="connsiteX7" fmla="*/ 355600 w 1036525"/>
              <a:gd name="connsiteY7" fmla="*/ 57150 h 923925"/>
              <a:gd name="connsiteX8" fmla="*/ 384175 w 1036525"/>
              <a:gd name="connsiteY8" fmla="*/ 47625 h 923925"/>
              <a:gd name="connsiteX9" fmla="*/ 469900 w 1036525"/>
              <a:gd name="connsiteY9" fmla="*/ 19050 h 923925"/>
              <a:gd name="connsiteX10" fmla="*/ 498475 w 1036525"/>
              <a:gd name="connsiteY10" fmla="*/ 9525 h 923925"/>
              <a:gd name="connsiteX11" fmla="*/ 546100 w 1036525"/>
              <a:gd name="connsiteY11" fmla="*/ 0 h 923925"/>
              <a:gd name="connsiteX12" fmla="*/ 812800 w 1036525"/>
              <a:gd name="connsiteY12" fmla="*/ 19050 h 923925"/>
              <a:gd name="connsiteX13" fmla="*/ 860425 w 1036525"/>
              <a:gd name="connsiteY13" fmla="*/ 28575 h 923925"/>
              <a:gd name="connsiteX14" fmla="*/ 889000 w 1036525"/>
              <a:gd name="connsiteY14" fmla="*/ 66675 h 923925"/>
              <a:gd name="connsiteX15" fmla="*/ 946150 w 1036525"/>
              <a:gd name="connsiteY15" fmla="*/ 161925 h 923925"/>
              <a:gd name="connsiteX16" fmla="*/ 965200 w 1036525"/>
              <a:gd name="connsiteY16" fmla="*/ 238125 h 923925"/>
              <a:gd name="connsiteX17" fmla="*/ 1003300 w 1036525"/>
              <a:gd name="connsiteY17" fmla="*/ 371475 h 923925"/>
              <a:gd name="connsiteX18" fmla="*/ 974725 w 1036525"/>
              <a:gd name="connsiteY18" fmla="*/ 638175 h 923925"/>
              <a:gd name="connsiteX19" fmla="*/ 946150 w 1036525"/>
              <a:gd name="connsiteY19" fmla="*/ 657225 h 923925"/>
              <a:gd name="connsiteX20" fmla="*/ 927100 w 1036525"/>
              <a:gd name="connsiteY20" fmla="*/ 685800 h 923925"/>
              <a:gd name="connsiteX21" fmla="*/ 898525 w 1036525"/>
              <a:gd name="connsiteY21" fmla="*/ 704850 h 923925"/>
              <a:gd name="connsiteX22" fmla="*/ 889000 w 1036525"/>
              <a:gd name="connsiteY22" fmla="*/ 733425 h 923925"/>
              <a:gd name="connsiteX23" fmla="*/ 803275 w 1036525"/>
              <a:gd name="connsiteY23" fmla="*/ 800100 h 923925"/>
              <a:gd name="connsiteX24" fmla="*/ 746125 w 1036525"/>
              <a:gd name="connsiteY24" fmla="*/ 838200 h 923925"/>
              <a:gd name="connsiteX25" fmla="*/ 717550 w 1036525"/>
              <a:gd name="connsiteY25" fmla="*/ 857250 h 923925"/>
              <a:gd name="connsiteX26" fmla="*/ 660400 w 1036525"/>
              <a:gd name="connsiteY26" fmla="*/ 876300 h 923925"/>
              <a:gd name="connsiteX27" fmla="*/ 631825 w 1036525"/>
              <a:gd name="connsiteY27" fmla="*/ 885825 h 923925"/>
              <a:gd name="connsiteX28" fmla="*/ 603250 w 1036525"/>
              <a:gd name="connsiteY28" fmla="*/ 904875 h 923925"/>
              <a:gd name="connsiteX29" fmla="*/ 555625 w 1036525"/>
              <a:gd name="connsiteY29" fmla="*/ 914400 h 923925"/>
              <a:gd name="connsiteX30" fmla="*/ 517525 w 1036525"/>
              <a:gd name="connsiteY30" fmla="*/ 923925 h 923925"/>
              <a:gd name="connsiteX31" fmla="*/ 260350 w 1036525"/>
              <a:gd name="connsiteY31" fmla="*/ 914400 h 923925"/>
              <a:gd name="connsiteX32" fmla="*/ 231775 w 1036525"/>
              <a:gd name="connsiteY32" fmla="*/ 904875 h 923925"/>
              <a:gd name="connsiteX33" fmla="*/ 127000 w 1036525"/>
              <a:gd name="connsiteY33" fmla="*/ 781050 h 923925"/>
              <a:gd name="connsiteX34" fmla="*/ 107950 w 1036525"/>
              <a:gd name="connsiteY34" fmla="*/ 752475 h 923925"/>
              <a:gd name="connsiteX35" fmla="*/ 88900 w 1036525"/>
              <a:gd name="connsiteY35" fmla="*/ 723900 h 923925"/>
              <a:gd name="connsiteX36" fmla="*/ 60325 w 1036525"/>
              <a:gd name="connsiteY36" fmla="*/ 647700 h 923925"/>
              <a:gd name="connsiteX37" fmla="*/ 41275 w 1036525"/>
              <a:gd name="connsiteY37" fmla="*/ 581025 h 923925"/>
              <a:gd name="connsiteX38" fmla="*/ 12700 w 1036525"/>
              <a:gd name="connsiteY38" fmla="*/ 485775 h 923925"/>
              <a:gd name="connsiteX39" fmla="*/ 3175 w 1036525"/>
              <a:gd name="connsiteY39" fmla="*/ 409575 h 923925"/>
              <a:gd name="connsiteX40" fmla="*/ 12700 w 1036525"/>
              <a:gd name="connsiteY40" fmla="*/ 21907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36525" h="923925">
                <a:moveTo>
                  <a:pt x="12700" y="219075"/>
                </a:moveTo>
                <a:cubicBezTo>
                  <a:pt x="25400" y="179388"/>
                  <a:pt x="37585" y="188166"/>
                  <a:pt x="79375" y="171450"/>
                </a:cubicBezTo>
                <a:cubicBezTo>
                  <a:pt x="98019" y="163992"/>
                  <a:pt x="117475" y="158750"/>
                  <a:pt x="136525" y="152400"/>
                </a:cubicBezTo>
                <a:cubicBezTo>
                  <a:pt x="146050" y="149225"/>
                  <a:pt x="156746" y="148444"/>
                  <a:pt x="165100" y="142875"/>
                </a:cubicBezTo>
                <a:cubicBezTo>
                  <a:pt x="246992" y="88280"/>
                  <a:pt x="143380" y="153735"/>
                  <a:pt x="222250" y="114300"/>
                </a:cubicBezTo>
                <a:cubicBezTo>
                  <a:pt x="232489" y="109180"/>
                  <a:pt x="240586" y="100370"/>
                  <a:pt x="250825" y="95250"/>
                </a:cubicBezTo>
                <a:cubicBezTo>
                  <a:pt x="266118" y="87604"/>
                  <a:pt x="282382" y="82043"/>
                  <a:pt x="298450" y="76200"/>
                </a:cubicBezTo>
                <a:cubicBezTo>
                  <a:pt x="317321" y="69338"/>
                  <a:pt x="336550" y="63500"/>
                  <a:pt x="355600" y="57150"/>
                </a:cubicBezTo>
                <a:lnTo>
                  <a:pt x="384175" y="47625"/>
                </a:lnTo>
                <a:lnTo>
                  <a:pt x="469900" y="19050"/>
                </a:lnTo>
                <a:cubicBezTo>
                  <a:pt x="479425" y="15875"/>
                  <a:pt x="488630" y="11494"/>
                  <a:pt x="498475" y="9525"/>
                </a:cubicBezTo>
                <a:lnTo>
                  <a:pt x="546100" y="0"/>
                </a:lnTo>
                <a:lnTo>
                  <a:pt x="812800" y="19050"/>
                </a:lnTo>
                <a:cubicBezTo>
                  <a:pt x="828923" y="20516"/>
                  <a:pt x="846696" y="19995"/>
                  <a:pt x="860425" y="28575"/>
                </a:cubicBezTo>
                <a:cubicBezTo>
                  <a:pt x="873887" y="36989"/>
                  <a:pt x="879896" y="53670"/>
                  <a:pt x="889000" y="66675"/>
                </a:cubicBezTo>
                <a:cubicBezTo>
                  <a:pt x="902833" y="86436"/>
                  <a:pt x="936795" y="133861"/>
                  <a:pt x="946150" y="161925"/>
                </a:cubicBezTo>
                <a:cubicBezTo>
                  <a:pt x="954429" y="186763"/>
                  <a:pt x="956921" y="213287"/>
                  <a:pt x="965200" y="238125"/>
                </a:cubicBezTo>
                <a:cubicBezTo>
                  <a:pt x="992529" y="320113"/>
                  <a:pt x="979380" y="275794"/>
                  <a:pt x="1003300" y="371475"/>
                </a:cubicBezTo>
                <a:cubicBezTo>
                  <a:pt x="1002442" y="392929"/>
                  <a:pt x="1036525" y="576375"/>
                  <a:pt x="974725" y="638175"/>
                </a:cubicBezTo>
                <a:cubicBezTo>
                  <a:pt x="966630" y="646270"/>
                  <a:pt x="955675" y="650875"/>
                  <a:pt x="946150" y="657225"/>
                </a:cubicBezTo>
                <a:cubicBezTo>
                  <a:pt x="939800" y="666750"/>
                  <a:pt x="935195" y="677705"/>
                  <a:pt x="927100" y="685800"/>
                </a:cubicBezTo>
                <a:cubicBezTo>
                  <a:pt x="919005" y="693895"/>
                  <a:pt x="905676" y="695911"/>
                  <a:pt x="898525" y="704850"/>
                </a:cubicBezTo>
                <a:cubicBezTo>
                  <a:pt x="892253" y="712690"/>
                  <a:pt x="894569" y="725071"/>
                  <a:pt x="889000" y="733425"/>
                </a:cubicBezTo>
                <a:cubicBezTo>
                  <a:pt x="871094" y="760284"/>
                  <a:pt x="825982" y="784962"/>
                  <a:pt x="803275" y="800100"/>
                </a:cubicBezTo>
                <a:lnTo>
                  <a:pt x="746125" y="838200"/>
                </a:lnTo>
                <a:cubicBezTo>
                  <a:pt x="736600" y="844550"/>
                  <a:pt x="728410" y="853630"/>
                  <a:pt x="717550" y="857250"/>
                </a:cubicBezTo>
                <a:lnTo>
                  <a:pt x="660400" y="876300"/>
                </a:lnTo>
                <a:cubicBezTo>
                  <a:pt x="650875" y="879475"/>
                  <a:pt x="640179" y="880256"/>
                  <a:pt x="631825" y="885825"/>
                </a:cubicBezTo>
                <a:cubicBezTo>
                  <a:pt x="622300" y="892175"/>
                  <a:pt x="613969" y="900855"/>
                  <a:pt x="603250" y="904875"/>
                </a:cubicBezTo>
                <a:cubicBezTo>
                  <a:pt x="588091" y="910559"/>
                  <a:pt x="571429" y="910888"/>
                  <a:pt x="555625" y="914400"/>
                </a:cubicBezTo>
                <a:cubicBezTo>
                  <a:pt x="542846" y="917240"/>
                  <a:pt x="530225" y="920750"/>
                  <a:pt x="517525" y="923925"/>
                </a:cubicBezTo>
                <a:cubicBezTo>
                  <a:pt x="431800" y="920750"/>
                  <a:pt x="345944" y="920106"/>
                  <a:pt x="260350" y="914400"/>
                </a:cubicBezTo>
                <a:cubicBezTo>
                  <a:pt x="250332" y="913732"/>
                  <a:pt x="239615" y="911147"/>
                  <a:pt x="231775" y="904875"/>
                </a:cubicBezTo>
                <a:cubicBezTo>
                  <a:pt x="172586" y="857524"/>
                  <a:pt x="165289" y="838483"/>
                  <a:pt x="127000" y="781050"/>
                </a:cubicBezTo>
                <a:lnTo>
                  <a:pt x="107950" y="752475"/>
                </a:lnTo>
                <a:lnTo>
                  <a:pt x="88900" y="723900"/>
                </a:lnTo>
                <a:cubicBezTo>
                  <a:pt x="62155" y="616919"/>
                  <a:pt x="100172" y="757279"/>
                  <a:pt x="60325" y="647700"/>
                </a:cubicBezTo>
                <a:cubicBezTo>
                  <a:pt x="52426" y="625977"/>
                  <a:pt x="48073" y="603117"/>
                  <a:pt x="41275" y="581025"/>
                </a:cubicBezTo>
                <a:cubicBezTo>
                  <a:pt x="32036" y="550999"/>
                  <a:pt x="18000" y="517577"/>
                  <a:pt x="12700" y="485775"/>
                </a:cubicBezTo>
                <a:cubicBezTo>
                  <a:pt x="8492" y="460526"/>
                  <a:pt x="6350" y="434975"/>
                  <a:pt x="3175" y="409575"/>
                </a:cubicBezTo>
                <a:cubicBezTo>
                  <a:pt x="12851" y="206379"/>
                  <a:pt x="0" y="258763"/>
                  <a:pt x="12700" y="219075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-15081" y="0"/>
            <a:ext cx="12192000" cy="6858000"/>
          </a:xfrm>
          <a:prstGeom prst="frame">
            <a:avLst>
              <a:gd name="adj1" fmla="val 1099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1128</Words>
  <Application>Microsoft Office PowerPoint</Application>
  <PresentationFormat>Custom</PresentationFormat>
  <Paragraphs>126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MIZAN</dc:creator>
  <cp:lastModifiedBy>MIZAN</cp:lastModifiedBy>
  <cp:revision>276</cp:revision>
  <dcterms:created xsi:type="dcterms:W3CDTF">2018-01-25T01:08:56Z</dcterms:created>
  <dcterms:modified xsi:type="dcterms:W3CDTF">2019-11-24T01:06:08Z</dcterms:modified>
</cp:coreProperties>
</file>