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502" autoAdjust="0"/>
  </p:normalViewPr>
  <p:slideViewPr>
    <p:cSldViewPr>
      <p:cViewPr varScale="1">
        <p:scale>
          <a:sx n="66" d="100"/>
          <a:sy n="66" d="100"/>
        </p:scale>
        <p:origin x="-9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089023-38DF-4F33-A3F4-89269252ECC3}" type="doc">
      <dgm:prSet loTypeId="urn:microsoft.com/office/officeart/2005/8/layout/equation2" loCatId="relationship" qsTypeId="urn:microsoft.com/office/officeart/2005/8/quickstyle/simple1" qsCatId="simple" csTypeId="urn:microsoft.com/office/officeart/2005/8/colors/colorful2" csCatId="colorful" phldr="1"/>
      <dgm:spPr/>
    </dgm:pt>
    <dgm:pt modelId="{5EE08554-8A69-4C73-B89C-575B128111CA}">
      <dgm:prSet phldrT="[Text]"/>
      <dgm:spPr/>
      <dgm:t>
        <a:bodyPr/>
        <a:lstStyle/>
        <a:p>
          <a:r>
            <a:rPr lang="en-US" dirty="0" err="1" smtClean="0">
              <a:solidFill>
                <a:srgbClr val="FF0000"/>
              </a:solidFill>
            </a:rPr>
            <a:t>প্রধান</a:t>
          </a:r>
          <a:r>
            <a:rPr lang="en-US" dirty="0" smtClean="0">
              <a:solidFill>
                <a:srgbClr val="FF0000"/>
              </a:solidFill>
            </a:rPr>
            <a:t> </a:t>
          </a:r>
          <a:r>
            <a:rPr lang="en-US" dirty="0" err="1" smtClean="0">
              <a:solidFill>
                <a:srgbClr val="FF0000"/>
              </a:solidFill>
            </a:rPr>
            <a:t>কার্যাবলি</a:t>
          </a:r>
          <a:endParaRPr lang="en-US" dirty="0">
            <a:solidFill>
              <a:srgbClr val="FF0000"/>
            </a:solidFill>
          </a:endParaRPr>
        </a:p>
      </dgm:t>
    </dgm:pt>
    <dgm:pt modelId="{69ACCCC9-4723-472D-B656-4E2530C48961}" type="parTrans" cxnId="{5200FC75-AE97-46A7-BAE2-9C9046281D6D}">
      <dgm:prSet/>
      <dgm:spPr/>
      <dgm:t>
        <a:bodyPr/>
        <a:lstStyle/>
        <a:p>
          <a:endParaRPr lang="en-US"/>
        </a:p>
      </dgm:t>
    </dgm:pt>
    <dgm:pt modelId="{5408781A-0F6D-4972-B2C6-74E73D6DECFF}" type="sibTrans" cxnId="{5200FC75-AE97-46A7-BAE2-9C9046281D6D}">
      <dgm:prSet/>
      <dgm:spPr/>
      <dgm:t>
        <a:bodyPr/>
        <a:lstStyle/>
        <a:p>
          <a:endParaRPr lang="en-US"/>
        </a:p>
      </dgm:t>
    </dgm:pt>
    <dgm:pt modelId="{62B595CE-2299-449A-94D6-5071278AF555}">
      <dgm:prSet phldrT="[Text]"/>
      <dgm:spPr/>
      <dgm:t>
        <a:bodyPr/>
        <a:lstStyle/>
        <a:p>
          <a:r>
            <a:rPr lang="en-US" dirty="0" err="1" smtClean="0">
              <a:solidFill>
                <a:srgbClr val="FF0000"/>
              </a:solidFill>
            </a:rPr>
            <a:t>বিশেষ</a:t>
          </a:r>
          <a:r>
            <a:rPr lang="en-US" dirty="0" smtClean="0">
              <a:solidFill>
                <a:srgbClr val="FF0000"/>
              </a:solidFill>
            </a:rPr>
            <a:t> ও </a:t>
          </a:r>
          <a:r>
            <a:rPr lang="en-US" dirty="0" err="1" smtClean="0">
              <a:solidFill>
                <a:srgbClr val="FF0000"/>
              </a:solidFill>
            </a:rPr>
            <a:t>অন্যান্য</a:t>
          </a:r>
          <a:r>
            <a:rPr lang="en-US" dirty="0" smtClean="0">
              <a:solidFill>
                <a:srgbClr val="FF0000"/>
              </a:solidFill>
            </a:rPr>
            <a:t> </a:t>
          </a:r>
          <a:r>
            <a:rPr lang="en-US" dirty="0" err="1" smtClean="0">
              <a:solidFill>
                <a:srgbClr val="FF0000"/>
              </a:solidFill>
            </a:rPr>
            <a:t>কার্যাবলি</a:t>
          </a:r>
          <a:endParaRPr lang="en-US" dirty="0">
            <a:solidFill>
              <a:srgbClr val="FF0000"/>
            </a:solidFill>
          </a:endParaRPr>
        </a:p>
      </dgm:t>
    </dgm:pt>
    <dgm:pt modelId="{EEE2F438-B26B-45A2-97AC-857506FBF302}" type="parTrans" cxnId="{91A65E7D-2659-4D21-87A1-83ED46F5B974}">
      <dgm:prSet/>
      <dgm:spPr/>
      <dgm:t>
        <a:bodyPr/>
        <a:lstStyle/>
        <a:p>
          <a:endParaRPr lang="en-US"/>
        </a:p>
      </dgm:t>
    </dgm:pt>
    <dgm:pt modelId="{461BDCD7-ADD8-41DB-B27E-93FC9D065B7C}" type="sibTrans" cxnId="{91A65E7D-2659-4D21-87A1-83ED46F5B974}">
      <dgm:prSet/>
      <dgm:spPr/>
      <dgm:t>
        <a:bodyPr/>
        <a:lstStyle/>
        <a:p>
          <a:endParaRPr lang="en-US"/>
        </a:p>
      </dgm:t>
    </dgm:pt>
    <dgm:pt modelId="{ECEDE029-E6E4-46B0-88AE-76DAB1A8F568}">
      <dgm:prSet/>
      <dgm:spPr/>
      <dgm:t>
        <a:bodyPr/>
        <a:lstStyle/>
        <a:p>
          <a:r>
            <a:rPr lang="en-US" dirty="0" err="1" smtClean="0">
              <a:solidFill>
                <a:srgbClr val="FF0000"/>
              </a:solidFill>
            </a:rPr>
            <a:t>বাণিজ্যিক</a:t>
          </a:r>
          <a:r>
            <a:rPr lang="en-US" dirty="0" smtClean="0">
              <a:solidFill>
                <a:srgbClr val="FF0000"/>
              </a:solidFill>
            </a:rPr>
            <a:t> </a:t>
          </a:r>
          <a:r>
            <a:rPr lang="en-US" dirty="0" err="1" smtClean="0">
              <a:solidFill>
                <a:srgbClr val="FF0000"/>
              </a:solidFill>
            </a:rPr>
            <a:t>ব্যাংকের</a:t>
          </a:r>
          <a:r>
            <a:rPr lang="en-US" dirty="0" smtClean="0">
              <a:solidFill>
                <a:srgbClr val="FF0000"/>
              </a:solidFill>
            </a:rPr>
            <a:t> </a:t>
          </a:r>
          <a:r>
            <a:rPr lang="en-US" dirty="0" err="1" smtClean="0">
              <a:solidFill>
                <a:srgbClr val="FF0000"/>
              </a:solidFill>
            </a:rPr>
            <a:t>কার্যাবলি</a:t>
          </a:r>
          <a:endParaRPr lang="en-US" dirty="0">
            <a:solidFill>
              <a:srgbClr val="FF0000"/>
            </a:solidFill>
          </a:endParaRPr>
        </a:p>
      </dgm:t>
    </dgm:pt>
    <dgm:pt modelId="{C4D6C181-07B7-4257-83DB-06DC24F6D226}" type="parTrans" cxnId="{03EAAF84-35A7-41B1-8102-E35684C99233}">
      <dgm:prSet/>
      <dgm:spPr/>
      <dgm:t>
        <a:bodyPr/>
        <a:lstStyle/>
        <a:p>
          <a:endParaRPr lang="en-US"/>
        </a:p>
      </dgm:t>
    </dgm:pt>
    <dgm:pt modelId="{D5ADEBC7-6CAA-4CF8-9986-952FBC53A15D}" type="sibTrans" cxnId="{03EAAF84-35A7-41B1-8102-E35684C99233}">
      <dgm:prSet/>
      <dgm:spPr/>
      <dgm:t>
        <a:bodyPr/>
        <a:lstStyle/>
        <a:p>
          <a:endParaRPr lang="en-US"/>
        </a:p>
      </dgm:t>
    </dgm:pt>
    <dgm:pt modelId="{2916654C-1F7C-4387-9E38-D3E6D731EEAC}" type="pres">
      <dgm:prSet presAssocID="{A1089023-38DF-4F33-A3F4-89269252ECC3}" presName="Name0" presStyleCnt="0">
        <dgm:presLayoutVars>
          <dgm:dir/>
          <dgm:resizeHandles val="exact"/>
        </dgm:presLayoutVars>
      </dgm:prSet>
      <dgm:spPr/>
    </dgm:pt>
    <dgm:pt modelId="{4429BF92-8FE5-4B1C-B899-079ED553E226}" type="pres">
      <dgm:prSet presAssocID="{A1089023-38DF-4F33-A3F4-89269252ECC3}" presName="vNodes" presStyleCnt="0"/>
      <dgm:spPr/>
    </dgm:pt>
    <dgm:pt modelId="{408FE605-CB35-475C-8309-8AE40A83E516}" type="pres">
      <dgm:prSet presAssocID="{5EE08554-8A69-4C73-B89C-575B128111C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085579-DFB0-4A0F-B52F-88093116FF36}" type="pres">
      <dgm:prSet presAssocID="{5408781A-0F6D-4972-B2C6-74E73D6DECFF}" presName="spacerT" presStyleCnt="0"/>
      <dgm:spPr/>
    </dgm:pt>
    <dgm:pt modelId="{38465369-8061-42A7-A13B-E05D24143835}" type="pres">
      <dgm:prSet presAssocID="{5408781A-0F6D-4972-B2C6-74E73D6DECFF}" presName="sibTrans" presStyleLbl="sibTrans2D1" presStyleIdx="0" presStyleCnt="2"/>
      <dgm:spPr/>
      <dgm:t>
        <a:bodyPr/>
        <a:lstStyle/>
        <a:p>
          <a:endParaRPr lang="en-US"/>
        </a:p>
      </dgm:t>
    </dgm:pt>
    <dgm:pt modelId="{034990C1-74F3-4663-993F-60E0718842F7}" type="pres">
      <dgm:prSet presAssocID="{5408781A-0F6D-4972-B2C6-74E73D6DECFF}" presName="spacerB" presStyleCnt="0"/>
      <dgm:spPr/>
    </dgm:pt>
    <dgm:pt modelId="{B8E32C50-B7FB-4007-8975-8289FDB10FA6}" type="pres">
      <dgm:prSet presAssocID="{62B595CE-2299-449A-94D6-5071278AF55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198B00-68D8-442B-9F0E-F2E3ED36959D}" type="pres">
      <dgm:prSet presAssocID="{A1089023-38DF-4F33-A3F4-89269252ECC3}" presName="sibTransLast" presStyleLbl="sibTrans2D1" presStyleIdx="1" presStyleCnt="2"/>
      <dgm:spPr/>
      <dgm:t>
        <a:bodyPr/>
        <a:lstStyle/>
        <a:p>
          <a:endParaRPr lang="en-US"/>
        </a:p>
      </dgm:t>
    </dgm:pt>
    <dgm:pt modelId="{3CE9A8D7-3A3D-421A-BFED-D5637662A021}" type="pres">
      <dgm:prSet presAssocID="{A1089023-38DF-4F33-A3F4-89269252ECC3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285A751E-52C1-4FDE-8B8C-1C3352DFCE5E}" type="pres">
      <dgm:prSet presAssocID="{A1089023-38DF-4F33-A3F4-89269252ECC3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200FC75-AE97-46A7-BAE2-9C9046281D6D}" srcId="{A1089023-38DF-4F33-A3F4-89269252ECC3}" destId="{5EE08554-8A69-4C73-B89C-575B128111CA}" srcOrd="0" destOrd="0" parTransId="{69ACCCC9-4723-472D-B656-4E2530C48961}" sibTransId="{5408781A-0F6D-4972-B2C6-74E73D6DECFF}"/>
    <dgm:cxn modelId="{04982DBE-FB35-40DD-B991-29AF596ABE7E}" type="presOf" srcId="{62B595CE-2299-449A-94D6-5071278AF555}" destId="{B8E32C50-B7FB-4007-8975-8289FDB10FA6}" srcOrd="0" destOrd="0" presId="urn:microsoft.com/office/officeart/2005/8/layout/equation2"/>
    <dgm:cxn modelId="{7A2F2335-6A79-48AE-B576-291DE3C96427}" type="presOf" srcId="{5EE08554-8A69-4C73-B89C-575B128111CA}" destId="{408FE605-CB35-475C-8309-8AE40A83E516}" srcOrd="0" destOrd="0" presId="urn:microsoft.com/office/officeart/2005/8/layout/equation2"/>
    <dgm:cxn modelId="{A918639C-60D1-4324-929E-D8F4F69376F0}" type="presOf" srcId="{5408781A-0F6D-4972-B2C6-74E73D6DECFF}" destId="{38465369-8061-42A7-A13B-E05D24143835}" srcOrd="0" destOrd="0" presId="urn:microsoft.com/office/officeart/2005/8/layout/equation2"/>
    <dgm:cxn modelId="{8F4CB8B7-9EA6-4D0F-9007-DC67FB76F755}" type="presOf" srcId="{ECEDE029-E6E4-46B0-88AE-76DAB1A8F568}" destId="{285A751E-52C1-4FDE-8B8C-1C3352DFCE5E}" srcOrd="0" destOrd="0" presId="urn:microsoft.com/office/officeart/2005/8/layout/equation2"/>
    <dgm:cxn modelId="{03EAAF84-35A7-41B1-8102-E35684C99233}" srcId="{A1089023-38DF-4F33-A3F4-89269252ECC3}" destId="{ECEDE029-E6E4-46B0-88AE-76DAB1A8F568}" srcOrd="2" destOrd="0" parTransId="{C4D6C181-07B7-4257-83DB-06DC24F6D226}" sibTransId="{D5ADEBC7-6CAA-4CF8-9986-952FBC53A15D}"/>
    <dgm:cxn modelId="{08743E40-5C1D-4CB1-858B-01F5D286E2C3}" type="presOf" srcId="{A1089023-38DF-4F33-A3F4-89269252ECC3}" destId="{2916654C-1F7C-4387-9E38-D3E6D731EEAC}" srcOrd="0" destOrd="0" presId="urn:microsoft.com/office/officeart/2005/8/layout/equation2"/>
    <dgm:cxn modelId="{3C6CB53A-A36A-4EE9-98D4-426B5CDD124E}" type="presOf" srcId="{461BDCD7-ADD8-41DB-B27E-93FC9D065B7C}" destId="{3CE9A8D7-3A3D-421A-BFED-D5637662A021}" srcOrd="1" destOrd="0" presId="urn:microsoft.com/office/officeart/2005/8/layout/equation2"/>
    <dgm:cxn modelId="{A9732C10-F978-4525-BC96-FA4CC46CBBA8}" type="presOf" srcId="{461BDCD7-ADD8-41DB-B27E-93FC9D065B7C}" destId="{B7198B00-68D8-442B-9F0E-F2E3ED36959D}" srcOrd="0" destOrd="0" presId="urn:microsoft.com/office/officeart/2005/8/layout/equation2"/>
    <dgm:cxn modelId="{91A65E7D-2659-4D21-87A1-83ED46F5B974}" srcId="{A1089023-38DF-4F33-A3F4-89269252ECC3}" destId="{62B595CE-2299-449A-94D6-5071278AF555}" srcOrd="1" destOrd="0" parTransId="{EEE2F438-B26B-45A2-97AC-857506FBF302}" sibTransId="{461BDCD7-ADD8-41DB-B27E-93FC9D065B7C}"/>
    <dgm:cxn modelId="{B472D496-34E5-4B8B-84F7-9D986BA721DB}" type="presParOf" srcId="{2916654C-1F7C-4387-9E38-D3E6D731EEAC}" destId="{4429BF92-8FE5-4B1C-B899-079ED553E226}" srcOrd="0" destOrd="0" presId="urn:microsoft.com/office/officeart/2005/8/layout/equation2"/>
    <dgm:cxn modelId="{CC514BA5-DE2C-42E4-AE91-23D0C517B227}" type="presParOf" srcId="{4429BF92-8FE5-4B1C-B899-079ED553E226}" destId="{408FE605-CB35-475C-8309-8AE40A83E516}" srcOrd="0" destOrd="0" presId="urn:microsoft.com/office/officeart/2005/8/layout/equation2"/>
    <dgm:cxn modelId="{BA2AAB6D-01E9-4A4F-864E-9CECF7B0149E}" type="presParOf" srcId="{4429BF92-8FE5-4B1C-B899-079ED553E226}" destId="{12085579-DFB0-4A0F-B52F-88093116FF36}" srcOrd="1" destOrd="0" presId="urn:microsoft.com/office/officeart/2005/8/layout/equation2"/>
    <dgm:cxn modelId="{923B2AAC-2EC2-4BE6-98A2-4B84AFF7D0B0}" type="presParOf" srcId="{4429BF92-8FE5-4B1C-B899-079ED553E226}" destId="{38465369-8061-42A7-A13B-E05D24143835}" srcOrd="2" destOrd="0" presId="urn:microsoft.com/office/officeart/2005/8/layout/equation2"/>
    <dgm:cxn modelId="{9E7F5508-6248-43F0-8CD3-3D086A2AD9DC}" type="presParOf" srcId="{4429BF92-8FE5-4B1C-B899-079ED553E226}" destId="{034990C1-74F3-4663-993F-60E0718842F7}" srcOrd="3" destOrd="0" presId="urn:microsoft.com/office/officeart/2005/8/layout/equation2"/>
    <dgm:cxn modelId="{58B0DA20-56F6-454F-9AA2-BC120D0662E0}" type="presParOf" srcId="{4429BF92-8FE5-4B1C-B899-079ED553E226}" destId="{B8E32C50-B7FB-4007-8975-8289FDB10FA6}" srcOrd="4" destOrd="0" presId="urn:microsoft.com/office/officeart/2005/8/layout/equation2"/>
    <dgm:cxn modelId="{E47F47EE-BE20-441C-B643-12B25DD7C16A}" type="presParOf" srcId="{2916654C-1F7C-4387-9E38-D3E6D731EEAC}" destId="{B7198B00-68D8-442B-9F0E-F2E3ED36959D}" srcOrd="1" destOrd="0" presId="urn:microsoft.com/office/officeart/2005/8/layout/equation2"/>
    <dgm:cxn modelId="{4105CBBF-2981-452B-BCFA-E03793269116}" type="presParOf" srcId="{B7198B00-68D8-442B-9F0E-F2E3ED36959D}" destId="{3CE9A8D7-3A3D-421A-BFED-D5637662A021}" srcOrd="0" destOrd="0" presId="urn:microsoft.com/office/officeart/2005/8/layout/equation2"/>
    <dgm:cxn modelId="{9E465C42-033E-40C6-891C-08ECCD42C1E7}" type="presParOf" srcId="{2916654C-1F7C-4387-9E38-D3E6D731EEAC}" destId="{285A751E-52C1-4FDE-8B8C-1C3352DFCE5E}" srcOrd="2" destOrd="0" presId="urn:microsoft.com/office/officeart/2005/8/layout/equati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A49003-7081-4FBA-B12C-F72100297D5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915BB19-43F9-4731-BF47-59C4AD8FA86D}">
      <dgm:prSet phldrT="[Text]"/>
      <dgm:spPr/>
      <dgm:t>
        <a:bodyPr/>
        <a:lstStyle/>
        <a:p>
          <a:r>
            <a:rPr lang="en-US" dirty="0" err="1" smtClean="0"/>
            <a:t>পরিশোধিত</a:t>
          </a:r>
          <a:r>
            <a:rPr lang="en-US" dirty="0" smtClean="0"/>
            <a:t> </a:t>
          </a:r>
          <a:r>
            <a:rPr lang="en-US" dirty="0" err="1" smtClean="0"/>
            <a:t>মূলধন</a:t>
          </a:r>
          <a:endParaRPr lang="en-US" dirty="0"/>
        </a:p>
      </dgm:t>
    </dgm:pt>
    <dgm:pt modelId="{38A8DEA0-8E9A-44D3-9FCA-FD5FD7F23DAA}" type="parTrans" cxnId="{17C0457A-CCF0-4967-841D-81E3AE41784B}">
      <dgm:prSet/>
      <dgm:spPr/>
      <dgm:t>
        <a:bodyPr/>
        <a:lstStyle/>
        <a:p>
          <a:endParaRPr lang="en-US"/>
        </a:p>
      </dgm:t>
    </dgm:pt>
    <dgm:pt modelId="{0FE20ADA-AA59-4833-88A7-D5A49DBE2055}" type="sibTrans" cxnId="{17C0457A-CCF0-4967-841D-81E3AE41784B}">
      <dgm:prSet/>
      <dgm:spPr/>
      <dgm:t>
        <a:bodyPr/>
        <a:lstStyle/>
        <a:p>
          <a:endParaRPr lang="en-US"/>
        </a:p>
      </dgm:t>
    </dgm:pt>
    <dgm:pt modelId="{AB73293A-73A4-4EF7-AE7D-E8A6DEE5E933}">
      <dgm:prSet phldrT="[Text]"/>
      <dgm:spPr/>
      <dgm:t>
        <a:bodyPr/>
        <a:lstStyle/>
        <a:p>
          <a:r>
            <a:rPr lang="en-US" dirty="0" err="1" smtClean="0"/>
            <a:t>সংরক্ষিত</a:t>
          </a:r>
          <a:r>
            <a:rPr lang="en-US" dirty="0" smtClean="0"/>
            <a:t> </a:t>
          </a:r>
          <a:r>
            <a:rPr lang="en-US" dirty="0" err="1" smtClean="0"/>
            <a:t>তহবিল</a:t>
          </a:r>
          <a:endParaRPr lang="en-US" dirty="0"/>
        </a:p>
      </dgm:t>
    </dgm:pt>
    <dgm:pt modelId="{57238DF7-3BE0-40DC-8629-F96F3E10F7D8}" type="parTrans" cxnId="{E88C872A-5DC3-417D-840D-3E414AD889CF}">
      <dgm:prSet/>
      <dgm:spPr/>
      <dgm:t>
        <a:bodyPr/>
        <a:lstStyle/>
        <a:p>
          <a:endParaRPr lang="en-US"/>
        </a:p>
      </dgm:t>
    </dgm:pt>
    <dgm:pt modelId="{5D0A200E-3B11-410A-9D7C-4EEDCFD738F1}" type="sibTrans" cxnId="{E88C872A-5DC3-417D-840D-3E414AD889CF}">
      <dgm:prSet/>
      <dgm:spPr/>
      <dgm:t>
        <a:bodyPr/>
        <a:lstStyle/>
        <a:p>
          <a:endParaRPr lang="en-US"/>
        </a:p>
      </dgm:t>
    </dgm:pt>
    <dgm:pt modelId="{ED585F1D-0E8B-44E2-84E7-B1588A254529}">
      <dgm:prSet phldrT="[Text]"/>
      <dgm:spPr/>
      <dgm:t>
        <a:bodyPr/>
        <a:lstStyle/>
        <a:p>
          <a:r>
            <a:rPr lang="en-US" dirty="0" err="1" smtClean="0"/>
            <a:t>আমানত</a:t>
          </a:r>
          <a:r>
            <a:rPr lang="en-US" dirty="0" smtClean="0"/>
            <a:t> </a:t>
          </a:r>
          <a:endParaRPr lang="en-US" dirty="0"/>
        </a:p>
      </dgm:t>
    </dgm:pt>
    <dgm:pt modelId="{89C29E41-8838-4619-BB89-62D5ADFA7E02}" type="parTrans" cxnId="{DF1167F4-D1CF-4E30-9A0C-877F335A47D1}">
      <dgm:prSet/>
      <dgm:spPr/>
      <dgm:t>
        <a:bodyPr/>
        <a:lstStyle/>
        <a:p>
          <a:endParaRPr lang="en-US"/>
        </a:p>
      </dgm:t>
    </dgm:pt>
    <dgm:pt modelId="{A5DE0D71-7010-40B0-B3FC-F38EC65C12EB}" type="sibTrans" cxnId="{DF1167F4-D1CF-4E30-9A0C-877F335A47D1}">
      <dgm:prSet/>
      <dgm:spPr/>
      <dgm:t>
        <a:bodyPr/>
        <a:lstStyle/>
        <a:p>
          <a:endParaRPr lang="en-US"/>
        </a:p>
      </dgm:t>
    </dgm:pt>
    <dgm:pt modelId="{20039B46-5927-4BA0-B369-6932FDA75E9C}">
      <dgm:prSet phldrT="[Text]"/>
      <dgm:spPr/>
      <dgm:t>
        <a:bodyPr/>
        <a:lstStyle/>
        <a:p>
          <a:r>
            <a:rPr lang="en-US" dirty="0" err="1" smtClean="0"/>
            <a:t>ধার</a:t>
          </a:r>
          <a:r>
            <a:rPr lang="en-US" dirty="0" smtClean="0"/>
            <a:t> </a:t>
          </a:r>
          <a:r>
            <a:rPr lang="en-US" dirty="0" err="1" smtClean="0"/>
            <a:t>গ্রহণ</a:t>
          </a:r>
          <a:endParaRPr lang="en-US" dirty="0"/>
        </a:p>
      </dgm:t>
    </dgm:pt>
    <dgm:pt modelId="{FD1A8150-6483-4455-A2AA-2E76328B79CA}" type="parTrans" cxnId="{0FAC10C8-04AA-475D-A0A6-85D6B3DE9F3F}">
      <dgm:prSet/>
      <dgm:spPr/>
      <dgm:t>
        <a:bodyPr/>
        <a:lstStyle/>
        <a:p>
          <a:endParaRPr lang="en-US"/>
        </a:p>
      </dgm:t>
    </dgm:pt>
    <dgm:pt modelId="{26445F52-1B7F-416A-A30C-827D5862351B}" type="sibTrans" cxnId="{0FAC10C8-04AA-475D-A0A6-85D6B3DE9F3F}">
      <dgm:prSet/>
      <dgm:spPr/>
      <dgm:t>
        <a:bodyPr/>
        <a:lstStyle/>
        <a:p>
          <a:endParaRPr lang="en-US"/>
        </a:p>
      </dgm:t>
    </dgm:pt>
    <dgm:pt modelId="{719E10B7-8CE8-4160-985F-CCABC745E6C0}" type="pres">
      <dgm:prSet presAssocID="{49A49003-7081-4FBA-B12C-F72100297D5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686400F-3DB8-46CA-A4E5-E12CE403829F}" type="pres">
      <dgm:prSet presAssocID="{9915BB19-43F9-4731-BF47-59C4AD8FA86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845E02-E685-4600-AE08-2C85A05C3F07}" type="pres">
      <dgm:prSet presAssocID="{0FE20ADA-AA59-4833-88A7-D5A49DBE2055}" presName="sibTrans" presStyleCnt="0"/>
      <dgm:spPr/>
    </dgm:pt>
    <dgm:pt modelId="{664798E7-192E-41AB-AE7D-1D0F8D701903}" type="pres">
      <dgm:prSet presAssocID="{AB73293A-73A4-4EF7-AE7D-E8A6DEE5E93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F5969B-BFEA-44C9-AEC9-655F7E60526A}" type="pres">
      <dgm:prSet presAssocID="{5D0A200E-3B11-410A-9D7C-4EEDCFD738F1}" presName="sibTrans" presStyleCnt="0"/>
      <dgm:spPr/>
    </dgm:pt>
    <dgm:pt modelId="{09A2C8B3-8AEA-4628-8C25-26336B913188}" type="pres">
      <dgm:prSet presAssocID="{ED585F1D-0E8B-44E2-84E7-B1588A25452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D6981C-8DBD-4063-82CA-3787121A34BA}" type="pres">
      <dgm:prSet presAssocID="{A5DE0D71-7010-40B0-B3FC-F38EC65C12EB}" presName="sibTrans" presStyleCnt="0"/>
      <dgm:spPr/>
    </dgm:pt>
    <dgm:pt modelId="{643E5095-8AE8-44D9-836C-207D56311CB1}" type="pres">
      <dgm:prSet presAssocID="{20039B46-5927-4BA0-B369-6932FDA75E9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C0457A-CCF0-4967-841D-81E3AE41784B}" srcId="{49A49003-7081-4FBA-B12C-F72100297D5B}" destId="{9915BB19-43F9-4731-BF47-59C4AD8FA86D}" srcOrd="0" destOrd="0" parTransId="{38A8DEA0-8E9A-44D3-9FCA-FD5FD7F23DAA}" sibTransId="{0FE20ADA-AA59-4833-88A7-D5A49DBE2055}"/>
    <dgm:cxn modelId="{DF1167F4-D1CF-4E30-9A0C-877F335A47D1}" srcId="{49A49003-7081-4FBA-B12C-F72100297D5B}" destId="{ED585F1D-0E8B-44E2-84E7-B1588A254529}" srcOrd="2" destOrd="0" parTransId="{89C29E41-8838-4619-BB89-62D5ADFA7E02}" sibTransId="{A5DE0D71-7010-40B0-B3FC-F38EC65C12EB}"/>
    <dgm:cxn modelId="{E88C872A-5DC3-417D-840D-3E414AD889CF}" srcId="{49A49003-7081-4FBA-B12C-F72100297D5B}" destId="{AB73293A-73A4-4EF7-AE7D-E8A6DEE5E933}" srcOrd="1" destOrd="0" parTransId="{57238DF7-3BE0-40DC-8629-F96F3E10F7D8}" sibTransId="{5D0A200E-3B11-410A-9D7C-4EEDCFD738F1}"/>
    <dgm:cxn modelId="{1C8EC312-FD97-49AF-BD11-956F4DD89E79}" type="presOf" srcId="{ED585F1D-0E8B-44E2-84E7-B1588A254529}" destId="{09A2C8B3-8AEA-4628-8C25-26336B913188}" srcOrd="0" destOrd="0" presId="urn:microsoft.com/office/officeart/2005/8/layout/default"/>
    <dgm:cxn modelId="{A17A123B-4649-4115-8E37-1F8FA07ED0AB}" type="presOf" srcId="{49A49003-7081-4FBA-B12C-F72100297D5B}" destId="{719E10B7-8CE8-4160-985F-CCABC745E6C0}" srcOrd="0" destOrd="0" presId="urn:microsoft.com/office/officeart/2005/8/layout/default"/>
    <dgm:cxn modelId="{0FAC10C8-04AA-475D-A0A6-85D6B3DE9F3F}" srcId="{49A49003-7081-4FBA-B12C-F72100297D5B}" destId="{20039B46-5927-4BA0-B369-6932FDA75E9C}" srcOrd="3" destOrd="0" parTransId="{FD1A8150-6483-4455-A2AA-2E76328B79CA}" sibTransId="{26445F52-1B7F-416A-A30C-827D5862351B}"/>
    <dgm:cxn modelId="{AD92CF68-D975-4E27-9C8B-2A2EB84EC22E}" type="presOf" srcId="{9915BB19-43F9-4731-BF47-59C4AD8FA86D}" destId="{8686400F-3DB8-46CA-A4E5-E12CE403829F}" srcOrd="0" destOrd="0" presId="urn:microsoft.com/office/officeart/2005/8/layout/default"/>
    <dgm:cxn modelId="{A1291897-B648-4A60-B252-E3EA68E1AC5A}" type="presOf" srcId="{AB73293A-73A4-4EF7-AE7D-E8A6DEE5E933}" destId="{664798E7-192E-41AB-AE7D-1D0F8D701903}" srcOrd="0" destOrd="0" presId="urn:microsoft.com/office/officeart/2005/8/layout/default"/>
    <dgm:cxn modelId="{9654EBA7-67E5-45BB-B872-B7BE90DAB0F5}" type="presOf" srcId="{20039B46-5927-4BA0-B369-6932FDA75E9C}" destId="{643E5095-8AE8-44D9-836C-207D56311CB1}" srcOrd="0" destOrd="0" presId="urn:microsoft.com/office/officeart/2005/8/layout/default"/>
    <dgm:cxn modelId="{584EF3A8-FCE4-4F63-B37C-406D851731D5}" type="presParOf" srcId="{719E10B7-8CE8-4160-985F-CCABC745E6C0}" destId="{8686400F-3DB8-46CA-A4E5-E12CE403829F}" srcOrd="0" destOrd="0" presId="urn:microsoft.com/office/officeart/2005/8/layout/default"/>
    <dgm:cxn modelId="{AF2D350C-83AC-4B66-BE16-65279B5276C0}" type="presParOf" srcId="{719E10B7-8CE8-4160-985F-CCABC745E6C0}" destId="{3E845E02-E685-4600-AE08-2C85A05C3F07}" srcOrd="1" destOrd="0" presId="urn:microsoft.com/office/officeart/2005/8/layout/default"/>
    <dgm:cxn modelId="{B4AAD37D-61D9-450C-9DF6-0B5DAE5587C9}" type="presParOf" srcId="{719E10B7-8CE8-4160-985F-CCABC745E6C0}" destId="{664798E7-192E-41AB-AE7D-1D0F8D701903}" srcOrd="2" destOrd="0" presId="urn:microsoft.com/office/officeart/2005/8/layout/default"/>
    <dgm:cxn modelId="{6A09AA14-2985-44CD-9678-E620497A3BFC}" type="presParOf" srcId="{719E10B7-8CE8-4160-985F-CCABC745E6C0}" destId="{3FF5969B-BFEA-44C9-AEC9-655F7E60526A}" srcOrd="3" destOrd="0" presId="urn:microsoft.com/office/officeart/2005/8/layout/default"/>
    <dgm:cxn modelId="{0132D073-0431-4E86-9A8B-7DC81E43C03D}" type="presParOf" srcId="{719E10B7-8CE8-4160-985F-CCABC745E6C0}" destId="{09A2C8B3-8AEA-4628-8C25-26336B913188}" srcOrd="4" destOrd="0" presId="urn:microsoft.com/office/officeart/2005/8/layout/default"/>
    <dgm:cxn modelId="{B5D35716-A382-4EE3-90C1-7481DDEF4A57}" type="presParOf" srcId="{719E10B7-8CE8-4160-985F-CCABC745E6C0}" destId="{F9D6981C-8DBD-4063-82CA-3787121A34BA}" srcOrd="5" destOrd="0" presId="urn:microsoft.com/office/officeart/2005/8/layout/default"/>
    <dgm:cxn modelId="{577CD700-6203-44C4-8CB5-6C713DBC43F8}" type="presParOf" srcId="{719E10B7-8CE8-4160-985F-CCABC745E6C0}" destId="{643E5095-8AE8-44D9-836C-207D56311CB1}" srcOrd="6" destOrd="0" presId="urn:microsoft.com/office/officeart/2005/8/layout/default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FBF3BF-D392-4C73-B7BD-8093EF3E5157}" type="doc">
      <dgm:prSet loTypeId="urn:microsoft.com/office/officeart/2005/8/layout/default" loCatId="list" qsTypeId="urn:microsoft.com/office/officeart/2005/8/quickstyle/3d9" qsCatId="3D" csTypeId="urn:microsoft.com/office/officeart/2005/8/colors/accent2_2" csCatId="accent2" phldr="0"/>
      <dgm:spPr/>
      <dgm:t>
        <a:bodyPr/>
        <a:lstStyle/>
        <a:p>
          <a:endParaRPr lang="en-US"/>
        </a:p>
      </dgm:t>
    </dgm:pt>
    <dgm:pt modelId="{AF657393-F85F-4908-937B-8C5A5A82319B}" type="pres">
      <dgm:prSet presAssocID="{E3FBF3BF-D392-4C73-B7BD-8093EF3E515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B9038093-B22B-41DA-9069-EA6146D9FC74}" type="presOf" srcId="{E3FBF3BF-D392-4C73-B7BD-8093EF3E5157}" destId="{AF657393-F85F-4908-937B-8C5A5A82319B}" srcOrd="0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3F58-8F9F-4FA5-9A2F-62BA4369A93B}" type="datetimeFigureOut">
              <a:rPr lang="en-US" smtClean="0"/>
              <a:pPr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CE95-FE3F-4DAD-8961-EDA3C1F0F4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3F58-8F9F-4FA5-9A2F-62BA4369A93B}" type="datetimeFigureOut">
              <a:rPr lang="en-US" smtClean="0"/>
              <a:pPr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CE95-FE3F-4DAD-8961-EDA3C1F0F4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3F58-8F9F-4FA5-9A2F-62BA4369A93B}" type="datetimeFigureOut">
              <a:rPr lang="en-US" smtClean="0"/>
              <a:pPr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CE95-FE3F-4DAD-8961-EDA3C1F0F4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3F58-8F9F-4FA5-9A2F-62BA4369A93B}" type="datetimeFigureOut">
              <a:rPr lang="en-US" smtClean="0"/>
              <a:pPr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CE95-FE3F-4DAD-8961-EDA3C1F0F4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3F58-8F9F-4FA5-9A2F-62BA4369A93B}" type="datetimeFigureOut">
              <a:rPr lang="en-US" smtClean="0"/>
              <a:pPr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CE95-FE3F-4DAD-8961-EDA3C1F0F4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3F58-8F9F-4FA5-9A2F-62BA4369A93B}" type="datetimeFigureOut">
              <a:rPr lang="en-US" smtClean="0"/>
              <a:pPr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CE95-FE3F-4DAD-8961-EDA3C1F0F4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3F58-8F9F-4FA5-9A2F-62BA4369A93B}" type="datetimeFigureOut">
              <a:rPr lang="en-US" smtClean="0"/>
              <a:pPr/>
              <a:t>5/30/2019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CE95-FE3F-4DAD-8961-EDA3C1F0F4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3F58-8F9F-4FA5-9A2F-62BA4369A93B}" type="datetimeFigureOut">
              <a:rPr lang="en-US" smtClean="0"/>
              <a:pPr/>
              <a:t>5/30/2019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CE95-FE3F-4DAD-8961-EDA3C1F0F4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3F58-8F9F-4FA5-9A2F-62BA4369A93B}" type="datetimeFigureOut">
              <a:rPr lang="en-US" smtClean="0"/>
              <a:pPr/>
              <a:t>5/30/2019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CE95-FE3F-4DAD-8961-EDA3C1F0F4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3F58-8F9F-4FA5-9A2F-62BA4369A93B}" type="datetimeFigureOut">
              <a:rPr lang="en-US" smtClean="0"/>
              <a:pPr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CE95-FE3F-4DAD-8961-EDA3C1F0F4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3F58-8F9F-4FA5-9A2F-62BA4369A93B}" type="datetimeFigureOut">
              <a:rPr lang="en-US" smtClean="0"/>
              <a:pPr/>
              <a:t>5/30/2019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6CE95-FE3F-4DAD-8961-EDA3C1F0F4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53F58-8F9F-4FA5-9A2F-62BA4369A93B}" type="datetimeFigureOut">
              <a:rPr lang="en-US" smtClean="0"/>
              <a:pPr/>
              <a:t>5/30/2019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6CE95-FE3F-4DAD-8961-EDA3C1F0F46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shakhawath747@gomil.co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95000"/>
              <a:lumOff val="5000"/>
            </a:schemeClr>
          </a:solidFill>
        </p:spPr>
        <p:txBody>
          <a:bodyPr>
            <a:noAutofit/>
          </a:bodyPr>
          <a:lstStyle/>
          <a:p>
            <a:r>
              <a:rPr lang="en-US" sz="9600" dirty="0" err="1" smtClean="0">
                <a:solidFill>
                  <a:srgbClr val="FFFF00"/>
                </a:solidFill>
              </a:rPr>
              <a:t>শুভেচ্ছা</a:t>
            </a:r>
            <a:endParaRPr lang="en-US" sz="9600" dirty="0">
              <a:solidFill>
                <a:srgbClr val="FFFF00"/>
              </a:solidFill>
            </a:endParaRPr>
          </a:p>
        </p:txBody>
      </p:sp>
      <p:pic>
        <p:nvPicPr>
          <p:cNvPr id="4" name="Content Placeholder 3" descr="beautiful-beautiful-flowers-bloom-42467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676400"/>
            <a:ext cx="7391399" cy="4800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85000"/>
              <a:lumOff val="15000"/>
            </a:schemeClr>
          </a:solidFill>
        </p:spPr>
        <p:txBody>
          <a:bodyPr/>
          <a:lstStyle/>
          <a:p>
            <a:r>
              <a:rPr lang="en-US" dirty="0" err="1" smtClean="0">
                <a:solidFill>
                  <a:srgbClr val="FFFF00"/>
                </a:solidFill>
              </a:rPr>
              <a:t>বাণিজ্যিক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ব্যাংকের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প্রধান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কার্যাবলি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Content Placeholder 3" descr="safa 9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905000"/>
            <a:ext cx="7620000" cy="3962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FFFF00"/>
                </a:solidFill>
              </a:rPr>
              <a:t>বাণিজ্যিক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ব্যাংকের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বিশেষ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কার্যাবলি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33400" y="1524000"/>
            <a:ext cx="8153400" cy="449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1752600"/>
            <a:ext cx="6934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</a:rPr>
              <a:t>মূলধন</a:t>
            </a:r>
            <a:r>
              <a:rPr lang="en-US" sz="2800" dirty="0" smtClean="0">
                <a:solidFill>
                  <a:srgbClr val="002060"/>
                </a:solidFill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</a:rPr>
              <a:t>গঠন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en-US" sz="2800" dirty="0" err="1" smtClean="0">
                <a:solidFill>
                  <a:srgbClr val="002060"/>
                </a:solidFill>
              </a:rPr>
              <a:t>অর্থনৈতিক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উন্নয়নে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ভূমিকা</a:t>
            </a:r>
            <a:endParaRPr lang="en-US" sz="2800" dirty="0" smtClean="0">
              <a:solidFill>
                <a:srgbClr val="002060"/>
              </a:solidFill>
            </a:endParaRPr>
          </a:p>
          <a:p>
            <a:r>
              <a:rPr lang="en-US" sz="2800" dirty="0" err="1" smtClean="0">
                <a:solidFill>
                  <a:srgbClr val="002060"/>
                </a:solidFill>
              </a:rPr>
              <a:t>অর্থ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স্থানান্তর</a:t>
            </a:r>
            <a:endParaRPr lang="en-US" sz="2800" dirty="0" smtClean="0">
              <a:solidFill>
                <a:srgbClr val="002060"/>
              </a:solidFill>
            </a:endParaRPr>
          </a:p>
          <a:p>
            <a:r>
              <a:rPr lang="en-US" sz="2800" dirty="0" err="1" smtClean="0">
                <a:solidFill>
                  <a:srgbClr val="002060"/>
                </a:solidFill>
              </a:rPr>
              <a:t>অর্থের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নিরাপত্তা</a:t>
            </a:r>
            <a:endParaRPr lang="en-US" sz="2800" dirty="0" smtClean="0">
              <a:solidFill>
                <a:srgbClr val="002060"/>
              </a:solidFill>
            </a:endParaRPr>
          </a:p>
          <a:p>
            <a:r>
              <a:rPr lang="en-US" sz="2800" dirty="0" err="1" smtClean="0">
                <a:solidFill>
                  <a:srgbClr val="002060"/>
                </a:solidFill>
              </a:rPr>
              <a:t>পরামর্শদান</a:t>
            </a:r>
            <a:endParaRPr lang="en-US" sz="2800" dirty="0" smtClean="0">
              <a:solidFill>
                <a:srgbClr val="002060"/>
              </a:solidFill>
            </a:endParaRPr>
          </a:p>
          <a:p>
            <a:r>
              <a:rPr lang="en-US" sz="2800" dirty="0" err="1" smtClean="0">
                <a:solidFill>
                  <a:srgbClr val="002060"/>
                </a:solidFill>
              </a:rPr>
              <a:t>কর্মসংস্থান</a:t>
            </a:r>
            <a:endParaRPr lang="en-US" sz="2800" dirty="0" smtClean="0">
              <a:solidFill>
                <a:srgbClr val="002060"/>
              </a:solidFill>
            </a:endParaRPr>
          </a:p>
          <a:p>
            <a:r>
              <a:rPr lang="en-US" sz="2800" dirty="0" err="1" smtClean="0">
                <a:solidFill>
                  <a:srgbClr val="002060"/>
                </a:solidFill>
              </a:rPr>
              <a:t>ঋণ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নিয়ন্ত্রণ</a:t>
            </a:r>
            <a:endParaRPr lang="en-US" sz="2800" dirty="0" smtClean="0">
              <a:solidFill>
                <a:srgbClr val="002060"/>
              </a:solidFill>
            </a:endParaRPr>
          </a:p>
          <a:p>
            <a:r>
              <a:rPr lang="en-US" sz="2800" dirty="0" err="1" smtClean="0">
                <a:solidFill>
                  <a:srgbClr val="002060"/>
                </a:solidFill>
              </a:rPr>
              <a:t>কৃষি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উন্নয়ন</a:t>
            </a:r>
            <a:endParaRPr lang="en-US" sz="2800" dirty="0" smtClean="0">
              <a:solidFill>
                <a:srgbClr val="002060"/>
              </a:solidFill>
            </a:endParaRPr>
          </a:p>
          <a:p>
            <a:r>
              <a:rPr lang="en-US" sz="2800" dirty="0" err="1" smtClean="0">
                <a:solidFill>
                  <a:srgbClr val="002060"/>
                </a:solidFill>
              </a:rPr>
              <a:t>শিল্লোন্নয়ন</a:t>
            </a:r>
            <a:endParaRPr lang="en-US" sz="2800" dirty="0" smtClean="0">
              <a:solidFill>
                <a:srgbClr val="002060"/>
              </a:solidFill>
            </a:endParaRPr>
          </a:p>
          <a:p>
            <a:r>
              <a:rPr lang="en-US" sz="2800" dirty="0" err="1" smtClean="0">
                <a:solidFill>
                  <a:srgbClr val="002060"/>
                </a:solidFill>
              </a:rPr>
              <a:t>আঞ্চলিক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উন্নয়ন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1143000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FFFF00"/>
                </a:solidFill>
              </a:rPr>
              <a:t>বাণিজ্যিক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ব্যাংকের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বিশেষ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কার্যাবলি</a:t>
            </a:r>
            <a:endParaRPr lang="en-US" dirty="0"/>
          </a:p>
        </p:txBody>
      </p:sp>
      <p:pic>
        <p:nvPicPr>
          <p:cNvPr id="4" name="Content Placeholder 3" descr="safa 7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00200"/>
            <a:ext cx="3962400" cy="1905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 descr="safa 7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1447800"/>
            <a:ext cx="3495675" cy="2362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 descr="safa 7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0" y="3886200"/>
            <a:ext cx="3352800" cy="2514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 descr="safa 7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3810000"/>
            <a:ext cx="4038600" cy="2590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Oval 7"/>
          <p:cNvSpPr/>
          <p:nvPr/>
        </p:nvSpPr>
        <p:spPr>
          <a:xfrm>
            <a:off x="4419600" y="1524000"/>
            <a:ext cx="609600" cy="472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72000" y="2286000"/>
            <a:ext cx="457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FFFF00"/>
                </a:solidFill>
              </a:rPr>
              <a:t>শিল্পোয়ন</a:t>
            </a:r>
            <a:endParaRPr lang="en-US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C00000"/>
          </a:solidFill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FFFF00"/>
                </a:solidFill>
              </a:rPr>
              <a:t>বাণিজ্যিক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ব্যাংকের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তহবিলের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উৎস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ight Arrow 6"/>
          <p:cNvSpPr/>
          <p:nvPr/>
        </p:nvSpPr>
        <p:spPr>
          <a:xfrm>
            <a:off x="0" y="21336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0" y="48768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0800000">
            <a:off x="8229600" y="23622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10800000">
            <a:off x="8165592" y="51816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4343400" y="12192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6" grpId="0">
        <p:bldAsOne/>
      </p:bldGraphic>
      <p:bldGraphic spid="6" grpId="1">
        <p:bldAsOne/>
      </p:bldGraphic>
      <p:bldGraphic spid="6" grpId="2">
        <p:bldAsOne/>
      </p:bldGraphic>
      <p:bldGraphic spid="6" grpId="3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FFFF00"/>
                </a:solidFill>
              </a:rPr>
              <a:t>বাণিজ্যিক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ব্যাংকের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তহবিলের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উৎস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33400" y="12954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24000" y="1397000"/>
          <a:ext cx="609600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ঋণের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সুদ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বৈদেশিক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বিনিময়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বিনিয়োগ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আমদানি-রপ্তানি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বাণিজ্য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বিল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বাট্রাকরণ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প্রত্যয়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পত্র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ব্যাংক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ড্রাফট,ট্রাভেলারস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চেক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প্রাপ্ত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কমিশন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অছি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যোগাযোগ</a:t>
                      </a:r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mpd="sng">
                      <a:noFill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লকার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ভাড়া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প্রতিনিধিত্ব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শেয়ার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ক্রয়-বিক্রয়ে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মধ্যস্থতা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afa 8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7800" y="4267200"/>
            <a:ext cx="3429000" cy="2133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safa 8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886200"/>
            <a:ext cx="3581400" cy="259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safa 8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1600200"/>
            <a:ext cx="3200400" cy="259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safa 8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1676400"/>
            <a:ext cx="3810000" cy="2133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Rectangle 7"/>
          <p:cNvSpPr/>
          <p:nvPr/>
        </p:nvSpPr>
        <p:spPr>
          <a:xfrm rot="16200000">
            <a:off x="2365854" y="3865654"/>
            <a:ext cx="46086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বাণিজ্যিক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ব্যাংকের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আয়ের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উৎস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dirty="0" err="1" smtClean="0"/>
              <a:t>নিচের</a:t>
            </a:r>
            <a:r>
              <a:rPr lang="en-US" dirty="0" smtClean="0"/>
              <a:t> </a:t>
            </a:r>
            <a:r>
              <a:rPr lang="en-US" dirty="0" err="1" smtClean="0"/>
              <a:t>চিত্রগুলো</a:t>
            </a:r>
            <a:r>
              <a:rPr lang="en-US" dirty="0" smtClean="0"/>
              <a:t> </a:t>
            </a:r>
            <a:r>
              <a:rPr lang="en-US" dirty="0" err="1" smtClean="0"/>
              <a:t>লক্ষ</a:t>
            </a:r>
            <a:r>
              <a:rPr lang="en-US" dirty="0" smtClean="0"/>
              <a:t> </a:t>
            </a:r>
            <a:r>
              <a:rPr lang="en-US" dirty="0" err="1" smtClean="0"/>
              <a:t>কর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n-US" sz="8800" dirty="0" err="1" smtClean="0"/>
              <a:t>একক</a:t>
            </a:r>
            <a:r>
              <a:rPr lang="en-US" sz="8800" dirty="0" smtClean="0"/>
              <a:t> </a:t>
            </a:r>
            <a:r>
              <a:rPr lang="en-US" sz="8800" dirty="0" err="1" smtClean="0"/>
              <a:t>কাজ</a:t>
            </a:r>
            <a:endParaRPr lang="en-US" sz="8800" dirty="0"/>
          </a:p>
        </p:txBody>
      </p:sp>
      <p:pic>
        <p:nvPicPr>
          <p:cNvPr id="4" name="Content Placeholder 3" descr="IMG_877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14400" y="1600210"/>
            <a:ext cx="5257800" cy="281939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609600" y="5288340"/>
            <a:ext cx="853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</a:rPr>
              <a:t>বাংলাদেশের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সবচেয়ে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বড়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বাণিজ্যিক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ব্যাংক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কোনটি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C00000"/>
          </a:solidFill>
        </p:spPr>
        <p:txBody>
          <a:bodyPr>
            <a:noAutofit/>
          </a:bodyPr>
          <a:lstStyle/>
          <a:p>
            <a:r>
              <a:rPr lang="en-US" sz="8800" dirty="0" err="1" smtClean="0"/>
              <a:t>উত্তর</a:t>
            </a:r>
            <a:r>
              <a:rPr lang="en-US" sz="8800" dirty="0" smtClean="0"/>
              <a:t> </a:t>
            </a:r>
            <a:endParaRPr lang="en-US" sz="8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6600" dirty="0" err="1" smtClean="0">
                <a:solidFill>
                  <a:srgbClr val="FF0000"/>
                </a:solidFill>
              </a:rPr>
              <a:t>বাংলাদেশের</a:t>
            </a:r>
            <a:r>
              <a:rPr lang="en-US" sz="6600" dirty="0" smtClean="0">
                <a:solidFill>
                  <a:srgbClr val="FF0000"/>
                </a:solidFill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</a:rPr>
              <a:t>সবচেয়ে</a:t>
            </a:r>
            <a:r>
              <a:rPr lang="en-US" sz="6600" dirty="0" smtClean="0">
                <a:solidFill>
                  <a:srgbClr val="FF0000"/>
                </a:solidFill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</a:rPr>
              <a:t>বড়</a:t>
            </a:r>
            <a:r>
              <a:rPr lang="en-US" sz="6600" dirty="0" smtClean="0">
                <a:solidFill>
                  <a:srgbClr val="FF0000"/>
                </a:solidFill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</a:rPr>
              <a:t>বাণিজ্যিক</a:t>
            </a:r>
            <a:r>
              <a:rPr lang="en-US" sz="6600" dirty="0" smtClean="0">
                <a:solidFill>
                  <a:srgbClr val="FF0000"/>
                </a:solidFill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</a:rPr>
              <a:t>ব্যাংক</a:t>
            </a:r>
            <a:r>
              <a:rPr lang="en-US" sz="6600" dirty="0" smtClean="0">
                <a:solidFill>
                  <a:srgbClr val="FF0000"/>
                </a:solidFill>
              </a:rPr>
              <a:t>  </a:t>
            </a:r>
            <a:r>
              <a:rPr lang="en-US" sz="6600" dirty="0" err="1" smtClean="0">
                <a:solidFill>
                  <a:srgbClr val="FF0000"/>
                </a:solidFill>
              </a:rPr>
              <a:t>হলো</a:t>
            </a:r>
            <a:r>
              <a:rPr lang="en-US" sz="6600" dirty="0" smtClean="0">
                <a:solidFill>
                  <a:srgbClr val="FF0000"/>
                </a:solidFill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</a:rPr>
              <a:t>সোনালি</a:t>
            </a:r>
            <a:r>
              <a:rPr lang="en-US" sz="6600" dirty="0" smtClean="0">
                <a:solidFill>
                  <a:srgbClr val="FF0000"/>
                </a:solidFill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</a:rPr>
              <a:t>ব্যাংক</a:t>
            </a:r>
            <a:endParaRPr lang="en-US" sz="6600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95000"/>
              <a:lumOff val="5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FFFF00"/>
                </a:solidFill>
              </a:rPr>
              <a:t>বাণিজ্যিক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ব্যাংকের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ব্যয়ের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খাত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সমূহ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.</a:t>
            </a:r>
            <a:r>
              <a:rPr lang="en-US" sz="2600" dirty="0" err="1" smtClean="0">
                <a:solidFill>
                  <a:srgbClr val="002060"/>
                </a:solidFill>
              </a:rPr>
              <a:t>মক্কেলের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আমানতের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ওপর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সুদ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প্রদান</a:t>
            </a:r>
            <a:endParaRPr lang="en-US" sz="26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.</a:t>
            </a:r>
            <a:r>
              <a:rPr lang="en-US" sz="2600" dirty="0" err="1" smtClean="0">
                <a:solidFill>
                  <a:srgbClr val="002060"/>
                </a:solidFill>
              </a:rPr>
              <a:t>কেন্দীয়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ব্যাংক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প্রদত্ত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ধারের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ওপর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সুদ</a:t>
            </a:r>
            <a:endParaRPr lang="en-US" sz="26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.</a:t>
            </a:r>
            <a:r>
              <a:rPr lang="en-US" sz="2600" dirty="0" err="1" smtClean="0">
                <a:solidFill>
                  <a:srgbClr val="002060"/>
                </a:solidFill>
              </a:rPr>
              <a:t>অন্যান্য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বাণিজ্যিক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ব্যাংক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থেকে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গৃহীত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ঋণের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ওপর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সুদ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প্রদান</a:t>
            </a:r>
            <a:endParaRPr lang="en-US" sz="26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.</a:t>
            </a:r>
            <a:r>
              <a:rPr lang="en-US" sz="2600" dirty="0" err="1" smtClean="0">
                <a:solidFill>
                  <a:srgbClr val="002060"/>
                </a:solidFill>
              </a:rPr>
              <a:t>কর্মকর্তা</a:t>
            </a:r>
            <a:r>
              <a:rPr lang="en-US" sz="2600" dirty="0" smtClean="0">
                <a:solidFill>
                  <a:srgbClr val="002060"/>
                </a:solidFill>
              </a:rPr>
              <a:t> ও </a:t>
            </a:r>
            <a:r>
              <a:rPr lang="en-US" sz="2600" dirty="0" err="1" smtClean="0">
                <a:solidFill>
                  <a:srgbClr val="002060"/>
                </a:solidFill>
              </a:rPr>
              <a:t>কর্মচারীর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বেতন-ভাতা</a:t>
            </a:r>
            <a:r>
              <a:rPr lang="en-US" sz="2600" dirty="0" smtClean="0">
                <a:solidFill>
                  <a:srgbClr val="002060"/>
                </a:solidFill>
              </a:rPr>
              <a:t> ও </a:t>
            </a:r>
            <a:r>
              <a:rPr lang="en-US" sz="2600" dirty="0" err="1" smtClean="0">
                <a:solidFill>
                  <a:srgbClr val="002060"/>
                </a:solidFill>
              </a:rPr>
              <a:t>বোনাস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প্রদান</a:t>
            </a:r>
            <a:endParaRPr lang="en-US" sz="26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.</a:t>
            </a:r>
            <a:r>
              <a:rPr lang="en-US" sz="2600" dirty="0" err="1" smtClean="0">
                <a:solidFill>
                  <a:srgbClr val="002060"/>
                </a:solidFill>
              </a:rPr>
              <a:t>পরিচালকের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ভাতা</a:t>
            </a:r>
            <a:endParaRPr lang="en-US" sz="26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.</a:t>
            </a:r>
            <a:r>
              <a:rPr lang="en-US" sz="2600" dirty="0" err="1" smtClean="0">
                <a:solidFill>
                  <a:srgbClr val="002060"/>
                </a:solidFill>
              </a:rPr>
              <a:t>নিরীক্ষকের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বিল</a:t>
            </a:r>
            <a:endParaRPr lang="en-US" sz="26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.</a:t>
            </a:r>
            <a:r>
              <a:rPr lang="en-US" sz="2600" dirty="0" err="1" smtClean="0">
                <a:solidFill>
                  <a:srgbClr val="002060"/>
                </a:solidFill>
              </a:rPr>
              <a:t>অনাদায়ী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ঋণের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মামলা-মোকদ্দমার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খরচ</a:t>
            </a:r>
            <a:endParaRPr lang="en-US" sz="26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.</a:t>
            </a:r>
            <a:r>
              <a:rPr lang="en-US" sz="2600" dirty="0" err="1" smtClean="0">
                <a:solidFill>
                  <a:srgbClr val="002060"/>
                </a:solidFill>
              </a:rPr>
              <a:t>অফিস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ঘরের</a:t>
            </a:r>
            <a:r>
              <a:rPr lang="en-US" sz="2600" dirty="0" smtClean="0">
                <a:solidFill>
                  <a:srgbClr val="002060"/>
                </a:solidFill>
              </a:rPr>
              <a:t>  ও </a:t>
            </a:r>
            <a:r>
              <a:rPr lang="en-US" sz="2600" dirty="0" err="1" smtClean="0">
                <a:solidFill>
                  <a:srgbClr val="002060"/>
                </a:solidFill>
              </a:rPr>
              <a:t>গুদাম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ঘরের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ভাড়া</a:t>
            </a:r>
            <a:endParaRPr lang="en-US" sz="26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.</a:t>
            </a:r>
            <a:r>
              <a:rPr lang="en-US" sz="2600" dirty="0" err="1" smtClean="0">
                <a:solidFill>
                  <a:srgbClr val="002060"/>
                </a:solidFill>
              </a:rPr>
              <a:t>শুল্ক</a:t>
            </a:r>
            <a:r>
              <a:rPr lang="en-US" sz="2600" dirty="0" smtClean="0">
                <a:solidFill>
                  <a:srgbClr val="002060"/>
                </a:solidFill>
              </a:rPr>
              <a:t> ও </a:t>
            </a:r>
            <a:r>
              <a:rPr lang="en-US" sz="2600" dirty="0" err="1" smtClean="0">
                <a:solidFill>
                  <a:srgbClr val="002060"/>
                </a:solidFill>
              </a:rPr>
              <a:t>কর</a:t>
            </a:r>
            <a:endParaRPr lang="en-US" sz="26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.</a:t>
            </a:r>
            <a:r>
              <a:rPr lang="en-US" sz="2600" dirty="0" err="1" smtClean="0">
                <a:solidFill>
                  <a:srgbClr val="002060"/>
                </a:solidFill>
              </a:rPr>
              <a:t>বিমা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প্রিমিয়াম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</a:p>
          <a:p>
            <a:pPr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.</a:t>
            </a:r>
            <a:r>
              <a:rPr lang="en-US" sz="2600" dirty="0" err="1" smtClean="0">
                <a:solidFill>
                  <a:srgbClr val="002060"/>
                </a:solidFill>
              </a:rPr>
              <a:t>যোগাযোগ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খরচ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যেমন-ডাক,তার,টেলিফোন</a:t>
            </a:r>
            <a:r>
              <a:rPr lang="en-US" sz="2600" dirty="0" smtClean="0">
                <a:solidFill>
                  <a:srgbClr val="002060"/>
                </a:solidFill>
              </a:rPr>
              <a:t>, </a:t>
            </a:r>
            <a:r>
              <a:rPr lang="en-US" sz="2600" dirty="0" err="1" smtClean="0">
                <a:solidFill>
                  <a:srgbClr val="002060"/>
                </a:solidFill>
              </a:rPr>
              <a:t>সুইফট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ইত্যাদি</a:t>
            </a:r>
            <a:endParaRPr lang="en-US" sz="26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.</a:t>
            </a:r>
            <a:r>
              <a:rPr lang="en-US" sz="2600" dirty="0" err="1" smtClean="0">
                <a:solidFill>
                  <a:srgbClr val="002060"/>
                </a:solidFill>
              </a:rPr>
              <a:t>বিজ্ঞাপন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খরচ</a:t>
            </a:r>
            <a:endParaRPr lang="en-US" sz="26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600" dirty="0" err="1" smtClean="0">
                <a:solidFill>
                  <a:srgbClr val="002060"/>
                </a:solidFill>
              </a:rPr>
              <a:t>কর্মীদের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প্রশিক্ষণ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খরচ</a:t>
            </a:r>
            <a:endParaRPr lang="en-US" sz="26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en-US" dirty="0" err="1" smtClean="0"/>
              <a:t>নিচের</a:t>
            </a:r>
            <a:r>
              <a:rPr lang="en-US" dirty="0" smtClean="0"/>
              <a:t> </a:t>
            </a:r>
            <a:r>
              <a:rPr lang="en-US" dirty="0" err="1" smtClean="0"/>
              <a:t>চিত্রগুলো</a:t>
            </a:r>
            <a:r>
              <a:rPr lang="en-US" dirty="0" smtClean="0"/>
              <a:t> </a:t>
            </a:r>
            <a:r>
              <a:rPr lang="en-US" dirty="0" err="1" smtClean="0"/>
              <a:t>লক্ষ</a:t>
            </a:r>
            <a:r>
              <a:rPr lang="en-US" dirty="0" smtClean="0"/>
              <a:t> </a:t>
            </a:r>
            <a:r>
              <a:rPr lang="en-US" dirty="0" err="1" smtClean="0"/>
              <a:t>কর</a:t>
            </a:r>
            <a:endParaRPr lang="en-US" dirty="0"/>
          </a:p>
        </p:txBody>
      </p:sp>
      <p:pic>
        <p:nvPicPr>
          <p:cNvPr id="5" name="Picture 4" descr="safa 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4114800"/>
            <a:ext cx="3286125" cy="2438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 descr="safa 8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038600"/>
            <a:ext cx="3990975" cy="2438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 descr="safa 8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1524000"/>
            <a:ext cx="3171825" cy="2209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7" descr="safa 8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447800"/>
            <a:ext cx="3962399" cy="2133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Rectangle 9"/>
          <p:cNvSpPr/>
          <p:nvPr/>
        </p:nvSpPr>
        <p:spPr>
          <a:xfrm rot="16200000">
            <a:off x="2522957" y="3782165"/>
            <a:ext cx="48664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বাণিজ্যিক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ব্যাংকের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ব্যয়ের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খাত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en-US" sz="7200" dirty="0" err="1" smtClean="0">
                <a:solidFill>
                  <a:srgbClr val="92D050"/>
                </a:solidFill>
              </a:rPr>
              <a:t>পরিচিতি</a:t>
            </a:r>
            <a:endParaRPr lang="en-US" sz="7200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4525963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এম.সাখাওয়াত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হোসেন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 descr="IMG_01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304800" y="2438400"/>
            <a:ext cx="2819400" cy="2362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0" y="5105400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</a:rPr>
              <a:t>সহকারী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শিক্ষক</a:t>
            </a:r>
            <a:r>
              <a:rPr lang="en-US" sz="2400" dirty="0" smtClean="0">
                <a:solidFill>
                  <a:srgbClr val="002060"/>
                </a:solidFill>
              </a:rPr>
              <a:t>(</a:t>
            </a:r>
            <a:r>
              <a:rPr lang="en-US" sz="2400" dirty="0" err="1" smtClean="0">
                <a:solidFill>
                  <a:srgbClr val="002060"/>
                </a:solidFill>
              </a:rPr>
              <a:t>ব্যবসায়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শিক্ষা</a:t>
            </a:r>
            <a:r>
              <a:rPr lang="en-US" sz="2400" dirty="0" smtClean="0">
                <a:solidFill>
                  <a:srgbClr val="002060"/>
                </a:solidFill>
              </a:rPr>
              <a:t>)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562600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C00000"/>
                </a:solidFill>
              </a:rPr>
              <a:t>মোক্তাল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হোসেন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উচ্চ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বিদ্যালয়,চল্লিশা,নেত্রকোনা,সদর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096000"/>
            <a:ext cx="624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hlinkClick r:id="rId3"/>
              </a:rPr>
              <a:t>shakhawath747@gomil.com</a:t>
            </a:r>
            <a:r>
              <a:rPr lang="en-US" sz="2000" dirty="0" smtClean="0">
                <a:solidFill>
                  <a:srgbClr val="FF0000"/>
                </a:solidFill>
              </a:rPr>
              <a:t>                       o1734475103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562600" y="1524000"/>
            <a:ext cx="457200" cy="533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943600" y="17526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বিষয়-ফিন্যান্স</a:t>
            </a:r>
            <a:r>
              <a:rPr lang="en-US" dirty="0" smtClean="0"/>
              <a:t> ও </a:t>
            </a:r>
            <a:r>
              <a:rPr lang="en-US" dirty="0" err="1" smtClean="0"/>
              <a:t>ব্যাংকিং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19800" y="25908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শ্রেণি-নবম</a:t>
            </a:r>
            <a:r>
              <a:rPr lang="en-US" dirty="0" smtClean="0"/>
              <a:t> ও </a:t>
            </a:r>
            <a:r>
              <a:rPr lang="en-US" dirty="0" err="1" smtClean="0"/>
              <a:t>দশম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019800" y="3276600"/>
            <a:ext cx="251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পাঠ</a:t>
            </a:r>
            <a:r>
              <a:rPr lang="en-US" dirty="0" smtClean="0"/>
              <a:t> </a:t>
            </a:r>
            <a:r>
              <a:rPr lang="en-US" dirty="0" err="1" smtClean="0"/>
              <a:t>শিরোনাম-বাণিজ্যিক</a:t>
            </a:r>
            <a:r>
              <a:rPr lang="en-US" dirty="0" smtClean="0"/>
              <a:t> </a:t>
            </a:r>
            <a:r>
              <a:rPr lang="en-US" dirty="0" err="1" smtClean="0"/>
              <a:t>ব্যাংক</a:t>
            </a:r>
            <a:r>
              <a:rPr lang="en-US" dirty="0" smtClean="0"/>
              <a:t>  ও </a:t>
            </a:r>
            <a:r>
              <a:rPr lang="en-US" dirty="0" err="1" smtClean="0"/>
              <a:t>তার</a:t>
            </a:r>
            <a:r>
              <a:rPr lang="en-US" dirty="0" smtClean="0"/>
              <a:t> </a:t>
            </a:r>
            <a:r>
              <a:rPr lang="en-US" dirty="0" err="1" smtClean="0"/>
              <a:t>পরিচিতি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019800" y="54102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তারিখ-১.৭.১৯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096000" y="44958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অধ্যায়-দশম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172200" y="50292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সময়</a:t>
            </a:r>
            <a:r>
              <a:rPr lang="en-US" dirty="0" smtClean="0"/>
              <a:t>-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6600" dirty="0" err="1" smtClean="0"/>
              <a:t>দলীয়</a:t>
            </a:r>
            <a:r>
              <a:rPr lang="en-US" sz="6600" dirty="0" smtClean="0"/>
              <a:t> </a:t>
            </a:r>
            <a:r>
              <a:rPr lang="en-US" sz="6600" dirty="0" err="1" smtClean="0"/>
              <a:t>কাজ</a:t>
            </a:r>
            <a:endParaRPr lang="en-US" sz="6600" dirty="0"/>
          </a:p>
        </p:txBody>
      </p:sp>
      <p:pic>
        <p:nvPicPr>
          <p:cNvPr id="8" name="Content Placeholder 7" descr="IMG_20180129_1432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3001" y="1600201"/>
            <a:ext cx="5486400" cy="2971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0" y="5334000"/>
            <a:ext cx="7467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B050"/>
                </a:solidFill>
              </a:rPr>
              <a:t>বাণিজ্যিক</a:t>
            </a:r>
            <a:r>
              <a:rPr lang="en-US" sz="4400" dirty="0" smtClean="0">
                <a:solidFill>
                  <a:srgbClr val="00B050"/>
                </a:solidFill>
              </a:rPr>
              <a:t> </a:t>
            </a:r>
            <a:r>
              <a:rPr lang="en-US" sz="4400" dirty="0" err="1" smtClean="0">
                <a:solidFill>
                  <a:srgbClr val="00B050"/>
                </a:solidFill>
              </a:rPr>
              <a:t>ব্যাংকের</a:t>
            </a:r>
            <a:r>
              <a:rPr lang="en-US" sz="4400" dirty="0" smtClean="0">
                <a:solidFill>
                  <a:srgbClr val="00B050"/>
                </a:solidFill>
              </a:rPr>
              <a:t> </a:t>
            </a:r>
            <a:r>
              <a:rPr lang="en-US" sz="4400" dirty="0" err="1" smtClean="0">
                <a:solidFill>
                  <a:srgbClr val="00B050"/>
                </a:solidFill>
              </a:rPr>
              <a:t>ব্যয়ের</a:t>
            </a:r>
            <a:r>
              <a:rPr lang="en-US" sz="4400" dirty="0" smtClean="0">
                <a:solidFill>
                  <a:srgbClr val="00B050"/>
                </a:solidFill>
              </a:rPr>
              <a:t> </a:t>
            </a:r>
            <a:r>
              <a:rPr lang="en-US" sz="4400" dirty="0" err="1" smtClean="0">
                <a:solidFill>
                  <a:srgbClr val="00B050"/>
                </a:solidFill>
              </a:rPr>
              <a:t>খাত</a:t>
            </a:r>
            <a:r>
              <a:rPr lang="en-US" sz="4400" dirty="0" smtClean="0">
                <a:solidFill>
                  <a:srgbClr val="00B050"/>
                </a:solidFill>
              </a:rPr>
              <a:t> </a:t>
            </a:r>
            <a:r>
              <a:rPr lang="en-US" sz="4400" dirty="0" err="1" smtClean="0">
                <a:solidFill>
                  <a:srgbClr val="00B050"/>
                </a:solidFill>
              </a:rPr>
              <a:t>কয়টি</a:t>
            </a:r>
            <a:r>
              <a:rPr lang="en-US" sz="4400" dirty="0" smtClean="0">
                <a:solidFill>
                  <a:srgbClr val="00B050"/>
                </a:solidFill>
              </a:rPr>
              <a:t>?</a:t>
            </a:r>
            <a:endParaRPr lang="en-US" sz="4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n-US" sz="8000" dirty="0" err="1" smtClean="0"/>
              <a:t>উত্তর</a:t>
            </a:r>
            <a:endParaRPr lang="en-US" sz="8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8800" dirty="0" err="1" smtClean="0">
                <a:solidFill>
                  <a:srgbClr val="00B050"/>
                </a:solidFill>
              </a:rPr>
              <a:t>বাণিজ্যিক</a:t>
            </a:r>
            <a:r>
              <a:rPr lang="en-US" sz="8800" dirty="0" smtClean="0">
                <a:solidFill>
                  <a:srgbClr val="00B050"/>
                </a:solidFill>
              </a:rPr>
              <a:t> </a:t>
            </a:r>
            <a:r>
              <a:rPr lang="en-US" sz="8800" dirty="0" err="1" smtClean="0">
                <a:solidFill>
                  <a:srgbClr val="00B050"/>
                </a:solidFill>
              </a:rPr>
              <a:t>ব্যাংকের</a:t>
            </a:r>
            <a:r>
              <a:rPr lang="en-US" sz="8800" dirty="0" smtClean="0">
                <a:solidFill>
                  <a:srgbClr val="00B050"/>
                </a:solidFill>
              </a:rPr>
              <a:t> </a:t>
            </a:r>
            <a:r>
              <a:rPr lang="en-US" sz="8800" dirty="0" err="1" smtClean="0">
                <a:solidFill>
                  <a:srgbClr val="00B050"/>
                </a:solidFill>
              </a:rPr>
              <a:t>ব্যয়ের</a:t>
            </a:r>
            <a:r>
              <a:rPr lang="en-US" sz="8800" dirty="0" smtClean="0">
                <a:solidFill>
                  <a:srgbClr val="00B050"/>
                </a:solidFill>
              </a:rPr>
              <a:t> </a:t>
            </a:r>
            <a:r>
              <a:rPr lang="en-US" sz="8800" dirty="0" err="1" smtClean="0">
                <a:solidFill>
                  <a:srgbClr val="00B050"/>
                </a:solidFill>
              </a:rPr>
              <a:t>খাত</a:t>
            </a:r>
            <a:r>
              <a:rPr lang="en-US" sz="8800" dirty="0" smtClean="0">
                <a:solidFill>
                  <a:srgbClr val="00B050"/>
                </a:solidFill>
              </a:rPr>
              <a:t>  </a:t>
            </a:r>
            <a:r>
              <a:rPr lang="en-US" sz="8800" dirty="0" err="1" smtClean="0">
                <a:solidFill>
                  <a:srgbClr val="00B050"/>
                </a:solidFill>
              </a:rPr>
              <a:t>নয়টি</a:t>
            </a:r>
            <a:endParaRPr lang="en-US" sz="8800" dirty="0" smtClean="0">
              <a:solidFill>
                <a:srgbClr val="00B05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85000"/>
              <a:lumOff val="15000"/>
            </a:schemeClr>
          </a:solidFill>
        </p:spPr>
        <p:txBody>
          <a:bodyPr>
            <a:noAutofit/>
          </a:bodyPr>
          <a:lstStyle/>
          <a:p>
            <a:r>
              <a:rPr lang="en-US" sz="8800" dirty="0" err="1" smtClean="0">
                <a:solidFill>
                  <a:srgbClr val="FF0000"/>
                </a:solidFill>
              </a:rPr>
              <a:t>মূল্যায়ন</a:t>
            </a:r>
            <a:endParaRPr lang="en-US" sz="8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মি.সুমন</a:t>
            </a:r>
            <a:r>
              <a:rPr lang="en-US" sz="2400" dirty="0" smtClean="0"/>
              <a:t> </a:t>
            </a:r>
            <a:r>
              <a:rPr lang="en-US" sz="2400" dirty="0" err="1" smtClean="0"/>
              <a:t>নিজের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জমানো</a:t>
            </a:r>
            <a:r>
              <a:rPr lang="en-US" sz="2400" dirty="0" smtClean="0"/>
              <a:t> </a:t>
            </a:r>
            <a:r>
              <a:rPr lang="en-US" sz="2400" dirty="0" err="1" smtClean="0"/>
              <a:t>অর্থ</a:t>
            </a:r>
            <a:r>
              <a:rPr lang="en-US" sz="2400" dirty="0" smtClean="0"/>
              <a:t> ও </a:t>
            </a:r>
            <a:r>
              <a:rPr lang="en-US" sz="2400" dirty="0" err="1" smtClean="0"/>
              <a:t>ব্যাংকে</a:t>
            </a:r>
            <a:r>
              <a:rPr lang="en-US" sz="2400" dirty="0" smtClean="0"/>
              <a:t> </a:t>
            </a:r>
            <a:r>
              <a:rPr lang="en-US" sz="2400" dirty="0" err="1" smtClean="0"/>
              <a:t>থেকে</a:t>
            </a:r>
            <a:r>
              <a:rPr lang="en-US" sz="2400" dirty="0" smtClean="0"/>
              <a:t> </a:t>
            </a:r>
            <a:r>
              <a:rPr lang="en-US" sz="2400" dirty="0" err="1" smtClean="0"/>
              <a:t>ঋণ</a:t>
            </a:r>
            <a:r>
              <a:rPr lang="en-US" sz="2400" dirty="0" smtClean="0"/>
              <a:t> </a:t>
            </a:r>
            <a:r>
              <a:rPr lang="en-US" sz="2400" dirty="0" err="1" smtClean="0"/>
              <a:t>নিয়ে</a:t>
            </a:r>
            <a:r>
              <a:rPr lang="en-US" sz="2400" dirty="0" smtClean="0"/>
              <a:t> </a:t>
            </a:r>
            <a:r>
              <a:rPr lang="en-US" sz="2400" dirty="0" err="1" smtClean="0"/>
              <a:t>একটি</a:t>
            </a:r>
            <a:r>
              <a:rPr lang="en-US" sz="2400" dirty="0" smtClean="0"/>
              <a:t> </a:t>
            </a:r>
            <a:r>
              <a:rPr lang="en-US" sz="2400" dirty="0" err="1" smtClean="0"/>
              <a:t>হাউজিং</a:t>
            </a:r>
            <a:r>
              <a:rPr lang="en-US" sz="2400" dirty="0" smtClean="0"/>
              <a:t> </a:t>
            </a:r>
            <a:r>
              <a:rPr lang="en-US" sz="2400" dirty="0" err="1" smtClean="0"/>
              <a:t>ব্যবসায়</a:t>
            </a:r>
            <a:r>
              <a:rPr lang="en-US" sz="2400" dirty="0" smtClean="0"/>
              <a:t> </a:t>
            </a:r>
            <a:r>
              <a:rPr lang="en-US" sz="2400" dirty="0" err="1" smtClean="0"/>
              <a:t>স্থাপন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করতে</a:t>
            </a:r>
            <a:r>
              <a:rPr lang="en-US" sz="2400" dirty="0" smtClean="0"/>
              <a:t> </a:t>
            </a:r>
            <a:r>
              <a:rPr lang="en-US" sz="2400" dirty="0" err="1" smtClean="0"/>
              <a:t>ইচ্ছ্বক।এক্ষেত্রে</a:t>
            </a:r>
            <a:r>
              <a:rPr lang="en-US" sz="2400" dirty="0" smtClean="0"/>
              <a:t> </a:t>
            </a:r>
            <a:r>
              <a:rPr lang="en-US" sz="2400" dirty="0" err="1" smtClean="0"/>
              <a:t>তিনি</a:t>
            </a:r>
            <a:r>
              <a:rPr lang="en-US" sz="2400" dirty="0" smtClean="0"/>
              <a:t> </a:t>
            </a:r>
            <a:r>
              <a:rPr lang="en-US" sz="2400" dirty="0" err="1" smtClean="0"/>
              <a:t>ব্যাংকে</a:t>
            </a:r>
            <a:r>
              <a:rPr lang="en-US" sz="2400" dirty="0" smtClean="0"/>
              <a:t> </a:t>
            </a:r>
            <a:r>
              <a:rPr lang="en-US" sz="2400" dirty="0" err="1" smtClean="0"/>
              <a:t>ঋণের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জন্য</a:t>
            </a:r>
            <a:r>
              <a:rPr lang="en-US" sz="2400" dirty="0" smtClean="0"/>
              <a:t> </a:t>
            </a:r>
            <a:r>
              <a:rPr lang="en-US" sz="2400" dirty="0" err="1" smtClean="0"/>
              <a:t>আবেদন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করেছেন</a:t>
            </a:r>
            <a:r>
              <a:rPr lang="en-US" sz="2400" dirty="0" smtClean="0"/>
              <a:t>।</a:t>
            </a:r>
          </a:p>
          <a:p>
            <a:r>
              <a:rPr lang="en-US" sz="2400" dirty="0" err="1" smtClean="0"/>
              <a:t>ব্যাংক</a:t>
            </a:r>
            <a:r>
              <a:rPr lang="en-US" sz="2400" dirty="0" smtClean="0"/>
              <a:t> </a:t>
            </a:r>
            <a:r>
              <a:rPr lang="en-US" sz="2400" dirty="0" err="1" smtClean="0"/>
              <a:t>ঋণ</a:t>
            </a:r>
            <a:r>
              <a:rPr lang="en-US" sz="2400" dirty="0" smtClean="0"/>
              <a:t> </a:t>
            </a:r>
            <a:r>
              <a:rPr lang="en-US" sz="2400" dirty="0" err="1" smtClean="0"/>
              <a:t>গ্রহণের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সময়</a:t>
            </a:r>
            <a:r>
              <a:rPr lang="en-US" sz="2400" dirty="0" smtClean="0"/>
              <a:t> </a:t>
            </a:r>
            <a:r>
              <a:rPr lang="en-US" sz="2400" dirty="0" err="1" smtClean="0"/>
              <a:t>ব্যাংক</a:t>
            </a:r>
            <a:r>
              <a:rPr lang="en-US" sz="2400" dirty="0" smtClean="0"/>
              <a:t> </a:t>
            </a:r>
            <a:r>
              <a:rPr lang="en-US" sz="2400" dirty="0" err="1" smtClean="0"/>
              <a:t>তার</a:t>
            </a:r>
            <a:r>
              <a:rPr lang="en-US" sz="2400" dirty="0" smtClean="0"/>
              <a:t> </a:t>
            </a:r>
            <a:r>
              <a:rPr lang="en-US" sz="2400" dirty="0" err="1" smtClean="0"/>
              <a:t>হিসাব</a:t>
            </a:r>
            <a:r>
              <a:rPr lang="en-US" sz="2400" dirty="0" smtClean="0"/>
              <a:t> </a:t>
            </a:r>
            <a:r>
              <a:rPr lang="en-US" sz="2400" dirty="0" err="1" smtClean="0"/>
              <a:t>কোনটি</a:t>
            </a:r>
            <a:r>
              <a:rPr lang="en-US" sz="2400" dirty="0" smtClean="0"/>
              <a:t> </a:t>
            </a:r>
            <a:r>
              <a:rPr lang="en-US" sz="2400" dirty="0" err="1" smtClean="0"/>
              <a:t>সৃষ্টি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করবে</a:t>
            </a:r>
            <a:r>
              <a:rPr lang="en-US" sz="2400" dirty="0" smtClean="0"/>
              <a:t>?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 (ক) </a:t>
            </a:r>
            <a:r>
              <a:rPr lang="en-US" sz="2400" dirty="0" err="1" smtClean="0"/>
              <a:t>জমাতিরিক্ত</a:t>
            </a:r>
            <a:r>
              <a:rPr lang="en-US" sz="2400" dirty="0" smtClean="0"/>
              <a:t> (খ)</a:t>
            </a:r>
            <a:r>
              <a:rPr lang="en-US" sz="2400" dirty="0" err="1" smtClean="0"/>
              <a:t>সঞ্চয়</a:t>
            </a:r>
            <a:r>
              <a:rPr lang="en-US" sz="2400" dirty="0" smtClean="0"/>
              <a:t> (গ)</a:t>
            </a:r>
            <a:r>
              <a:rPr lang="en-US" sz="2400" dirty="0" err="1" smtClean="0"/>
              <a:t>ঋণ</a:t>
            </a:r>
            <a:r>
              <a:rPr lang="en-US" sz="2400" dirty="0" smtClean="0"/>
              <a:t> </a:t>
            </a:r>
            <a:r>
              <a:rPr lang="en-US" sz="2400" dirty="0" err="1" smtClean="0"/>
              <a:t>আমানত</a:t>
            </a:r>
            <a:r>
              <a:rPr lang="en-US" sz="2400" dirty="0" smtClean="0"/>
              <a:t> (ঘ)</a:t>
            </a:r>
            <a:r>
              <a:rPr lang="en-US" sz="2400" dirty="0" err="1" smtClean="0"/>
              <a:t>বন্ধ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করবে</a:t>
            </a:r>
            <a:r>
              <a:rPr lang="en-US" sz="2400" dirty="0" smtClean="0"/>
              <a:t> </a:t>
            </a:r>
            <a:endParaRPr lang="en-US" sz="2400" dirty="0" smtClean="0"/>
          </a:p>
          <a:p>
            <a:pPr>
              <a:buNone/>
            </a:pPr>
            <a:r>
              <a:rPr lang="en-US" sz="2400" dirty="0" err="1" smtClean="0"/>
              <a:t>মি.সুমন</a:t>
            </a:r>
            <a:r>
              <a:rPr lang="en-US" sz="2400" dirty="0" smtClean="0"/>
              <a:t> </a:t>
            </a:r>
            <a:r>
              <a:rPr lang="en-US" sz="2400" dirty="0" err="1" smtClean="0"/>
              <a:t>ঋণ</a:t>
            </a:r>
            <a:r>
              <a:rPr lang="en-US" sz="2400" dirty="0" smtClean="0"/>
              <a:t> </a:t>
            </a:r>
            <a:r>
              <a:rPr lang="en-US" sz="2400" dirty="0" err="1" smtClean="0"/>
              <a:t>গ্রহন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করতে</a:t>
            </a:r>
            <a:r>
              <a:rPr lang="en-US" sz="2400" dirty="0" smtClean="0"/>
              <a:t> </a:t>
            </a:r>
            <a:r>
              <a:rPr lang="en-US" sz="2400" dirty="0" err="1" smtClean="0"/>
              <a:t>পারবেন</a:t>
            </a:r>
            <a:r>
              <a:rPr lang="en-US" sz="2400" dirty="0" smtClean="0"/>
              <a:t>-</a:t>
            </a:r>
          </a:p>
          <a:p>
            <a:pPr>
              <a:buNone/>
            </a:pPr>
            <a:r>
              <a:rPr lang="en-US" sz="2400" dirty="0" err="1" smtClean="0"/>
              <a:t>i.সোনালী</a:t>
            </a:r>
            <a:r>
              <a:rPr lang="en-US" sz="2400" dirty="0" smtClean="0"/>
              <a:t> </a:t>
            </a:r>
            <a:r>
              <a:rPr lang="en-US" sz="2400" dirty="0" err="1" smtClean="0"/>
              <a:t>ii.জনতা</a:t>
            </a:r>
            <a:r>
              <a:rPr lang="en-US" sz="2400" dirty="0" smtClean="0"/>
              <a:t> </a:t>
            </a:r>
            <a:r>
              <a:rPr lang="en-US" sz="2400" dirty="0" err="1" smtClean="0"/>
              <a:t>ব্যাংক</a:t>
            </a:r>
            <a:r>
              <a:rPr lang="en-US" sz="2400" dirty="0" smtClean="0"/>
              <a:t> </a:t>
            </a:r>
            <a:r>
              <a:rPr lang="en-US" sz="2400" dirty="0" err="1" smtClean="0"/>
              <a:t>থেকে</a:t>
            </a:r>
            <a:r>
              <a:rPr lang="en-US" sz="2400" dirty="0" smtClean="0"/>
              <a:t> </a:t>
            </a:r>
            <a:r>
              <a:rPr lang="en-US" sz="2400" dirty="0" err="1" smtClean="0"/>
              <a:t>iii.কেন্দ্রীয়</a:t>
            </a:r>
            <a:r>
              <a:rPr lang="en-US" sz="2400" dirty="0" smtClean="0"/>
              <a:t> </a:t>
            </a:r>
            <a:r>
              <a:rPr lang="en-US" sz="2400" dirty="0" err="1" smtClean="0"/>
              <a:t>ব্যাংক</a:t>
            </a:r>
            <a:r>
              <a:rPr lang="en-US" sz="2400" dirty="0" smtClean="0"/>
              <a:t> </a:t>
            </a:r>
            <a:r>
              <a:rPr lang="en-US" sz="2400" dirty="0" err="1" smtClean="0"/>
              <a:t>থেকে</a:t>
            </a:r>
            <a:endParaRPr lang="en-US" sz="2400" dirty="0" smtClean="0"/>
          </a:p>
          <a:p>
            <a:pPr>
              <a:buNone/>
            </a:pPr>
            <a:r>
              <a:rPr lang="en-US" sz="2400" dirty="0" err="1" smtClean="0"/>
              <a:t>নিচের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কোনটি</a:t>
            </a:r>
            <a:r>
              <a:rPr lang="en-US" sz="2400" dirty="0" smtClean="0"/>
              <a:t> </a:t>
            </a:r>
            <a:r>
              <a:rPr lang="en-US" sz="2400" dirty="0" err="1" smtClean="0"/>
              <a:t>সঠিক</a:t>
            </a:r>
            <a:r>
              <a:rPr lang="en-US" sz="2400" dirty="0" smtClean="0"/>
              <a:t>?</a:t>
            </a:r>
          </a:p>
          <a:p>
            <a:pPr>
              <a:buNone/>
            </a:pPr>
            <a:r>
              <a:rPr lang="en-US" sz="2400" dirty="0" smtClean="0"/>
              <a:t>(ক) </a:t>
            </a:r>
            <a:r>
              <a:rPr lang="en-US" sz="2400" dirty="0" err="1" smtClean="0"/>
              <a:t>i</a:t>
            </a:r>
            <a:r>
              <a:rPr lang="en-US" sz="2400" dirty="0" smtClean="0"/>
              <a:t> ও ii (খ) </a:t>
            </a:r>
            <a:r>
              <a:rPr lang="en-US" sz="2400" dirty="0" err="1" smtClean="0"/>
              <a:t>i</a:t>
            </a:r>
            <a:r>
              <a:rPr lang="en-US" sz="2400" dirty="0" smtClean="0"/>
              <a:t> ও iii (গ) ii ও iii (ঘ) </a:t>
            </a:r>
            <a:r>
              <a:rPr lang="en-US" sz="2400" dirty="0" err="1" smtClean="0"/>
              <a:t>i,ii</a:t>
            </a:r>
            <a:r>
              <a:rPr lang="en-US" sz="2400" dirty="0" smtClean="0"/>
              <a:t>, ও iii</a:t>
            </a:r>
            <a:endParaRPr lang="en-US" sz="2400" dirty="0"/>
          </a:p>
        </p:txBody>
      </p:sp>
      <p:sp>
        <p:nvSpPr>
          <p:cNvPr id="4" name="Oval 3"/>
          <p:cNvSpPr/>
          <p:nvPr/>
        </p:nvSpPr>
        <p:spPr>
          <a:xfrm>
            <a:off x="3962400" y="3657600"/>
            <a:ext cx="3810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 flipH="1">
            <a:off x="609600" y="5410200"/>
            <a:ext cx="3048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r>
              <a:rPr lang="en-US" sz="7200" dirty="0" err="1" smtClean="0"/>
              <a:t>বাড়ির</a:t>
            </a:r>
            <a:r>
              <a:rPr lang="en-US" sz="7200" dirty="0" smtClean="0"/>
              <a:t> </a:t>
            </a:r>
            <a:r>
              <a:rPr lang="en-US" sz="7200" dirty="0" err="1" smtClean="0"/>
              <a:t>কাজ</a:t>
            </a:r>
            <a:endParaRPr lang="en-US" sz="7200" dirty="0"/>
          </a:p>
        </p:txBody>
      </p:sp>
      <p:pic>
        <p:nvPicPr>
          <p:cNvPr id="4" name="Content Placeholder 3" descr="safa3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524000"/>
            <a:ext cx="6857999" cy="4191000"/>
          </a:xfrm>
        </p:spPr>
      </p:pic>
      <p:sp>
        <p:nvSpPr>
          <p:cNvPr id="5" name="TextBox 4"/>
          <p:cNvSpPr txBox="1"/>
          <p:nvPr/>
        </p:nvSpPr>
        <p:spPr>
          <a:xfrm>
            <a:off x="685800" y="5867400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</a:rPr>
              <a:t>বাণিজ্যিক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ব্যাংকের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উদ্দেশ্য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en-US" sz="8000" dirty="0" err="1" smtClean="0">
                <a:solidFill>
                  <a:srgbClr val="FFFF00"/>
                </a:solidFill>
              </a:rPr>
              <a:t>ধন্যবাদ</a:t>
            </a:r>
            <a:endParaRPr lang="en-US" sz="8000" dirty="0">
              <a:solidFill>
                <a:srgbClr val="FFFF00"/>
              </a:solidFill>
            </a:endParaRPr>
          </a:p>
        </p:txBody>
      </p:sp>
      <p:pic>
        <p:nvPicPr>
          <p:cNvPr id="6" name="Content Placeholder 5" descr="beautiful-beautiful-flowers-bloom-3268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1600200"/>
            <a:ext cx="7086600" cy="4876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en-US" dirty="0" err="1" smtClean="0"/>
              <a:t>নিচের</a:t>
            </a:r>
            <a:r>
              <a:rPr lang="en-US" dirty="0" smtClean="0"/>
              <a:t> </a:t>
            </a:r>
            <a:r>
              <a:rPr lang="en-US" dirty="0" err="1" smtClean="0"/>
              <a:t>চিত্রগুলো</a:t>
            </a:r>
            <a:r>
              <a:rPr lang="en-US" dirty="0" smtClean="0"/>
              <a:t> </a:t>
            </a:r>
            <a:r>
              <a:rPr lang="en-US" dirty="0" err="1" smtClean="0"/>
              <a:t>লক্ষ</a:t>
            </a:r>
            <a:r>
              <a:rPr lang="en-US" dirty="0" smtClean="0"/>
              <a:t> </a:t>
            </a:r>
            <a:r>
              <a:rPr lang="en-US" dirty="0" err="1" smtClean="0"/>
              <a:t>কর</a:t>
            </a:r>
            <a:endParaRPr lang="en-US" dirty="0"/>
          </a:p>
        </p:txBody>
      </p:sp>
      <p:pic>
        <p:nvPicPr>
          <p:cNvPr id="4" name="Content Placeholder 3" descr="safa 9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524000"/>
            <a:ext cx="3657600" cy="4038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safa 8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1447800"/>
            <a:ext cx="4267200" cy="4114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n-US" sz="7200" dirty="0" err="1" smtClean="0"/>
              <a:t>আজকের</a:t>
            </a:r>
            <a:r>
              <a:rPr lang="en-US" sz="7200" dirty="0" smtClean="0"/>
              <a:t> </a:t>
            </a:r>
            <a:r>
              <a:rPr lang="en-US" sz="7200" dirty="0" err="1" smtClean="0"/>
              <a:t>পাঠ</a:t>
            </a:r>
            <a:endParaRPr lang="en-US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8000" dirty="0" err="1" smtClean="0"/>
              <a:t>বাণিজ্যিক</a:t>
            </a:r>
            <a:r>
              <a:rPr lang="en-US" sz="8000" dirty="0" smtClean="0"/>
              <a:t> </a:t>
            </a:r>
            <a:r>
              <a:rPr lang="en-US" sz="8000" dirty="0" err="1" smtClean="0"/>
              <a:t>ব্যাংক</a:t>
            </a:r>
            <a:r>
              <a:rPr lang="en-US" sz="8000" dirty="0" smtClean="0"/>
              <a:t> ও </a:t>
            </a:r>
            <a:r>
              <a:rPr lang="en-US" sz="8000" dirty="0" err="1" smtClean="0"/>
              <a:t>তার</a:t>
            </a:r>
            <a:r>
              <a:rPr lang="en-US" sz="8000" dirty="0" smtClean="0"/>
              <a:t> </a:t>
            </a:r>
            <a:r>
              <a:rPr lang="en-US" sz="8000" dirty="0" err="1" smtClean="0"/>
              <a:t>পরিচিতি</a:t>
            </a:r>
            <a:endParaRPr lang="en-US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en-US" sz="7200" dirty="0" err="1" smtClean="0"/>
              <a:t>শিখনফল</a:t>
            </a:r>
            <a:endParaRPr lang="en-US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en-US" dirty="0" err="1" smtClean="0"/>
              <a:t>পাঠ</a:t>
            </a:r>
            <a:r>
              <a:rPr lang="en-US" dirty="0" smtClean="0"/>
              <a:t> </a:t>
            </a:r>
            <a:r>
              <a:rPr lang="en-US" dirty="0" err="1" smtClean="0"/>
              <a:t>শেষে</a:t>
            </a:r>
            <a:r>
              <a:rPr lang="en-US" dirty="0" smtClean="0"/>
              <a:t> </a:t>
            </a:r>
            <a:r>
              <a:rPr lang="en-US" dirty="0" err="1" smtClean="0"/>
              <a:t>শিক্ষার্থীরা</a:t>
            </a:r>
            <a:r>
              <a:rPr lang="en-US" dirty="0" smtClean="0"/>
              <a:t>-</a:t>
            </a:r>
          </a:p>
          <a:p>
            <a:r>
              <a:rPr lang="en-US" dirty="0" err="1" smtClean="0"/>
              <a:t>বাণিজ্যিক</a:t>
            </a:r>
            <a:r>
              <a:rPr lang="en-US" dirty="0" smtClean="0"/>
              <a:t> </a:t>
            </a:r>
            <a:r>
              <a:rPr lang="en-US" dirty="0" err="1" smtClean="0"/>
              <a:t>ব্যাংকের</a:t>
            </a:r>
            <a:r>
              <a:rPr lang="en-US" dirty="0" smtClean="0"/>
              <a:t> </a:t>
            </a:r>
            <a:r>
              <a:rPr lang="en-US" dirty="0" err="1" smtClean="0"/>
              <a:t>ধারণা</a:t>
            </a:r>
            <a:r>
              <a:rPr lang="en-US" dirty="0" smtClean="0"/>
              <a:t> ও </a:t>
            </a:r>
            <a:r>
              <a:rPr lang="en-US" dirty="0" err="1" smtClean="0"/>
              <a:t>পরিচিত</a:t>
            </a:r>
            <a:r>
              <a:rPr lang="en-US" dirty="0" smtClean="0"/>
              <a:t> </a:t>
            </a:r>
            <a:r>
              <a:rPr lang="en-US" dirty="0" err="1" smtClean="0"/>
              <a:t>ব্যাখ্যা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।</a:t>
            </a:r>
          </a:p>
          <a:p>
            <a:r>
              <a:rPr lang="en-US" dirty="0" err="1" smtClean="0"/>
              <a:t>বাণিজ্যিক</a:t>
            </a:r>
            <a:r>
              <a:rPr lang="en-US" dirty="0" smtClean="0"/>
              <a:t> </a:t>
            </a:r>
            <a:r>
              <a:rPr lang="en-US" dirty="0" err="1" smtClean="0"/>
              <a:t>ব্যাংকের</a:t>
            </a:r>
            <a:r>
              <a:rPr lang="en-US" dirty="0" smtClean="0"/>
              <a:t> </a:t>
            </a:r>
            <a:r>
              <a:rPr lang="en-US" dirty="0" err="1" smtClean="0"/>
              <a:t>উদ্দেশ্য</a:t>
            </a:r>
            <a:r>
              <a:rPr lang="en-US" dirty="0" smtClean="0"/>
              <a:t> </a:t>
            </a:r>
            <a:r>
              <a:rPr lang="en-US" dirty="0" err="1" smtClean="0"/>
              <a:t>মূল্যায়ন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  <a:p>
            <a:r>
              <a:rPr lang="en-US" dirty="0" err="1" smtClean="0"/>
              <a:t>বাণিজ্যিক</a:t>
            </a:r>
            <a:r>
              <a:rPr lang="en-US" dirty="0" smtClean="0"/>
              <a:t> </a:t>
            </a:r>
            <a:r>
              <a:rPr lang="en-US" dirty="0" err="1" smtClean="0"/>
              <a:t>ব্যাংকের</a:t>
            </a:r>
            <a:r>
              <a:rPr lang="en-US" dirty="0" smtClean="0"/>
              <a:t> </a:t>
            </a:r>
            <a:r>
              <a:rPr lang="en-US" dirty="0" err="1" smtClean="0"/>
              <a:t>কার্যাবলি</a:t>
            </a:r>
            <a:r>
              <a:rPr lang="en-US" dirty="0" smtClean="0"/>
              <a:t> </a:t>
            </a:r>
            <a:r>
              <a:rPr lang="en-US" dirty="0" err="1" smtClean="0"/>
              <a:t>বিশ্লেষণ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  <a:p>
            <a:r>
              <a:rPr lang="en-US" dirty="0" err="1" smtClean="0"/>
              <a:t>বাণিজ্যিক</a:t>
            </a:r>
            <a:r>
              <a:rPr lang="en-US" dirty="0" smtClean="0"/>
              <a:t> </a:t>
            </a:r>
            <a:r>
              <a:rPr lang="en-US" dirty="0" err="1" smtClean="0"/>
              <a:t>ব্যাংকের</a:t>
            </a:r>
            <a:r>
              <a:rPr lang="en-US" dirty="0" smtClean="0"/>
              <a:t> </a:t>
            </a:r>
            <a:r>
              <a:rPr lang="en-US" dirty="0" err="1" smtClean="0"/>
              <a:t>আয়</a:t>
            </a:r>
            <a:r>
              <a:rPr lang="en-US" dirty="0" smtClean="0"/>
              <a:t> ও </a:t>
            </a:r>
            <a:r>
              <a:rPr lang="en-US" dirty="0" err="1" smtClean="0"/>
              <a:t>ব্যয়ের</a:t>
            </a:r>
            <a:r>
              <a:rPr lang="en-US" dirty="0" smtClean="0"/>
              <a:t> </a:t>
            </a:r>
            <a:r>
              <a:rPr lang="en-US" dirty="0" err="1" smtClean="0"/>
              <a:t>খাত</a:t>
            </a:r>
            <a:r>
              <a:rPr lang="en-US" dirty="0" smtClean="0"/>
              <a:t> </a:t>
            </a:r>
            <a:r>
              <a:rPr lang="en-US" dirty="0" err="1" smtClean="0"/>
              <a:t>সমূহ</a:t>
            </a:r>
            <a:r>
              <a:rPr lang="en-US" dirty="0" smtClean="0"/>
              <a:t> </a:t>
            </a:r>
            <a:r>
              <a:rPr lang="en-US" dirty="0" err="1" smtClean="0"/>
              <a:t>চিহ্নিত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295  E" pathEditMode="relative" ptsTypes="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295  E" pathEditMode="relative" ptsTypes="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295  E" pathEditMode="relative" ptsTypes="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295  E" pathEditMode="relative" ptsTypes="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295  E" pathEditMode="relative" ptsTypes="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en-US" dirty="0" err="1" smtClean="0"/>
              <a:t>বাণিজ্যিক</a:t>
            </a:r>
            <a:r>
              <a:rPr lang="en-US" dirty="0" smtClean="0"/>
              <a:t> </a:t>
            </a:r>
            <a:r>
              <a:rPr lang="en-US" dirty="0" err="1" smtClean="0"/>
              <a:t>ব্যাংকের</a:t>
            </a:r>
            <a:r>
              <a:rPr lang="en-US" dirty="0" smtClean="0"/>
              <a:t> </a:t>
            </a:r>
            <a:r>
              <a:rPr lang="en-US" dirty="0" err="1" smtClean="0"/>
              <a:t>উদ্দেশ্য</a:t>
            </a:r>
            <a:endParaRPr lang="en-US" dirty="0"/>
          </a:p>
        </p:txBody>
      </p:sp>
      <p:pic>
        <p:nvPicPr>
          <p:cNvPr id="4" name="Content Placeholder 3" descr="safa 5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0351" y="1600200"/>
            <a:ext cx="7243297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বাণিজ্যিক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ব্যাংকের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উদ্দেশ্য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safa 7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371600"/>
            <a:ext cx="4114800" cy="3352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safa 7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295400"/>
            <a:ext cx="3810000" cy="342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28600" y="5638800"/>
            <a:ext cx="723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       </a:t>
            </a:r>
            <a:r>
              <a:rPr lang="en-US" sz="6000" dirty="0" err="1" smtClean="0"/>
              <a:t>কর্মসংস্হান</a:t>
            </a:r>
            <a:r>
              <a:rPr lang="en-US" sz="6000" dirty="0" smtClean="0"/>
              <a:t> </a:t>
            </a:r>
            <a:r>
              <a:rPr lang="en-US" sz="6000" dirty="0" err="1" smtClean="0"/>
              <a:t>সষ্টি</a:t>
            </a:r>
            <a:r>
              <a:rPr lang="en-US" sz="6000" dirty="0" smtClean="0"/>
              <a:t>           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8229600" cy="1143000"/>
          </a:xfrm>
          <a:solidFill>
            <a:srgbClr val="0070C0"/>
          </a:solidFill>
        </p:spPr>
        <p:txBody>
          <a:bodyPr/>
          <a:lstStyle/>
          <a:p>
            <a:r>
              <a:rPr lang="en-US" dirty="0" err="1" smtClean="0"/>
              <a:t>বাণিজ্যিক</a:t>
            </a:r>
            <a:r>
              <a:rPr lang="en-US" dirty="0" smtClean="0"/>
              <a:t> </a:t>
            </a:r>
            <a:r>
              <a:rPr lang="en-US" dirty="0" err="1" smtClean="0"/>
              <a:t>ব্যাংকের</a:t>
            </a:r>
            <a:r>
              <a:rPr lang="en-US" dirty="0" smtClean="0"/>
              <a:t> </a:t>
            </a:r>
            <a:r>
              <a:rPr lang="en-US" dirty="0" err="1" smtClean="0"/>
              <a:t>কার্যাবলি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US" dirty="0" err="1" smtClean="0"/>
              <a:t>বাণিজ্যিক</a:t>
            </a:r>
            <a:r>
              <a:rPr lang="en-US" dirty="0" smtClean="0"/>
              <a:t> </a:t>
            </a:r>
            <a:r>
              <a:rPr lang="en-US" dirty="0" err="1" smtClean="0"/>
              <a:t>ব্যাংকের</a:t>
            </a:r>
            <a:r>
              <a:rPr lang="en-US" dirty="0" smtClean="0"/>
              <a:t> </a:t>
            </a:r>
            <a:r>
              <a:rPr lang="en-US" dirty="0" err="1" smtClean="0"/>
              <a:t>কার্যাবলি</a:t>
            </a:r>
            <a:endParaRPr lang="en-US" dirty="0"/>
          </a:p>
        </p:txBody>
      </p:sp>
      <p:pic>
        <p:nvPicPr>
          <p:cNvPr id="4" name="Content Placeholder 3" descr="safa 6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5400" y="1447800"/>
            <a:ext cx="3124200" cy="2286000"/>
          </a:xfrm>
        </p:spPr>
      </p:pic>
      <p:pic>
        <p:nvPicPr>
          <p:cNvPr id="6" name="Picture 5" descr="safa 7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4038600"/>
            <a:ext cx="3733800" cy="2362200"/>
          </a:xfrm>
          <a:prstGeom prst="rect">
            <a:avLst/>
          </a:prstGeom>
        </p:spPr>
      </p:pic>
      <p:pic>
        <p:nvPicPr>
          <p:cNvPr id="7" name="Picture 6" descr="safa 7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0"/>
            <a:ext cx="3962400" cy="2286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76800" y="4419600"/>
            <a:ext cx="3124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</a:rPr>
              <a:t>নোট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ইস্যু</a:t>
            </a:r>
            <a:r>
              <a:rPr lang="en-US" sz="4000" dirty="0" smtClean="0">
                <a:solidFill>
                  <a:srgbClr val="002060"/>
                </a:solidFill>
              </a:rPr>
              <a:t> ও </a:t>
            </a:r>
            <a:r>
              <a:rPr lang="en-US" sz="4000" dirty="0" err="1" smtClean="0">
                <a:solidFill>
                  <a:srgbClr val="002060"/>
                </a:solidFill>
              </a:rPr>
              <a:t>আমদানি-রপ্তানি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সাহায্য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396</Words>
  <Application>Microsoft Office PowerPoint</Application>
  <PresentationFormat>On-screen Show (4:3)</PresentationFormat>
  <Paragraphs>100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শুভেচ্ছা</vt:lpstr>
      <vt:lpstr>পরিচিতি</vt:lpstr>
      <vt:lpstr>নিচের চিত্রগুলো লক্ষ কর</vt:lpstr>
      <vt:lpstr>আজকের পাঠ</vt:lpstr>
      <vt:lpstr>শিখনফল</vt:lpstr>
      <vt:lpstr>বাণিজ্যিক ব্যাংকের উদ্দেশ্য</vt:lpstr>
      <vt:lpstr>বাণিজ্যিক ব্যাংকের উদ্দেশ্য</vt:lpstr>
      <vt:lpstr>বাণিজ্যিক ব্যাংকের কার্যাবলি</vt:lpstr>
      <vt:lpstr>বাণিজ্যিক ব্যাংকের কার্যাবলি</vt:lpstr>
      <vt:lpstr>বাণিজ্যিক ব্যাংকের প্রধান কার্যাবলি</vt:lpstr>
      <vt:lpstr>বাণিজ্যিক ব্যাংকের বিশেষ কার্যাবলি</vt:lpstr>
      <vt:lpstr>বাণিজ্যিক ব্যাংকের বিশেষ কার্যাবলি</vt:lpstr>
      <vt:lpstr>বাণিজ্যিক ব্যাংকের তহবিলের উৎস</vt:lpstr>
      <vt:lpstr>বাণিজ্যিক ব্যাংকের তহবিলের উৎস</vt:lpstr>
      <vt:lpstr>নিচের চিত্রগুলো লক্ষ কর</vt:lpstr>
      <vt:lpstr>একক কাজ</vt:lpstr>
      <vt:lpstr>উত্তর </vt:lpstr>
      <vt:lpstr>বাণিজ্যিক ব্যাংকের ব্যয়ের খাত সমূহ</vt:lpstr>
      <vt:lpstr>নিচের চিত্রগুলো লক্ষ কর</vt:lpstr>
      <vt:lpstr>দলীয় কাজ</vt:lpstr>
      <vt:lpstr>উত্তর</vt:lpstr>
      <vt:lpstr>মূল্যায়ন</vt:lpstr>
      <vt:lpstr>বাড়ির কাজ</vt:lpstr>
      <vt:lpstr>ধন্যবাদ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শুভেচ্ছা</dc:title>
  <dc:creator>sagor khan</dc:creator>
  <cp:lastModifiedBy>sagor khan</cp:lastModifiedBy>
  <cp:revision>30</cp:revision>
  <dcterms:created xsi:type="dcterms:W3CDTF">2019-05-30T00:27:36Z</dcterms:created>
  <dcterms:modified xsi:type="dcterms:W3CDTF">2019-05-31T05:11:29Z</dcterms:modified>
</cp:coreProperties>
</file>