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0" r:id="rId5"/>
    <p:sldId id="259" r:id="rId6"/>
    <p:sldId id="260" r:id="rId7"/>
    <p:sldId id="276" r:id="rId8"/>
    <p:sldId id="261" r:id="rId9"/>
    <p:sldId id="277" r:id="rId10"/>
    <p:sldId id="262" r:id="rId11"/>
    <p:sldId id="258" r:id="rId12"/>
    <p:sldId id="263" r:id="rId13"/>
    <p:sldId id="267" r:id="rId14"/>
    <p:sldId id="264" r:id="rId15"/>
    <p:sldId id="265" r:id="rId16"/>
    <p:sldId id="266" r:id="rId17"/>
    <p:sldId id="281" r:id="rId18"/>
    <p:sldId id="269" r:id="rId19"/>
    <p:sldId id="270" r:id="rId20"/>
    <p:sldId id="272" r:id="rId21"/>
    <p:sldId id="282" r:id="rId22"/>
    <p:sldId id="271" r:id="rId23"/>
    <p:sldId id="283" r:id="rId24"/>
    <p:sldId id="284" r:id="rId25"/>
    <p:sldId id="273" r:id="rId26"/>
    <p:sldId id="278" r:id="rId27"/>
    <p:sldId id="285" r:id="rId28"/>
    <p:sldId id="274" r:id="rId29"/>
    <p:sldId id="2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>
        <p:scale>
          <a:sx n="75" d="100"/>
          <a:sy n="75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8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8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0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8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8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70059-224E-492E-9059-F5C1CEABCDE1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8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0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3109" y="1602924"/>
            <a:ext cx="3947811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64298" y="594959"/>
            <a:ext cx="10822674" cy="5382324"/>
            <a:chOff x="651147" y="457173"/>
            <a:chExt cx="10822674" cy="53823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B2C6479-545D-40CB-B374-C5259527B537}"/>
                </a:ext>
              </a:extLst>
            </p:cNvPr>
            <p:cNvSpPr txBox="1"/>
            <p:nvPr/>
          </p:nvSpPr>
          <p:spPr>
            <a:xfrm>
              <a:off x="651147" y="457173"/>
              <a:ext cx="10822674" cy="192357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49104"/>
                </a:avLst>
              </a:prstTxWarp>
              <a:spAutoFit/>
            </a:bodyPr>
            <a:lstStyle/>
            <a:p>
              <a:pPr algn="ctr"/>
              <a:r>
                <a:rPr lang="bn-IN" sz="7200" dirty="0">
                  <a:latin typeface="SutonnyOMJ" pitchFamily="2" charset="0"/>
                  <a:cs typeface="SutonnyOMJ" pitchFamily="2" charset="0"/>
                </a:rPr>
                <a:t>আজকের পাঠে সবাইকে স্বাগতম </a:t>
              </a:r>
              <a:endParaRPr lang="en-US" sz="7200" dirty="0"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846" y="2387754"/>
              <a:ext cx="6141893" cy="3451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744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2.59259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3"/>
          <a:stretch/>
        </p:blipFill>
        <p:spPr>
          <a:xfrm>
            <a:off x="5726414" y="1344833"/>
            <a:ext cx="6168705" cy="34831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5480" y="1809129"/>
            <a:ext cx="48813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b="1" dirty="0">
                <a:ln w="0"/>
                <a:latin typeface="SutonnyOMJ" pitchFamily="2" charset="0"/>
                <a:cs typeface="SutonnyOMJ" pitchFamily="2" charset="0"/>
              </a:rPr>
              <a:t>এমন সময় ঘরের ভিতর থেকে এক ব্যাঙ ছিটকে বেরিয়ে এল।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মনি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 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>
                <a:ln w="0"/>
                <a:latin typeface="SutonnyOMJ" pitchFamily="2" charset="0"/>
                <a:cs typeface="SutonnyOMJ" pitchFamily="2" charset="0"/>
              </a:rPr>
              <a:t>বলে উঠল 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ব্যা</a:t>
            </a:r>
            <a:r>
              <a:rPr lang="bn-IN" sz="3600" b="1" dirty="0" smtClean="0">
                <a:ln w="0"/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>
                <a:ln w="0"/>
                <a:latin typeface="SutonnyOMJ" pitchFamily="2" charset="0"/>
                <a:cs typeface="SutonnyOMJ" pitchFamily="2" charset="0"/>
              </a:rPr>
              <a:t>ডাকে ঘ্যাঙ 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ঘ্যাঙ।</a:t>
            </a:r>
            <a:endParaRPr lang="en-US" sz="3600" b="1" dirty="0">
              <a:ln w="0"/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DA1228D3-2D81-48C5-B6C2-007461C88E91}"/>
              </a:ext>
            </a:extLst>
          </p:cNvPr>
          <p:cNvSpPr/>
          <p:nvPr/>
        </p:nvSpPr>
        <p:spPr>
          <a:xfrm>
            <a:off x="2471319" y="709205"/>
            <a:ext cx="7249361" cy="271979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60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পাঠঃ</a:t>
            </a:r>
            <a:endParaRPr lang="en-US" sz="60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0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বর্ণ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শিখি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xmlns="" id="{A1761962-F603-4C32-BC9B-8347FAC74202}"/>
              </a:ext>
            </a:extLst>
          </p:cNvPr>
          <p:cNvSpPr/>
          <p:nvPr/>
        </p:nvSpPr>
        <p:spPr>
          <a:xfrm>
            <a:off x="2758218" y="4138205"/>
            <a:ext cx="6675562" cy="12810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ক,খ,গ,ঘ,ঙ</a:t>
            </a:r>
            <a:endParaRPr lang="en-US" sz="60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5974915" y="1216699"/>
            <a:ext cx="5661763" cy="2268922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115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লম</a:t>
            </a:r>
            <a:endParaRPr lang="en-US" sz="6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xmlns="" id="{341B6699-0034-4CB6-B3EB-84DDC442A213}"/>
              </a:ext>
            </a:extLst>
          </p:cNvPr>
          <p:cNvSpPr/>
          <p:nvPr/>
        </p:nvSpPr>
        <p:spPr>
          <a:xfrm>
            <a:off x="7524779" y="4395804"/>
            <a:ext cx="3535703" cy="1827576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</a:t>
            </a:r>
            <a:endParaRPr lang="en-US" sz="413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-121085" y="56621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1050710" y="325678"/>
            <a:ext cx="9208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SutonnyOMJ" pitchFamily="2" charset="0"/>
                <a:cs typeface="SutonnyOMJ" pitchFamily="2" charset="0"/>
              </a:rPr>
              <a:t>ছবিটিতে </a:t>
            </a:r>
            <a:r>
              <a:rPr lang="en-US" sz="4000" b="1" dirty="0" err="1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4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>
                <a:latin typeface="SutonnyOMJ" pitchFamily="2" charset="0"/>
                <a:cs typeface="SutonnyOMJ" pitchFamily="2" charset="0"/>
              </a:rPr>
              <a:t>দেখছি</a:t>
            </a:r>
            <a:r>
              <a:rPr lang="en-US" sz="4000" b="1" dirty="0">
                <a:latin typeface="SutonnyOMJ" pitchFamily="2" charset="0"/>
                <a:cs typeface="SutonnyOMJ" pitchFamily="2" charset="0"/>
              </a:rPr>
              <a:t>?</a:t>
            </a:r>
            <a:endParaRPr lang="en-US" sz="4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1050710" y="5178428"/>
            <a:ext cx="5150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</a:t>
            </a:r>
            <a:r>
              <a:rPr lang="bn-IN" sz="6600" b="1" dirty="0" smtClean="0">
                <a:latin typeface="SutonnyOMJ" pitchFamily="2" charset="0"/>
                <a:cs typeface="SutonnyOMJ" pitchFamily="2" charset="0"/>
              </a:rPr>
              <a:t>লম ধরি।</a:t>
            </a:r>
            <a:endParaRPr lang="en-US" sz="66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AFA651B-07BB-4ED3-8290-D7CE9FC9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57" y="1154651"/>
            <a:ext cx="3415603" cy="3430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2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6947592" y="1203051"/>
            <a:ext cx="4041583" cy="2268922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</a:t>
            </a:r>
            <a:r>
              <a:rPr lang="bn-IN" sz="13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</a:t>
            </a:r>
            <a:endParaRPr lang="en-US" sz="72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xmlns="" id="{341B6699-0034-4CB6-B3EB-84DDC442A213}"/>
              </a:ext>
            </a:extLst>
          </p:cNvPr>
          <p:cNvSpPr/>
          <p:nvPr/>
        </p:nvSpPr>
        <p:spPr>
          <a:xfrm>
            <a:off x="8024884" y="4217158"/>
            <a:ext cx="2702256" cy="196527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</a:t>
            </a:r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1373343" y="4858997"/>
            <a:ext cx="3698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</a:t>
            </a:r>
            <a:r>
              <a:rPr lang="bn-IN" sz="8000" b="1" dirty="0" smtClean="0">
                <a:latin typeface="SutonnyOMJ" pitchFamily="2" charset="0"/>
                <a:cs typeface="SutonnyOMJ" pitchFamily="2" charset="0"/>
              </a:rPr>
              <a:t>বর পড়ি।</a:t>
            </a:r>
            <a:endParaRPr lang="en-US" sz="80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669D100-9CC6-4E3D-A510-9DD3D045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27" y="1232813"/>
            <a:ext cx="4229545" cy="266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6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7057154" y="1248611"/>
            <a:ext cx="4041583" cy="2268922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r>
              <a:rPr lang="bn-IN" sz="13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</a:t>
            </a:r>
            <a:endParaRPr lang="en-US" sz="72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10" y="1285589"/>
            <a:ext cx="4762500" cy="3190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xmlns="" id="{341B6699-0034-4CB6-B3EB-84DDC442A213}"/>
              </a:ext>
            </a:extLst>
          </p:cNvPr>
          <p:cNvSpPr/>
          <p:nvPr/>
        </p:nvSpPr>
        <p:spPr>
          <a:xfrm>
            <a:off x="8097984" y="4476464"/>
            <a:ext cx="2642803" cy="1746915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1301230" y="5178427"/>
            <a:ext cx="5150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r>
              <a:rPr lang="bn-IN" sz="8000" b="1" dirty="0" smtClean="0">
                <a:latin typeface="SutonnyOMJ" pitchFamily="2" charset="0"/>
                <a:cs typeface="SutonnyOMJ" pitchFamily="2" charset="0"/>
              </a:rPr>
              <a:t>ম ভাঙাই।</a:t>
            </a:r>
            <a:endParaRPr lang="en-US" sz="8000" b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7019259" y="1255568"/>
            <a:ext cx="4041583" cy="2268922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ঘর</a:t>
            </a:r>
            <a:endParaRPr lang="en-US" sz="72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xmlns="" id="{341B6699-0034-4CB6-B3EB-84DDC442A213}"/>
              </a:ext>
            </a:extLst>
          </p:cNvPr>
          <p:cNvSpPr/>
          <p:nvPr/>
        </p:nvSpPr>
        <p:spPr>
          <a:xfrm flipH="1">
            <a:off x="7019259" y="3929186"/>
            <a:ext cx="4041583" cy="1993122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</a:t>
            </a:r>
            <a:endParaRPr lang="en-US" sz="4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1050710" y="5178428"/>
            <a:ext cx="5150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</a:t>
            </a:r>
            <a:r>
              <a:rPr lang="bn-IN" sz="8000" b="1" dirty="0" smtClean="0">
                <a:latin typeface="SutonnyOMJ" pitchFamily="2" charset="0"/>
                <a:cs typeface="SutonnyOMJ" pitchFamily="2" charset="0"/>
              </a:rPr>
              <a:t>র বানাই।</a:t>
            </a:r>
            <a:endParaRPr lang="en-US" sz="80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C1D91B-8050-4297-840A-210DF021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6" y="1417122"/>
            <a:ext cx="5039825" cy="2822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7015833" y="1215600"/>
            <a:ext cx="4041583" cy="2268922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SutonnyOMJ" pitchFamily="2" charset="0"/>
                <a:cs typeface="SutonnyOMJ" pitchFamily="2" charset="0"/>
              </a:rPr>
              <a:t>ব্যা</a:t>
            </a:r>
            <a:r>
              <a:rPr lang="en-US" sz="8800" b="1" dirty="0" err="1" smtClean="0">
                <a:solidFill>
                  <a:schemeClr val="tx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ব্যা</a:t>
            </a:r>
            <a:r>
              <a:rPr lang="en-US" sz="88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r>
              <a:rPr lang="en-US" sz="4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3" y="1255569"/>
            <a:ext cx="4974610" cy="3357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xmlns="" id="{341B6699-0034-4CB6-B3EB-84DDC442A213}"/>
              </a:ext>
            </a:extLst>
          </p:cNvPr>
          <p:cNvSpPr/>
          <p:nvPr/>
        </p:nvSpPr>
        <p:spPr>
          <a:xfrm>
            <a:off x="8161361" y="4380930"/>
            <a:ext cx="2743200" cy="1951631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latin typeface="SutonnyOMJ" pitchFamily="2" charset="0"/>
                <a:cs typeface="SutonnyOMJ" pitchFamily="2" charset="0"/>
              </a:rPr>
              <a:t>ব্যা</a:t>
            </a:r>
            <a:r>
              <a:rPr lang="bn-IN" sz="16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endParaRPr lang="en-US" sz="3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1050710" y="5178428"/>
            <a:ext cx="515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SutonnyOMJ" pitchFamily="2" charset="0"/>
                <a:cs typeface="SutonnyOMJ" pitchFamily="2" charset="0"/>
              </a:rPr>
              <a:t>ব্যা</a:t>
            </a:r>
            <a:r>
              <a:rPr lang="bn-IN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r>
              <a:rPr lang="bn-IN" sz="5400" b="1" dirty="0" smtClean="0">
                <a:latin typeface="SutonnyOMJ" pitchFamily="2" charset="0"/>
                <a:cs typeface="SutonnyOMJ" pitchFamily="2" charset="0"/>
              </a:rPr>
              <a:t> ডাকে, ঘ্যাঙ ঘ্যাঙ!</a:t>
            </a:r>
            <a:endParaRPr lang="en-US" sz="5400" b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5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E5298C-E710-4827-8A2E-5F9F6142828B}"/>
              </a:ext>
            </a:extLst>
          </p:cNvPr>
          <p:cNvSpPr txBox="1"/>
          <p:nvPr/>
        </p:nvSpPr>
        <p:spPr>
          <a:xfrm>
            <a:off x="968060" y="2270053"/>
            <a:ext cx="6087832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তোমরা বাংলা বইয়ের </a:t>
            </a:r>
            <a:r>
              <a:rPr lang="bn-IN" sz="54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২০ </a:t>
            </a:r>
            <a:r>
              <a:rPr lang="bn-IN" sz="5400" b="1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নং পৃষ্ঠা খোল।  </a:t>
            </a:r>
            <a:r>
              <a:rPr lang="bn-IN" sz="54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22655" r="62550" b="30766"/>
          <a:stretch/>
        </p:blipFill>
        <p:spPr>
          <a:xfrm>
            <a:off x="7629532" y="910164"/>
            <a:ext cx="3655801" cy="4703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1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1709382" y="2113262"/>
            <a:ext cx="48517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itchFamily="2" charset="0"/>
                <a:cs typeface="SutonnyOMJ" pitchFamily="2" charset="0"/>
              </a:rPr>
              <a:t>আমি পড়ি, তোমরা মনোযোগ দিয়ে শোনো। </a:t>
            </a:r>
            <a:endParaRPr lang="en-US" sz="44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22655" r="62550" b="30766"/>
          <a:stretch/>
        </p:blipFill>
        <p:spPr>
          <a:xfrm>
            <a:off x="6988087" y="1077103"/>
            <a:ext cx="3655801" cy="4703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8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2BB91F-F8FA-4A2D-BED6-FE9BA98E0BC0}"/>
              </a:ext>
            </a:extLst>
          </p:cNvPr>
          <p:cNvSpPr txBox="1"/>
          <p:nvPr/>
        </p:nvSpPr>
        <p:spPr>
          <a:xfrm>
            <a:off x="10919150" y="1420146"/>
            <a:ext cx="677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</a:t>
            </a:r>
            <a:endParaRPr lang="en-US" sz="6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1778001" y="266772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itchFamily="2" charset="0"/>
                <a:cs typeface="SutonnyOMJ" pitchFamily="2" charset="0"/>
              </a:rPr>
              <a:t>এবার তোমরা আমার সাথে সাথে বল।</a:t>
            </a:r>
            <a:endParaRPr lang="en-US" sz="4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1103397" y="1779001"/>
            <a:ext cx="3745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</a:t>
            </a:r>
            <a:r>
              <a:rPr lang="bn-IN" sz="6000" b="1" dirty="0" smtClean="0">
                <a:latin typeface="SutonnyOMJ" pitchFamily="2" charset="0"/>
                <a:cs typeface="SutonnyOMJ" pitchFamily="2" charset="0"/>
              </a:rPr>
              <a:t>লম ধরি।</a:t>
            </a:r>
            <a:endParaRPr lang="en-US" sz="60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1074295" y="2795227"/>
            <a:ext cx="3698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</a:t>
            </a:r>
            <a:r>
              <a:rPr lang="bn-IN" sz="6000" b="1" dirty="0" smtClean="0">
                <a:latin typeface="SutonnyOMJ" pitchFamily="2" charset="0"/>
                <a:cs typeface="SutonnyOMJ" pitchFamily="2" charset="0"/>
              </a:rPr>
              <a:t>বর পড়ি।</a:t>
            </a:r>
            <a:endParaRPr lang="en-US" sz="60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1369958" y="4680880"/>
            <a:ext cx="310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</a:t>
            </a:r>
            <a:r>
              <a:rPr lang="bn-IN" sz="6000" b="1" dirty="0" smtClean="0">
                <a:latin typeface="SutonnyOMJ" pitchFamily="2" charset="0"/>
                <a:cs typeface="SutonnyOMJ" pitchFamily="2" charset="0"/>
              </a:rPr>
              <a:t>র বানাই।</a:t>
            </a:r>
            <a:endParaRPr lang="en-US" sz="60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1067124" y="3843546"/>
            <a:ext cx="3817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r>
              <a:rPr lang="bn-IN" sz="6000" b="1" dirty="0" smtClean="0">
                <a:latin typeface="SutonnyOMJ" pitchFamily="2" charset="0"/>
                <a:cs typeface="SutonnyOMJ" pitchFamily="2" charset="0"/>
              </a:rPr>
              <a:t>ম ভাঙাই।</a:t>
            </a:r>
            <a:endParaRPr lang="en-US" sz="60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956886" y="5601997"/>
            <a:ext cx="5671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SutonnyOMJ" pitchFamily="2" charset="0"/>
                <a:cs typeface="SutonnyOMJ" pitchFamily="2" charset="0"/>
              </a:rPr>
              <a:t>ব্যা</a:t>
            </a:r>
            <a:r>
              <a:rPr lang="bn-IN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r>
              <a:rPr lang="bn-IN" sz="6000" b="1" dirty="0" smtClean="0">
                <a:latin typeface="SutonnyOMJ" pitchFamily="2" charset="0"/>
                <a:cs typeface="SutonnyOMJ" pitchFamily="2" charset="0"/>
              </a:rPr>
              <a:t> ডাকে, ঘ্যাঙ ঘ্যাঙ!</a:t>
            </a:r>
            <a:endParaRPr lang="en-US" sz="60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90" y="1498032"/>
            <a:ext cx="4061242" cy="406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94" y="1470273"/>
            <a:ext cx="4135636" cy="4058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89" y="1498032"/>
            <a:ext cx="4135636" cy="3978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80" y="1511358"/>
            <a:ext cx="4206068" cy="3909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03" y="1490176"/>
            <a:ext cx="4246645" cy="3950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2BB91F-F8FA-4A2D-BED6-FE9BA98E0BC0}"/>
              </a:ext>
            </a:extLst>
          </p:cNvPr>
          <p:cNvSpPr txBox="1"/>
          <p:nvPr/>
        </p:nvSpPr>
        <p:spPr>
          <a:xfrm>
            <a:off x="10817075" y="2457718"/>
            <a:ext cx="489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</a:t>
            </a:r>
            <a:endParaRPr lang="en-US" sz="6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62BB91F-F8FA-4A2D-BED6-FE9BA98E0BC0}"/>
              </a:ext>
            </a:extLst>
          </p:cNvPr>
          <p:cNvSpPr txBox="1"/>
          <p:nvPr/>
        </p:nvSpPr>
        <p:spPr>
          <a:xfrm>
            <a:off x="10862880" y="3404483"/>
            <a:ext cx="747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endParaRPr lang="en-US" sz="6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2BB91F-F8FA-4A2D-BED6-FE9BA98E0BC0}"/>
              </a:ext>
            </a:extLst>
          </p:cNvPr>
          <p:cNvSpPr txBox="1"/>
          <p:nvPr/>
        </p:nvSpPr>
        <p:spPr>
          <a:xfrm>
            <a:off x="10862879" y="4312370"/>
            <a:ext cx="747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</a:t>
            </a:r>
            <a:endParaRPr lang="en-US" sz="6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62BB91F-F8FA-4A2D-BED6-FE9BA98E0BC0}"/>
              </a:ext>
            </a:extLst>
          </p:cNvPr>
          <p:cNvSpPr txBox="1"/>
          <p:nvPr/>
        </p:nvSpPr>
        <p:spPr>
          <a:xfrm>
            <a:off x="10907875" y="5188711"/>
            <a:ext cx="7002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endParaRPr lang="en-US" sz="6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5" grpId="0"/>
      <p:bldP spid="6" grpId="0"/>
      <p:bldP spid="7" grpId="0"/>
      <p:bldP spid="8" grpId="0"/>
      <p:bldP spid="9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07034" y="926122"/>
            <a:ext cx="10705253" cy="3633724"/>
            <a:chOff x="1020579" y="926122"/>
            <a:chExt cx="10705253" cy="3633724"/>
          </a:xfrm>
        </p:grpSpPr>
        <p:sp>
          <p:nvSpPr>
            <p:cNvPr id="3" name="TextBox 2"/>
            <p:cNvSpPr txBox="1"/>
            <p:nvPr/>
          </p:nvSpPr>
          <p:spPr>
            <a:xfrm>
              <a:off x="1758353" y="926122"/>
              <a:ext cx="7342834" cy="304698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মোঃ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আকতার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হোসেন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সহকারি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শিক্ষক</a:t>
              </a:r>
              <a:endParaRPr lang="en-US" sz="3200" b="1" dirty="0"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ভবানীচরণ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রোয়াজা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পাড়া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সরকারি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প্রাথমিক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বিদ্যালয়</a:t>
              </a:r>
              <a:r>
                <a:rPr lang="en-US" sz="3200" b="1" dirty="0">
                  <a:latin typeface="SutonnyOMJ" pitchFamily="2" charset="0"/>
                  <a:cs typeface="SutonnyOMJ" pitchFamily="2" charset="0"/>
                </a:rPr>
                <a:t>।</a:t>
              </a:r>
              <a:endParaRPr lang="en-US" sz="3200" b="1" dirty="0" smtClean="0"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মাটিরাংগা,খাগড়াছড়ি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।</a:t>
              </a:r>
            </a:p>
            <a:p>
              <a:pPr algn="ctr"/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Email: </a:t>
              </a:r>
              <a:r>
                <a:rPr lang="en-US" sz="3200" b="1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akter18bd@gmail.com</a:t>
              </a:r>
            </a:p>
            <a:p>
              <a:pPr algn="ctr"/>
              <a:endParaRPr lang="bn-IN" sz="3200" b="1" dirty="0" smtClean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20579" y="926122"/>
              <a:ext cx="1859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4CEFD77-4A7C-47EC-AEAA-02AC2520F871}"/>
                </a:ext>
              </a:extLst>
            </p:cNvPr>
            <p:cNvSpPr txBox="1"/>
            <p:nvPr/>
          </p:nvSpPr>
          <p:spPr>
            <a:xfrm>
              <a:off x="7141801" y="4098181"/>
              <a:ext cx="4584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40" y="811546"/>
            <a:ext cx="2423159" cy="32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32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="" xmlns:a16="http://schemas.microsoft.com/office/drawing/2014/main" id="{632B0BD3-73D6-4669-824F-BE098C534D2C}"/>
              </a:ext>
            </a:extLst>
          </p:cNvPr>
          <p:cNvSpPr/>
          <p:nvPr/>
        </p:nvSpPr>
        <p:spPr>
          <a:xfrm>
            <a:off x="1743305" y="607200"/>
            <a:ext cx="9564729" cy="6167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ছবি দেখে </a:t>
            </a:r>
            <a:r>
              <a:rPr lang="bn-IN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শব্দ </a:t>
            </a:r>
            <a:r>
              <a:rPr lang="bn-IN" sz="4000" b="1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মিল কর ও </a:t>
            </a:r>
            <a:r>
              <a:rPr lang="bn-IN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শব্দ </a:t>
            </a:r>
            <a:r>
              <a:rPr lang="bn-IN" sz="4000" b="1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থেকে </a:t>
            </a:r>
            <a:r>
              <a:rPr lang="bn-IN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বর্ণ </a:t>
            </a:r>
            <a:r>
              <a:rPr lang="bn-IN" sz="4000" b="1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বের কর।</a:t>
            </a:r>
            <a:endParaRPr lang="en-US" sz="6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06" y="1549549"/>
            <a:ext cx="1555845" cy="1050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85" y="1544969"/>
            <a:ext cx="1574291" cy="105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14" y="1512225"/>
            <a:ext cx="1649694" cy="1097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Flowchart: Process 12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5651293" y="5074999"/>
            <a:ext cx="1511117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6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লম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7727442" y="5027765"/>
            <a:ext cx="1420410" cy="879324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ব্যা</a:t>
            </a:r>
            <a:r>
              <a:rPr lang="bn-IN" sz="6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endParaRPr lang="en-US" sz="4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9818111" y="5006496"/>
            <a:ext cx="1423836" cy="914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</a:t>
            </a:r>
            <a:r>
              <a:rPr lang="bn-IN" sz="6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</a:t>
            </a:r>
            <a:endParaRPr lang="en-US" sz="4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3490932" y="5074999"/>
            <a:ext cx="1496569" cy="907511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r>
              <a:rPr lang="bn-IN" sz="6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</a:t>
            </a:r>
            <a:endParaRPr lang="en-US" sz="4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1157856" y="5007695"/>
            <a:ext cx="1628498" cy="872229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</a:t>
            </a:r>
            <a:r>
              <a:rPr lang="bn-IN" sz="6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</a:t>
            </a:r>
            <a:endParaRPr lang="en-US" sz="4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1743305" y="5094748"/>
            <a:ext cx="88371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3622122" y="5088874"/>
            <a:ext cx="88371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5737875" y="5094763"/>
            <a:ext cx="88371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7933177" y="5033810"/>
            <a:ext cx="88371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10117000" y="5027765"/>
            <a:ext cx="88371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10385951" y="4495809"/>
            <a:ext cx="234677" cy="5143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8284522" y="4488146"/>
            <a:ext cx="234677" cy="5143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6110588" y="4537465"/>
            <a:ext cx="234677" cy="5143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3955518" y="4550011"/>
            <a:ext cx="234677" cy="5143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067821" y="4572598"/>
            <a:ext cx="234677" cy="5143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AFA651B-07BB-4ED3-8290-D7CE9FC91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94" y="1490680"/>
            <a:ext cx="1114366" cy="1119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FC1D91B-8050-4297-840A-210DF021D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64" y="1529943"/>
            <a:ext cx="1785392" cy="999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07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35586 -0.2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17864 -0.21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16692 -0.21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7604 -0.211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7903 -0.212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BA8CD266-CC8F-4860-B893-A2E9359C6A9B}"/>
              </a:ext>
            </a:extLst>
          </p:cNvPr>
          <p:cNvSpPr txBox="1">
            <a:spLocks/>
          </p:cNvSpPr>
          <p:nvPr/>
        </p:nvSpPr>
        <p:spPr>
          <a:xfrm>
            <a:off x="1142321" y="2030534"/>
            <a:ext cx="10196947" cy="1754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এসো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পড়ি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- </a:t>
            </a:r>
            <a:r>
              <a:rPr kumimoji="0" lang="en-US" sz="1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 </a:t>
            </a:r>
            <a:r>
              <a:rPr lang="bn-BD" sz="15700" dirty="0">
                <a:solidFill>
                  <a:srgbClr val="C00000"/>
                </a:solidFill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kumimoji="0" lang="en-US" sz="15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ea typeface="+mj-ea"/>
              <a:cs typeface="SutonnyO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FA74F4-3BC2-4E0C-9D9D-4625EE0A4669}"/>
              </a:ext>
            </a:extLst>
          </p:cNvPr>
          <p:cNvSpPr txBox="1"/>
          <p:nvPr/>
        </p:nvSpPr>
        <p:spPr>
          <a:xfrm>
            <a:off x="1244601" y="4098013"/>
            <a:ext cx="10706100" cy="31547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3800" b="1" dirty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600" b="1" dirty="0">
                <a:ln/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16600" b="1" dirty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6600" b="1" dirty="0">
                <a:ln/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খ</a:t>
            </a:r>
            <a:r>
              <a:rPr lang="en-US" sz="16600" b="1" dirty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6600" b="1" dirty="0">
                <a:ln/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গ</a:t>
            </a:r>
            <a:r>
              <a:rPr lang="en-US" sz="16600" b="1" dirty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3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13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dirty="0">
                <a:ln/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</a:p>
        </p:txBody>
      </p:sp>
    </p:spTree>
    <p:extLst>
      <p:ext uri="{BB962C8B-B14F-4D97-AF65-F5344CB8AC3E}">
        <p14:creationId xmlns:p14="http://schemas.microsoft.com/office/powerpoint/2010/main" val="34210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2727271" y="243512"/>
            <a:ext cx="729131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তোমরা আমার সাথে উচ্চারণ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2735" y="1973896"/>
            <a:ext cx="1793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</a:t>
            </a:r>
            <a:r>
              <a:rPr lang="bn-IN" sz="5400" b="1" dirty="0">
                <a:latin typeface="SutonnyOMJ" pitchFamily="2" charset="0"/>
                <a:cs typeface="SutonnyOMJ" pitchFamily="2" charset="0"/>
              </a:rPr>
              <a:t>লম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EE57796-2A53-4D45-AE92-DCE77E0AB21D}"/>
              </a:ext>
            </a:extLst>
          </p:cNvPr>
          <p:cNvSpPr txBox="1"/>
          <p:nvPr/>
        </p:nvSpPr>
        <p:spPr>
          <a:xfrm>
            <a:off x="6125141" y="5237324"/>
            <a:ext cx="1476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SutonnyOMJ" pitchFamily="2" charset="0"/>
                <a:cs typeface="SutonnyOMJ" pitchFamily="2" charset="0"/>
              </a:rPr>
              <a:t>ব্যা-ঙ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E57796-2A53-4D45-AE92-DCE77E0AB21D}"/>
              </a:ext>
            </a:extLst>
          </p:cNvPr>
          <p:cNvSpPr txBox="1"/>
          <p:nvPr/>
        </p:nvSpPr>
        <p:spPr>
          <a:xfrm>
            <a:off x="6166084" y="4348152"/>
            <a:ext cx="1776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SutonnyOMJ" pitchFamily="2" charset="0"/>
                <a:cs typeface="SutonnyOMJ" pitchFamily="2" charset="0"/>
              </a:rPr>
              <a:t>ঘ-র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EE57796-2A53-4D45-AE92-DCE77E0AB21D}"/>
              </a:ext>
            </a:extLst>
          </p:cNvPr>
          <p:cNvSpPr txBox="1"/>
          <p:nvPr/>
        </p:nvSpPr>
        <p:spPr>
          <a:xfrm>
            <a:off x="6096001" y="3489527"/>
            <a:ext cx="124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SutonnyOMJ" pitchFamily="2" charset="0"/>
                <a:cs typeface="SutonnyOMJ" pitchFamily="2" charset="0"/>
              </a:rPr>
              <a:t>গ-ম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EE57796-2A53-4D45-AE92-DCE77E0AB21D}"/>
              </a:ext>
            </a:extLst>
          </p:cNvPr>
          <p:cNvSpPr txBox="1"/>
          <p:nvPr/>
        </p:nvSpPr>
        <p:spPr>
          <a:xfrm>
            <a:off x="6035106" y="2716325"/>
            <a:ext cx="174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SutonnyOMJ" pitchFamily="2" charset="0"/>
                <a:cs typeface="SutonnyOMJ" pitchFamily="2" charset="0"/>
              </a:rPr>
              <a:t>খ-ব-র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EE57796-2A53-4D45-AE92-DCE77E0AB21D}"/>
              </a:ext>
            </a:extLst>
          </p:cNvPr>
          <p:cNvSpPr txBox="1"/>
          <p:nvPr/>
        </p:nvSpPr>
        <p:spPr>
          <a:xfrm>
            <a:off x="5994162" y="1884996"/>
            <a:ext cx="1745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SutonnyOMJ" pitchFamily="2" charset="0"/>
                <a:cs typeface="SutonnyOMJ" pitchFamily="2" charset="0"/>
              </a:rPr>
              <a:t>ক-ল-ম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5263" y="2644616"/>
            <a:ext cx="1793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</a:t>
            </a:r>
            <a:r>
              <a:rPr lang="bn-IN" sz="5400" b="1" dirty="0" smtClean="0">
                <a:latin typeface="SutonnyOMJ" pitchFamily="2" charset="0"/>
                <a:cs typeface="SutonnyOMJ" pitchFamily="2" charset="0"/>
              </a:rPr>
              <a:t>বর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1982398" y="3390516"/>
            <a:ext cx="1793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r>
              <a:rPr lang="bn-IN" sz="5400" b="1" dirty="0" smtClean="0">
                <a:latin typeface="SutonnyOMJ" pitchFamily="2" charset="0"/>
                <a:cs typeface="SutonnyOMJ" pitchFamily="2" charset="0"/>
              </a:rPr>
              <a:t>ম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8079" y="5114966"/>
            <a:ext cx="1793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atin typeface="SutonnyOMJ" pitchFamily="2" charset="0"/>
                <a:cs typeface="SutonnyOMJ" pitchFamily="2" charset="0"/>
              </a:rPr>
              <a:t>ব্যা</a:t>
            </a:r>
            <a:r>
              <a:rPr lang="bn-IN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9" name="Rectangle 18"/>
          <p:cNvSpPr/>
          <p:nvPr/>
        </p:nvSpPr>
        <p:spPr>
          <a:xfrm>
            <a:off x="1954367" y="4208568"/>
            <a:ext cx="1793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</a:t>
            </a:r>
            <a:r>
              <a:rPr lang="bn-IN" sz="5400" b="1" dirty="0" smtClean="0">
                <a:latin typeface="SutonnyOMJ" pitchFamily="2" charset="0"/>
                <a:cs typeface="SutonnyOMJ" pitchFamily="2" charset="0"/>
              </a:rPr>
              <a:t>র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39337" y="3489247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98392" y="2709177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39337" y="1856938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12110" y="4396290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63882" y="5303333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4596A8-1EAF-4899-8FE9-88FCA7DE9542}"/>
              </a:ext>
            </a:extLst>
          </p:cNvPr>
          <p:cNvSpPr txBox="1"/>
          <p:nvPr/>
        </p:nvSpPr>
        <p:spPr>
          <a:xfrm>
            <a:off x="1170695" y="1586895"/>
            <a:ext cx="6096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এর  পরের 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বর্ণ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্‌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351EA7-664D-49B1-B9BB-3DFA058EB6BD}"/>
              </a:ext>
            </a:extLst>
          </p:cNvPr>
          <p:cNvSpPr txBox="1"/>
          <p:nvPr/>
        </p:nvSpPr>
        <p:spPr>
          <a:xfrm>
            <a:off x="7857741" y="1494562"/>
            <a:ext cx="8382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ECF0C9-1022-4828-BEBA-CD6B0FE83684}"/>
              </a:ext>
            </a:extLst>
          </p:cNvPr>
          <p:cNvSpPr txBox="1"/>
          <p:nvPr/>
        </p:nvSpPr>
        <p:spPr>
          <a:xfrm>
            <a:off x="1170695" y="3031186"/>
            <a:ext cx="6096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হয়?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5BE6B1-2EB9-4FE5-B8A2-0F3B9A762810}"/>
              </a:ext>
            </a:extLst>
          </p:cNvPr>
          <p:cNvSpPr txBox="1"/>
          <p:nvPr/>
        </p:nvSpPr>
        <p:spPr>
          <a:xfrm>
            <a:off x="7857751" y="2938853"/>
            <a:ext cx="1217991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r>
              <a:rPr lang="en-US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</a:t>
            </a: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xmlns="" id="{6568D4AE-8DDE-4444-8775-B257866FD6EA}"/>
              </a:ext>
            </a:extLst>
          </p:cNvPr>
          <p:cNvSpPr/>
          <p:nvPr/>
        </p:nvSpPr>
        <p:spPr>
          <a:xfrm>
            <a:off x="3075704" y="331387"/>
            <a:ext cx="4191001" cy="51532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44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948A26-C43F-469B-BA9E-C631EF898C55}"/>
              </a:ext>
            </a:extLst>
          </p:cNvPr>
          <p:cNvSpPr txBox="1"/>
          <p:nvPr/>
        </p:nvSpPr>
        <p:spPr>
          <a:xfrm>
            <a:off x="7937629" y="4318893"/>
            <a:ext cx="8382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F3B2CE-4B0F-4243-BE7A-5DDE607BDD94}"/>
              </a:ext>
            </a:extLst>
          </p:cNvPr>
          <p:cNvSpPr txBox="1"/>
          <p:nvPr/>
        </p:nvSpPr>
        <p:spPr>
          <a:xfrm>
            <a:off x="1117031" y="4484359"/>
            <a:ext cx="6096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এর আগের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বর্ণ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্‌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8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xmlns="" id="{16CE166D-489F-4BCD-B943-D511BD9A7FFE}"/>
              </a:ext>
            </a:extLst>
          </p:cNvPr>
          <p:cNvSpPr/>
          <p:nvPr/>
        </p:nvSpPr>
        <p:spPr>
          <a:xfrm>
            <a:off x="2415825" y="214489"/>
            <a:ext cx="7360355" cy="1704622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শিক্ষা</a:t>
            </a:r>
            <a:r>
              <a:rPr lang="bn-BD" sz="6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র্থীর</a:t>
            </a:r>
            <a:r>
              <a:rPr lang="en-US" sz="6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পাঠ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F3AD03-CA6D-42EE-943D-6E342BB2F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27" y="2243268"/>
            <a:ext cx="7217092" cy="42905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21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522245-6707-40F0-9B79-4B2F9C8FC59C}"/>
              </a:ext>
            </a:extLst>
          </p:cNvPr>
          <p:cNvSpPr txBox="1"/>
          <p:nvPr/>
        </p:nvSpPr>
        <p:spPr>
          <a:xfrm>
            <a:off x="3895309" y="286389"/>
            <a:ext cx="159109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দ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লী</a:t>
            </a:r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য় </a:t>
            </a:r>
            <a:r>
              <a:rPr lang="bn-IN" sz="3200" b="1" dirty="0">
                <a:latin typeface="SutonnyOMJ" pitchFamily="2" charset="0"/>
                <a:cs typeface="SutonnyOMJ" pitchFamily="2" charset="0"/>
              </a:rPr>
              <a:t>কাজ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B27E84-CB1D-4C58-9AD3-6DA00476E156}"/>
              </a:ext>
            </a:extLst>
          </p:cNvPr>
          <p:cNvSpPr txBox="1"/>
          <p:nvPr/>
        </p:nvSpPr>
        <p:spPr>
          <a:xfrm>
            <a:off x="5598573" y="2102616"/>
            <a:ext cx="450304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শব্দ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বল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B27E84-CB1D-4C58-9AD3-6DA00476E156}"/>
              </a:ext>
            </a:extLst>
          </p:cNvPr>
          <p:cNvSpPr txBox="1"/>
          <p:nvPr/>
        </p:nvSpPr>
        <p:spPr>
          <a:xfrm>
            <a:off x="5598572" y="1026078"/>
            <a:ext cx="450304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শব্দ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বল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B27E84-CB1D-4C58-9AD3-6DA00476E156}"/>
              </a:ext>
            </a:extLst>
          </p:cNvPr>
          <p:cNvSpPr txBox="1"/>
          <p:nvPr/>
        </p:nvSpPr>
        <p:spPr>
          <a:xfrm>
            <a:off x="5598574" y="3186175"/>
            <a:ext cx="450304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শব্দ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বল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B27E84-CB1D-4C58-9AD3-6DA00476E156}"/>
              </a:ext>
            </a:extLst>
          </p:cNvPr>
          <p:cNvSpPr txBox="1"/>
          <p:nvPr/>
        </p:nvSpPr>
        <p:spPr>
          <a:xfrm>
            <a:off x="5598575" y="4281376"/>
            <a:ext cx="450304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শব্দ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বল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B27E84-CB1D-4C58-9AD3-6DA00476E156}"/>
              </a:ext>
            </a:extLst>
          </p:cNvPr>
          <p:cNvSpPr txBox="1"/>
          <p:nvPr/>
        </p:nvSpPr>
        <p:spPr>
          <a:xfrm>
            <a:off x="5598572" y="5341383"/>
            <a:ext cx="450304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শব্দ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বল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1767076" y="1026078"/>
            <a:ext cx="206442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 </a:t>
            </a:r>
            <a:r>
              <a:rPr lang="bn-IN" sz="6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দল 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1758593" y="2102616"/>
            <a:ext cx="206442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 </a:t>
            </a:r>
            <a:r>
              <a:rPr lang="bn-IN" sz="6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দল 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1758593" y="3228451"/>
            <a:ext cx="206442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r>
              <a:rPr lang="bn-IN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6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দল 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1758593" y="4330116"/>
            <a:ext cx="206442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 </a:t>
            </a:r>
            <a:r>
              <a:rPr lang="bn-IN" sz="6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দল 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1758593" y="5341383"/>
            <a:ext cx="206442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r>
              <a:rPr lang="bn-IN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6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দল 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9966" y="4396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 rot="18449801">
            <a:off x="211226" y="3315104"/>
            <a:ext cx="2283386" cy="652076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মুল্যায়ন</a:t>
            </a:r>
            <a:r>
              <a:rPr lang="bn-IN" sz="6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756F79A-449F-4AEE-BB15-E88505981467}"/>
              </a:ext>
            </a:extLst>
          </p:cNvPr>
          <p:cNvSpPr txBox="1"/>
          <p:nvPr/>
        </p:nvSpPr>
        <p:spPr>
          <a:xfrm>
            <a:off x="3685313" y="291752"/>
            <a:ext cx="495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SutonnyOMJ" pitchFamily="2" charset="0"/>
                <a:cs typeface="SutonnyOMJ" pitchFamily="2" charset="0"/>
              </a:rPr>
              <a:t>ছবির সাথে বর্ণ মিলাও-</a:t>
            </a:r>
            <a:endParaRPr lang="en-US" sz="40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55356" y="5460845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5356" y="1260078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72277" y="2258392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55356" y="3472960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72277" y="4546259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50656" y="999638"/>
            <a:ext cx="6279148" cy="5384537"/>
            <a:chOff x="2115403" y="1314912"/>
            <a:chExt cx="5971707" cy="4758342"/>
          </a:xfrm>
        </p:grpSpPr>
        <p:sp>
          <p:nvSpPr>
            <p:cNvPr id="5" name="Rectangle 4"/>
            <p:cNvSpPr/>
            <p:nvPr/>
          </p:nvSpPr>
          <p:spPr>
            <a:xfrm>
              <a:off x="2115403" y="1314912"/>
              <a:ext cx="5971707" cy="47583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045151" y="1314912"/>
              <a:ext cx="0" cy="47444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15403" y="2227629"/>
              <a:ext cx="59717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15403" y="4195444"/>
              <a:ext cx="59717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15403" y="5161345"/>
              <a:ext cx="59717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15403" y="3180347"/>
              <a:ext cx="59717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8" y="5406804"/>
            <a:ext cx="1259141" cy="849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63" y="3240033"/>
            <a:ext cx="1274069" cy="853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40" y="2092650"/>
            <a:ext cx="1335093" cy="888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FC1D91B-8050-4297-840A-210DF021D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97" y="4373252"/>
            <a:ext cx="1554030" cy="870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AFA651B-07BB-4ED3-8290-D7CE9FC91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89" y="1085376"/>
            <a:ext cx="1025246" cy="906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61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6458 -0.1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26458 0.1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417 L -0.26458 -0.34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417 L -0.26458 0.12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1 0.00209 L -0.26589 0.112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8E0A199-86E5-4FA8-95D5-405D0F74965B}"/>
              </a:ext>
            </a:extLst>
          </p:cNvPr>
          <p:cNvSpPr/>
          <p:nvPr/>
        </p:nvSpPr>
        <p:spPr>
          <a:xfrm>
            <a:off x="1094798" y="3422453"/>
            <a:ext cx="7857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7D8366-F132-4FF9-9CE6-C09734A34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75" y="1612064"/>
            <a:ext cx="3395876" cy="2546907"/>
          </a:xfrm>
          <a:prstGeom prst="ellipse">
            <a:avLst/>
          </a:prstGeom>
          <a:ln w="190500" cap="rnd">
            <a:noFill/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9BF62E-1232-437A-9478-ECBC674F262A}"/>
              </a:ext>
            </a:extLst>
          </p:cNvPr>
          <p:cNvSpPr/>
          <p:nvPr/>
        </p:nvSpPr>
        <p:spPr>
          <a:xfrm>
            <a:off x="508001" y="541871"/>
            <a:ext cx="7721600" cy="25467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5110"/>
                <a:gd name="adj2" fmla="val 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rgbClr val="92D050"/>
                </a:solidFill>
                <a:latin typeface="SutonnyOMJ" pitchFamily="2" charset="0"/>
                <a:cs typeface="SutonnyOMJ" pitchFamily="2" charset="0"/>
              </a:rPr>
              <a:t>নিরাময়মূলক ব্যবস্থা</a:t>
            </a:r>
          </a:p>
        </p:txBody>
      </p:sp>
    </p:spTree>
    <p:extLst>
      <p:ext uri="{BB962C8B-B14F-4D97-AF65-F5344CB8AC3E}">
        <p14:creationId xmlns:p14="http://schemas.microsoft.com/office/powerpoint/2010/main" val="23513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313496" y="383613"/>
            <a:ext cx="12279763" cy="5333731"/>
            <a:chOff x="1029647" y="377785"/>
            <a:chExt cx="12279763" cy="533373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CC7A709C-5D3F-48D9-A7B6-A04CF29B416F}"/>
                </a:ext>
              </a:extLst>
            </p:cNvPr>
            <p:cNvSpPr/>
            <p:nvPr/>
          </p:nvSpPr>
          <p:spPr>
            <a:xfrm>
              <a:off x="4127335" y="3331555"/>
              <a:ext cx="9182075" cy="2379961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ক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থেকে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ঙ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পযর্ন্ত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বর্ণ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গুলো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লিখে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আনবে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।</a:t>
              </a:r>
            </a:p>
            <a:p>
              <a:pPr algn="ctr"/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ক,খ,গ,ঘ,ঙ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বর্ণ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কি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কি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জিনিস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বাড়িতে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আছে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তা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দেখে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আসব</a:t>
              </a:r>
              <a:r>
                <a:rPr lang="en-US" sz="4800" b="1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। </a:t>
              </a:r>
              <a:endParaRPr lang="en-US" sz="48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F0DDA1D1-79FF-4EE3-A24F-468B3F41391F}"/>
                </a:ext>
              </a:extLst>
            </p:cNvPr>
            <p:cNvSpPr/>
            <p:nvPr/>
          </p:nvSpPr>
          <p:spPr>
            <a:xfrm>
              <a:off x="1029647" y="377785"/>
              <a:ext cx="1374365" cy="12520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28" y="142313"/>
            <a:ext cx="4316202" cy="2749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424991">
            <a:off x="533786" y="1297882"/>
            <a:ext cx="34290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7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7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74" y="793303"/>
            <a:ext cx="2624975" cy="14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2136" y="-144684"/>
            <a:ext cx="11316268" cy="6709227"/>
            <a:chOff x="382136" y="-144684"/>
            <a:chExt cx="11316268" cy="670922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56A7ECB-0704-4E79-9B8A-C4D185EE8A3A}"/>
                </a:ext>
              </a:extLst>
            </p:cNvPr>
            <p:cNvSpPr/>
            <p:nvPr/>
          </p:nvSpPr>
          <p:spPr>
            <a:xfrm>
              <a:off x="382136" y="325349"/>
              <a:ext cx="6386339" cy="126894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96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18430057">
              <a:off x="-179913" y="790380"/>
              <a:ext cx="4917115" cy="3046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IN" sz="96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সবাইকে ধন্যবাদ</a:t>
              </a:r>
              <a:endParaRPr lang="bn-IN" sz="96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870" y="959821"/>
              <a:ext cx="7588534" cy="5604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64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0A0A52-E435-4ABC-AD5F-E41C53338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2788" r="6659"/>
          <a:stretch/>
        </p:blipFill>
        <p:spPr bwMode="auto">
          <a:xfrm>
            <a:off x="8553819" y="1928435"/>
            <a:ext cx="1635922" cy="2074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1582455" y="1717957"/>
            <a:ext cx="6096000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latin typeface="SutonnyOMJ" pitchFamily="2" charset="0"/>
                <a:cs typeface="SutonnyOMJ" pitchFamily="2" charset="0"/>
              </a:rPr>
              <a:t>শ্রেণিঃ</a:t>
            </a:r>
            <a:r>
              <a:rPr lang="en-US" sz="4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>
                <a:latin typeface="SutonnyOMJ" pitchFamily="2" charset="0"/>
                <a:cs typeface="SutonnyOMJ" pitchFamily="2" charset="0"/>
              </a:rPr>
              <a:t>প্রথম</a:t>
            </a:r>
            <a:endParaRPr lang="en-US" sz="4000" b="1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বাংলা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: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১৬ (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বর্ণ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শিখি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ক খ গ ঘ ঙ),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পৃষ্ঠা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নং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-</a:t>
            </a:r>
            <a:r>
              <a:rPr lang="bn-IN" sz="3200" b="1" dirty="0">
                <a:latin typeface="SutonnyOMJ" pitchFamily="2" charset="0"/>
                <a:cs typeface="SutonnyOMJ" pitchFamily="2" charset="0"/>
              </a:rPr>
              <a:t>২০</a:t>
            </a:r>
            <a:endParaRPr lang="en-US" sz="32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সময়ঃ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৫০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মিনি</a:t>
            </a:r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ট</a:t>
            </a:r>
            <a:endParaRPr lang="en-US" sz="3200" b="1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তারিখঃ</a:t>
            </a:r>
            <a:r>
              <a:rPr lang="en-US" sz="3200" b="1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smtClean="0">
                <a:latin typeface="SutonnyOMJ" pitchFamily="2" charset="0"/>
                <a:cs typeface="SutonnyOMJ" pitchFamily="2" charset="0"/>
              </a:rPr>
              <a:t>২৪/১১/২০১৯ 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82584" y="533512"/>
            <a:ext cx="7639896" cy="3785653"/>
            <a:chOff x="4418119" y="533512"/>
            <a:chExt cx="7639896" cy="378565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403B6CA-2396-4710-AA7F-6D6B8985A8BF}"/>
                </a:ext>
              </a:extLst>
            </p:cNvPr>
            <p:cNvSpPr/>
            <p:nvPr/>
          </p:nvSpPr>
          <p:spPr>
            <a:xfrm>
              <a:off x="4674353" y="533512"/>
              <a:ext cx="18473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54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37A459AE-812D-436F-9F5B-DF6C8C713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119" y="3672834"/>
              <a:ext cx="7639896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42367" y="1071759"/>
            <a:ext cx="6951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আমারা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ভিডিও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821269"/>
              </p:ext>
            </p:extLst>
          </p:nvPr>
        </p:nvGraphicFramePr>
        <p:xfrm>
          <a:off x="4438818" y="259650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8818" y="259650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4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F8D0DE-DDE3-4D83-8D3A-0FBDA236EA1E}"/>
              </a:ext>
            </a:extLst>
          </p:cNvPr>
          <p:cNvSpPr/>
          <p:nvPr/>
        </p:nvSpPr>
        <p:spPr>
          <a:xfrm>
            <a:off x="4522464" y="346375"/>
            <a:ext cx="255711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6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66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C8B01D-7C09-4292-801A-2DFBCA05A250}"/>
              </a:ext>
            </a:extLst>
          </p:cNvPr>
          <p:cNvSpPr/>
          <p:nvPr/>
        </p:nvSpPr>
        <p:spPr>
          <a:xfrm>
            <a:off x="224089" y="922000"/>
            <a:ext cx="4038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b="1" dirty="0">
                <a:latin typeface="SutonnyOMJ" pitchFamily="2" charset="0"/>
                <a:cs typeface="SutonnyOMJ" pitchFamily="2" charset="0"/>
              </a:rPr>
              <a:t>পাঠ শেষে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A86183E-A2EE-4B70-8C66-9B06357B583C}"/>
              </a:ext>
            </a:extLst>
          </p:cNvPr>
          <p:cNvGrpSpPr/>
          <p:nvPr/>
        </p:nvGrpSpPr>
        <p:grpSpPr>
          <a:xfrm>
            <a:off x="2262070" y="2219823"/>
            <a:ext cx="8039363" cy="960432"/>
            <a:chOff x="838200" y="3181561"/>
            <a:chExt cx="8039363" cy="9604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C717C6F-29B5-43E3-B75A-7137F09A348E}"/>
                </a:ext>
              </a:extLst>
            </p:cNvPr>
            <p:cNvSpPr/>
            <p:nvPr/>
          </p:nvSpPr>
          <p:spPr>
            <a:xfrm>
              <a:off x="838200" y="3181561"/>
              <a:ext cx="1295400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SutonnyOMJ" pitchFamily="2" charset="0"/>
                  <a:cs typeface="SutonnyOMJ" pitchFamily="2" charset="0"/>
                </a:rPr>
                <a:t>শোনা</a:t>
              </a:r>
              <a:r>
                <a:rPr lang="en-US" sz="2800" b="1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as-IN" sz="2800" b="1" dirty="0">
                  <a:latin typeface="SutonnyOMJ" pitchFamily="2" charset="0"/>
                  <a:cs typeface="SutonnyOMJ" pitchFamily="2" charset="0"/>
                </a:rPr>
                <a:t>১</a:t>
              </a:r>
              <a:r>
                <a:rPr lang="en-US" sz="2800" b="1" dirty="0">
                  <a:latin typeface="SutonnyOMJ" pitchFamily="2" charset="0"/>
                  <a:cs typeface="SutonnyOMJ" pitchFamily="2" charset="0"/>
                </a:rPr>
                <a:t>.১.৩</a:t>
              </a:r>
              <a:endParaRPr lang="en-US" sz="28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22B4F13-1A95-4095-B951-4B61C451FD3B}"/>
                </a:ext>
              </a:extLst>
            </p:cNvPr>
            <p:cNvSpPr/>
            <p:nvPr/>
          </p:nvSpPr>
          <p:spPr>
            <a:xfrm>
              <a:off x="2274404" y="3187886"/>
              <a:ext cx="6603159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SutonnyOMJ" pitchFamily="2" charset="0"/>
                  <a:cs typeface="SutonnyOMJ" pitchFamily="2" charset="0"/>
                </a:rPr>
                <a:t>বাক্য</a:t>
              </a:r>
              <a:r>
                <a:rPr lang="en-US" sz="2800" dirty="0">
                  <a:latin typeface="SutonnyOMJ" pitchFamily="2" charset="0"/>
                  <a:cs typeface="SutonnyOMJ" pitchFamily="2" charset="0"/>
                </a:rPr>
                <a:t> ও </a:t>
              </a:r>
              <a:r>
                <a:rPr lang="en-US" sz="2800" dirty="0" err="1">
                  <a:latin typeface="SutonnyOMJ" pitchFamily="2" charset="0"/>
                  <a:cs typeface="SutonnyOMJ" pitchFamily="2" charset="0"/>
                </a:rPr>
                <a:t>শব্দে</a:t>
              </a:r>
              <a:r>
                <a:rPr lang="en-US" sz="28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latin typeface="SutonnyOMJ" pitchFamily="2" charset="0"/>
                  <a:cs typeface="SutonnyOMJ" pitchFamily="2" charset="0"/>
                </a:rPr>
                <a:t>ব্যবহৃত</a:t>
              </a:r>
              <a:r>
                <a:rPr lang="en-US" sz="28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latin typeface="SutonnyOMJ" pitchFamily="2" charset="0"/>
                  <a:cs typeface="SutonnyOMJ" pitchFamily="2" charset="0"/>
                </a:rPr>
                <a:t>বাংলা</a:t>
              </a:r>
              <a:r>
                <a:rPr lang="en-US" sz="28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latin typeface="SutonnyOMJ" pitchFamily="2" charset="0"/>
                  <a:cs typeface="SutonnyOMJ" pitchFamily="2" charset="0"/>
                </a:rPr>
                <a:t>বর্ণমালা</a:t>
              </a:r>
              <a:r>
                <a:rPr lang="en-US" sz="28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latin typeface="SutonnyOMJ" pitchFamily="2" charset="0"/>
                  <a:cs typeface="SutonnyOMJ" pitchFamily="2" charset="0"/>
                </a:rPr>
                <a:t>ধ্বনি</a:t>
              </a:r>
              <a:endParaRPr lang="en-US" sz="2800" dirty="0">
                <a:latin typeface="SutonnyOMJ" pitchFamily="2" charset="0"/>
                <a:cs typeface="SutonnyOMJ" pitchFamily="2" charset="0"/>
              </a:endParaRPr>
            </a:p>
            <a:p>
              <a:r>
                <a:rPr lang="en-US" sz="2800" dirty="0" err="1">
                  <a:latin typeface="SutonnyOMJ" pitchFamily="2" charset="0"/>
                  <a:cs typeface="SutonnyOMJ" pitchFamily="2" charset="0"/>
                </a:rPr>
                <a:t>মনোযোগসহকারে</a:t>
              </a:r>
              <a:r>
                <a:rPr lang="en-US" sz="28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latin typeface="SutonnyOMJ" pitchFamily="2" charset="0"/>
                  <a:cs typeface="SutonnyOMJ" pitchFamily="2" charset="0"/>
                </a:rPr>
                <a:t>শুনবে</a:t>
              </a:r>
              <a:r>
                <a:rPr lang="en-US" sz="2800" dirty="0">
                  <a:latin typeface="SutonnyOMJ" pitchFamily="2" charset="0"/>
                  <a:cs typeface="SutonnyOMJ" pitchFamily="2" charset="0"/>
                </a:rPr>
                <a:t> ও </a:t>
              </a:r>
              <a:r>
                <a:rPr lang="en-US" sz="2800" dirty="0" err="1">
                  <a:latin typeface="SutonnyOMJ" pitchFamily="2" charset="0"/>
                  <a:cs typeface="SutonnyOMJ" pitchFamily="2" charset="0"/>
                </a:rPr>
                <a:t>মনে</a:t>
              </a:r>
              <a:r>
                <a:rPr lang="en-US" sz="28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latin typeface="SutonnyOMJ" pitchFamily="2" charset="0"/>
                  <a:cs typeface="SutonnyOMJ" pitchFamily="2" charset="0"/>
                </a:rPr>
                <a:t>রাখবে</a:t>
              </a:r>
              <a:r>
                <a:rPr lang="en-US" sz="2800" dirty="0">
                  <a:latin typeface="SutonnyOMJ" pitchFamily="2" charset="0"/>
                  <a:cs typeface="SutonnyOMJ" pitchFamily="2" charset="0"/>
                </a:rPr>
                <a:t>।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CBD9539-2444-4E3C-A840-C92EB8E9957A}"/>
              </a:ext>
            </a:extLst>
          </p:cNvPr>
          <p:cNvGrpSpPr/>
          <p:nvPr/>
        </p:nvGrpSpPr>
        <p:grpSpPr>
          <a:xfrm>
            <a:off x="2262070" y="3317603"/>
            <a:ext cx="7894523" cy="973397"/>
            <a:chOff x="2243389" y="2925695"/>
            <a:chExt cx="7894523" cy="9733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807E50E-4AD0-453F-AE26-F3BE24F11EE7}"/>
                </a:ext>
              </a:extLst>
            </p:cNvPr>
            <p:cNvSpPr/>
            <p:nvPr/>
          </p:nvSpPr>
          <p:spPr>
            <a:xfrm>
              <a:off x="2243389" y="2925695"/>
              <a:ext cx="1295400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বলা</a:t>
              </a:r>
              <a:endParaRPr lang="en-US" sz="2800" b="1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১.১.১</a:t>
              </a:r>
              <a:endParaRPr lang="en-US" sz="2800" b="1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A28B414-39B8-4CCA-B177-9D8FE019F960}"/>
                </a:ext>
              </a:extLst>
            </p:cNvPr>
            <p:cNvSpPr/>
            <p:nvPr/>
          </p:nvSpPr>
          <p:spPr>
            <a:xfrm>
              <a:off x="3660912" y="2944985"/>
              <a:ext cx="6477000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বাক্য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ও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শব্দে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ব্যবহৃত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বাংলা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বর্ণমালা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ধ্বনি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স্পষ্ট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ও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শুদ্ধভাবে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বলতে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পারবে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।</a:t>
              </a:r>
              <a:endParaRPr lang="en-US" sz="2800" b="1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679AA58-40EC-4C34-B1B9-47EF60400E70}"/>
              </a:ext>
            </a:extLst>
          </p:cNvPr>
          <p:cNvGrpSpPr/>
          <p:nvPr/>
        </p:nvGrpSpPr>
        <p:grpSpPr>
          <a:xfrm>
            <a:off x="2243389" y="4402800"/>
            <a:ext cx="7791080" cy="954107"/>
            <a:chOff x="2216808" y="3299937"/>
            <a:chExt cx="7791080" cy="95410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1CD8C14-70A7-42EC-AAC3-3ECA6D6A72F3}"/>
                </a:ext>
              </a:extLst>
            </p:cNvPr>
            <p:cNvSpPr/>
            <p:nvPr/>
          </p:nvSpPr>
          <p:spPr>
            <a:xfrm>
              <a:off x="2216808" y="3299937"/>
              <a:ext cx="1295400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পড়া</a:t>
              </a:r>
              <a:endParaRPr lang="en-US" sz="2800" b="1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as-IN" sz="2800" b="1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১</a:t>
              </a:r>
              <a:r>
                <a:rPr lang="en-US" sz="2800" b="1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.১.১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E82338C-7CC1-428A-BC7F-9F7446D5EAD9}"/>
                </a:ext>
              </a:extLst>
            </p:cNvPr>
            <p:cNvSpPr/>
            <p:nvPr/>
          </p:nvSpPr>
          <p:spPr>
            <a:xfrm>
              <a:off x="3653011" y="3299937"/>
              <a:ext cx="6354877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বাংলা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বর্ণমালা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স্পষ্ট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ও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শুদ্ধ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উচ্চারণে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পড়তে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পারবে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।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4211E59-6873-422D-A6B7-AF2F1E169673}"/>
              </a:ext>
            </a:extLst>
          </p:cNvPr>
          <p:cNvGrpSpPr/>
          <p:nvPr/>
        </p:nvGrpSpPr>
        <p:grpSpPr>
          <a:xfrm>
            <a:off x="2262070" y="5396262"/>
            <a:ext cx="7894523" cy="973592"/>
            <a:chOff x="2229245" y="2829335"/>
            <a:chExt cx="7894523" cy="9735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FB30864-0A29-4B0E-ACE5-C5513CC0D7C4}"/>
                </a:ext>
              </a:extLst>
            </p:cNvPr>
            <p:cNvSpPr/>
            <p:nvPr/>
          </p:nvSpPr>
          <p:spPr>
            <a:xfrm>
              <a:off x="2229245" y="2848820"/>
              <a:ext cx="1295400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লেখা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১.১.১ </a:t>
              </a:r>
              <a:endParaRPr lang="en-US" sz="2800" b="1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1DBCC28-443D-444D-8960-F1C58A968727}"/>
                </a:ext>
              </a:extLst>
            </p:cNvPr>
            <p:cNvSpPr/>
            <p:nvPr/>
          </p:nvSpPr>
          <p:spPr>
            <a:xfrm>
              <a:off x="3646768" y="2829335"/>
              <a:ext cx="6477000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স্পষ্ট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ও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সঠিক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আকৃতিতে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বাংলা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বর্ণমালা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লিখতে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পারবে</a:t>
              </a:r>
              <a:r>
                <a:rPr lang="en-US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bn-BD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।</a:t>
              </a: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391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51" r="52081" b="57703"/>
          <a:stretch/>
        </p:blipFill>
        <p:spPr>
          <a:xfrm>
            <a:off x="6674251" y="1792291"/>
            <a:ext cx="4951673" cy="38691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9260" y="1843950"/>
            <a:ext cx="57451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ছোট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খালা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বেড়াতে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এসেছে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আজ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শুক্রবার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।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খালার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কাছে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পড়তে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 w="0"/>
                <a:latin typeface="SutonnyOMJ" pitchFamily="2" charset="0"/>
                <a:cs typeface="SutonnyOMJ" pitchFamily="2" charset="0"/>
              </a:rPr>
              <a:t>বসেছে</a:t>
            </a:r>
            <a:r>
              <a:rPr lang="en-US" sz="3600" b="1" dirty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মনি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খালা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বললেন</a:t>
            </a:r>
            <a:r>
              <a:rPr lang="bn-IN" sz="3600" b="1" dirty="0">
                <a:ln w="0"/>
                <a:latin typeface="SutonnyOMJ" pitchFamily="2" charset="0"/>
                <a:cs typeface="SutonnyOMJ" pitchFamily="2" charset="0"/>
              </a:rPr>
              <a:t>, আগে পড় তারপর লেখ। এসো </a:t>
            </a:r>
            <a:r>
              <a:rPr lang="bn-IN" sz="3600" b="1" dirty="0" smtClean="0">
                <a:ln w="0"/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লম ধরি। </a:t>
            </a:r>
            <a:endParaRPr lang="en-US" sz="3600" b="1" dirty="0">
              <a:ln w="0"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8544" y="369119"/>
            <a:ext cx="432634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এসো একটি গল্প শুনি।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471" y="1654469"/>
            <a:ext cx="50997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খালা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>
                <a:ln w="0"/>
                <a:latin typeface="SutonnyOMJ" pitchFamily="2" charset="0"/>
                <a:cs typeface="SutonnyOMJ" pitchFamily="2" charset="0"/>
              </a:rPr>
              <a:t>কলমটা ডান হাতে ধরে লেখা শুরু করলেন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।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মনি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দেখল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খালার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হাতের </a:t>
            </a:r>
            <a:r>
              <a:rPr lang="bn-IN" sz="3600" b="1" dirty="0">
                <a:ln w="0"/>
                <a:latin typeface="SutonnyOMJ" pitchFamily="2" charset="0"/>
                <a:cs typeface="SutonnyOMJ" pitchFamily="2" charset="0"/>
              </a:rPr>
              <a:t>লেখা কত সুন্দর। লেখা শেষ হলে পরে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খালা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>
                <a:ln w="0"/>
                <a:latin typeface="SutonnyOMJ" pitchFamily="2" charset="0"/>
                <a:cs typeface="SutonnyOMJ" pitchFamily="2" charset="0"/>
              </a:rPr>
              <a:t>বললেন, চল </a:t>
            </a:r>
            <a:r>
              <a:rPr lang="bn-IN" sz="3600" b="1" dirty="0" smtClean="0">
                <a:ln w="0"/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বর পড়ি।</a:t>
            </a:r>
            <a:endParaRPr lang="en-US" sz="3600" b="1" dirty="0">
              <a:ln w="0"/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56" y="1160059"/>
            <a:ext cx="5437595" cy="415892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1" r="51635" b="8383"/>
          <a:stretch/>
        </p:blipFill>
        <p:spPr>
          <a:xfrm>
            <a:off x="6621352" y="1219748"/>
            <a:ext cx="5071505" cy="3911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352" y="121974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মনির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>
                <a:ln w="0"/>
                <a:latin typeface="SutonnyOMJ" pitchFamily="2" charset="0"/>
                <a:cs typeface="SutonnyOMJ" pitchFamily="2" charset="0"/>
              </a:rPr>
              <a:t>তো আরও মজা। 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হঠাৎ </a:t>
            </a:r>
            <a:r>
              <a:rPr lang="bn-IN" sz="3600" b="1" dirty="0">
                <a:ln w="0"/>
                <a:latin typeface="SutonnyOMJ" pitchFamily="2" charset="0"/>
                <a:cs typeface="SutonnyOMJ" pitchFamily="2" charset="0"/>
              </a:rPr>
              <a:t>সে জানালা দিয়ে তাকিয়ে দেখে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ছোট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চাচা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যেন কী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করছে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। </a:t>
            </a:r>
            <a:r>
              <a:rPr lang="bn-IN" sz="3600" b="1" dirty="0">
                <a:ln w="0"/>
                <a:latin typeface="SutonnyOMJ" pitchFamily="2" charset="0"/>
                <a:cs typeface="SutonnyOMJ" pitchFamily="2" charset="0"/>
              </a:rPr>
              <a:t>কী 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ছে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ছোট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চাচা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? </a:t>
            </a:r>
            <a:r>
              <a:rPr lang="bn-IN" sz="3600" b="1" dirty="0">
                <a:ln w="0"/>
                <a:latin typeface="SutonnyOMJ" pitchFamily="2" charset="0"/>
                <a:cs typeface="SutonnyOMJ" pitchFamily="2" charset="0"/>
              </a:rPr>
              <a:t>দৌড়ে গেল সে।  </a:t>
            </a:r>
            <a:r>
              <a:rPr lang="bn-IN" sz="3600" b="1" dirty="0" smtClean="0">
                <a:ln w="0"/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ম </a:t>
            </a:r>
            <a:r>
              <a:rPr lang="bn-IN" sz="3600" b="1" dirty="0">
                <a:ln w="0"/>
                <a:latin typeface="SutonnyOMJ" pitchFamily="2" charset="0"/>
                <a:cs typeface="SutonnyOMJ" pitchFamily="2" charset="0"/>
              </a:rPr>
              <a:t>ভাঙাই’ বলল </a:t>
            </a:r>
            <a:r>
              <a:rPr lang="en-US" sz="3600" b="1" dirty="0" err="1" smtClean="0">
                <a:ln w="0"/>
                <a:latin typeface="SutonnyOMJ" pitchFamily="2" charset="0"/>
                <a:cs typeface="SutonnyOMJ" pitchFamily="2" charset="0"/>
              </a:rPr>
              <a:t>চাচা</a:t>
            </a:r>
            <a:r>
              <a:rPr lang="en-US" sz="3600" b="1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 smtClean="0">
                <a:ln w="0"/>
                <a:latin typeface="SutonnyOMJ" pitchFamily="2" charset="0"/>
                <a:cs typeface="SutonnyOMJ" pitchFamily="2" charset="0"/>
              </a:rPr>
              <a:t>। </a:t>
            </a:r>
            <a:endParaRPr lang="en-US" sz="3600" b="1" dirty="0">
              <a:ln w="0"/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9" t="49782" b="8172"/>
          <a:stretch/>
        </p:blipFill>
        <p:spPr>
          <a:xfrm>
            <a:off x="6656295" y="1137862"/>
            <a:ext cx="5276398" cy="4034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103" y="1631687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IN" sz="4400" dirty="0">
                <a:ln w="0"/>
                <a:latin typeface="SutonnyOMJ" pitchFamily="2" charset="0"/>
                <a:cs typeface="SutonnyOMJ" pitchFamily="2" charset="0"/>
              </a:rPr>
              <a:t>একটু পরে দেখল ঘরের চালে যে খড় দিচ্ছে তার সাথে </a:t>
            </a:r>
            <a:r>
              <a:rPr lang="en-US" sz="4400" dirty="0" err="1" smtClean="0">
                <a:ln w="0"/>
                <a:latin typeface="SutonnyOMJ" pitchFamily="2" charset="0"/>
                <a:cs typeface="SutonnyOMJ" pitchFamily="2" charset="0"/>
              </a:rPr>
              <a:t>মা</a:t>
            </a:r>
            <a:r>
              <a:rPr lang="bn-IN" sz="4400" dirty="0" smtClean="0">
                <a:ln w="0"/>
                <a:latin typeface="SutonnyOMJ" pitchFamily="2" charset="0"/>
                <a:cs typeface="SutonnyOMJ" pitchFamily="2" charset="0"/>
              </a:rPr>
              <a:t> কথা </a:t>
            </a:r>
            <a:r>
              <a:rPr lang="bn-IN" sz="4400" dirty="0">
                <a:ln w="0"/>
                <a:latin typeface="SutonnyOMJ" pitchFamily="2" charset="0"/>
                <a:cs typeface="SutonnyOMJ" pitchFamily="2" charset="0"/>
              </a:rPr>
              <a:t>বলছে। </a:t>
            </a:r>
            <a:r>
              <a:rPr lang="en-US" sz="4400" dirty="0" err="1" smtClean="0">
                <a:ln w="0"/>
                <a:latin typeface="SutonnyOMJ" pitchFamily="2" charset="0"/>
                <a:cs typeface="SutonnyOMJ" pitchFamily="2" charset="0"/>
              </a:rPr>
              <a:t>মনিকে</a:t>
            </a:r>
            <a:r>
              <a:rPr lang="bn-IN" sz="4400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4400" dirty="0">
                <a:ln w="0"/>
                <a:latin typeface="SutonnyOMJ" pitchFamily="2" charset="0"/>
                <a:cs typeface="SutonnyOMJ" pitchFamily="2" charset="0"/>
              </a:rPr>
              <a:t>দেখে বলল, </a:t>
            </a:r>
            <a:r>
              <a:rPr lang="bn-IN" sz="4400" dirty="0" smtClean="0">
                <a:ln w="0"/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</a:t>
            </a:r>
            <a:r>
              <a:rPr lang="bn-IN" sz="4400" dirty="0" smtClean="0">
                <a:ln w="0"/>
                <a:latin typeface="SutonnyOMJ" pitchFamily="2" charset="0"/>
                <a:cs typeface="SutonnyOMJ" pitchFamily="2" charset="0"/>
              </a:rPr>
              <a:t>র বানাই। </a:t>
            </a:r>
            <a:endParaRPr lang="en-US" sz="4400" dirty="0">
              <a:ln w="0"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2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utonnyOMJ"/>
        <a:ea typeface=""/>
        <a:cs typeface=""/>
      </a:majorFont>
      <a:minorFont>
        <a:latin typeface="SutonnyOMJ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503</Words>
  <Application>Microsoft Office PowerPoint</Application>
  <PresentationFormat>Custom</PresentationFormat>
  <Paragraphs>130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jakir</cp:lastModifiedBy>
  <cp:revision>111</cp:revision>
  <dcterms:created xsi:type="dcterms:W3CDTF">2019-08-13T07:47:47Z</dcterms:created>
  <dcterms:modified xsi:type="dcterms:W3CDTF">2019-11-24T02:25:08Z</dcterms:modified>
</cp:coreProperties>
</file>