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29"/>
  </p:notesMasterIdLst>
  <p:sldIdLst>
    <p:sldId id="257" r:id="rId2"/>
    <p:sldId id="278" r:id="rId3"/>
    <p:sldId id="258" r:id="rId4"/>
    <p:sldId id="290" r:id="rId5"/>
    <p:sldId id="259" r:id="rId6"/>
    <p:sldId id="260" r:id="rId7"/>
    <p:sldId id="262" r:id="rId8"/>
    <p:sldId id="263" r:id="rId9"/>
    <p:sldId id="291" r:id="rId10"/>
    <p:sldId id="311" r:id="rId11"/>
    <p:sldId id="282" r:id="rId12"/>
    <p:sldId id="283" r:id="rId13"/>
    <p:sldId id="300" r:id="rId14"/>
    <p:sldId id="286" r:id="rId15"/>
    <p:sldId id="309" r:id="rId16"/>
    <p:sldId id="293" r:id="rId17"/>
    <p:sldId id="288" r:id="rId18"/>
    <p:sldId id="289" r:id="rId19"/>
    <p:sldId id="281" r:id="rId20"/>
    <p:sldId id="310" r:id="rId21"/>
    <p:sldId id="302" r:id="rId22"/>
    <p:sldId id="308" r:id="rId23"/>
    <p:sldId id="307" r:id="rId24"/>
    <p:sldId id="304" r:id="rId25"/>
    <p:sldId id="305" r:id="rId26"/>
    <p:sldId id="275" r:id="rId27"/>
    <p:sldId id="299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78" y="3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C4F3E9-DD95-49B6-8E07-98F0AAD2557A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19C2AA-A30E-43D7-8E26-AF52DA9A02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952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2370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2370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2370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2370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2370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2370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00A1E7A8-ED48-47FB-BA37-62393700E6DD}" type="datetime1">
              <a:rPr lang="en-US" smtClean="0"/>
              <a:t>10/23/2019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8815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00A1E7A8-ED48-47FB-BA37-62393700E6DD}" type="datetime1">
              <a:rPr lang="en-US" smtClean="0"/>
              <a:t>10/23/2019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8815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n-B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6265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1064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1064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1064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1064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1064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1064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106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D9C7C-FC3E-4279-97A6-3BEDDFEF189E}" type="datetime3">
              <a:rPr lang="en-US" smtClean="0"/>
              <a:t>23 October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1599-210A-474C-8258-8A9E7F841B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66A6D-7AA8-4BB3-AAF4-A1129574743F}" type="datetime3">
              <a:rPr lang="en-US" smtClean="0"/>
              <a:t>23 October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1599-210A-474C-8258-8A9E7F841B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60295-B623-403E-BED2-A60B2C6ABA01}" type="datetime3">
              <a:rPr lang="en-US" smtClean="0"/>
              <a:t>23 October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1599-210A-474C-8258-8A9E7F841B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13264-A9D7-4C47-A5E4-1CC2FD7B7B05}" type="datetime3">
              <a:rPr lang="en-US" smtClean="0"/>
              <a:t>23 October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1599-210A-474C-8258-8A9E7F841B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0EED2-9A74-49A2-8464-DC03BCAC2057}" type="datetime3">
              <a:rPr lang="en-US" smtClean="0"/>
              <a:t>23 October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1599-210A-474C-8258-8A9E7F841B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4690F-9E27-4BCA-9469-A1B069A7D879}" type="datetime3">
              <a:rPr lang="en-US" smtClean="0"/>
              <a:t>23 October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1599-210A-474C-8258-8A9E7F841B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560E7-5EC8-411C-980D-8BEF2319FEB8}" type="datetime3">
              <a:rPr lang="en-US" smtClean="0"/>
              <a:t>23 October 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1599-210A-474C-8258-8A9E7F841B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C24E5-FE6C-4A76-A660-255BB6F35769}" type="datetime3">
              <a:rPr lang="en-US" smtClean="0"/>
              <a:t>23 October 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1599-210A-474C-8258-8A9E7F841B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59C0C-9BBD-4D1C-83D9-C8382CE0B0A3}" type="datetime3">
              <a:rPr lang="en-US" smtClean="0"/>
              <a:t>23 October 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1599-210A-474C-8258-8A9E7F841B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026E7-70DA-4F4D-B5C5-21242DF6063D}" type="datetime3">
              <a:rPr lang="en-US" smtClean="0"/>
              <a:t>23 October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1599-210A-474C-8258-8A9E7F841B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63F9F-C3FD-4475-ACE4-91E26BD35BC1}" type="datetime3">
              <a:rPr lang="en-US" smtClean="0"/>
              <a:t>23 October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1599-210A-474C-8258-8A9E7F841B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7C1996A-A21D-4774-8B44-0FF6150D293E}" type="datetime3">
              <a:rPr lang="en-US" smtClean="0"/>
              <a:t>23 October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mtClean="0"/>
              <a:t>Barakat Ullah 01714338932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3C71599-210A-474C-8258-8A9E7F841BF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hf sldNum="0" hdr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62000" y="228600"/>
            <a:ext cx="7543800" cy="1200329"/>
          </a:xfrm>
          <a:prstGeom prst="rect">
            <a:avLst/>
          </a:prstGeom>
          <a:solidFill>
            <a:srgbClr val="92D050"/>
          </a:solidFill>
          <a:ln>
            <a:solidFill>
              <a:schemeClr val="tx2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  <a:scene3d>
            <a:camera prst="perspectiveRelaxedModerately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bn-IN" sz="7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7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SA" sz="7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اهلا و سهلا </a:t>
            </a:r>
            <a:endParaRPr lang="en-US" sz="72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blipFill>
                <a:blip r:embed="rId2"/>
                <a:tile tx="0" ty="0" sx="100000" sy="100000" flip="none" algn="tl"/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01450-5335-442A-9B37-21432325CD28}" type="datetime3">
              <a:rPr lang="en-US" smtClean="0"/>
              <a:t>23 October 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519142"/>
            <a:ext cx="6096000" cy="488165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5408462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59C0C-9BBD-4D1C-83D9-C8382CE0B0A3}" type="datetime3">
              <a:rPr lang="en-US" smtClean="0"/>
              <a:t>23 October 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Abdul Wahed Jihadi 01794863186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3247179"/>
            <a:ext cx="3868842" cy="26202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439057"/>
            <a:ext cx="3920543" cy="2608943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820057" y="410030"/>
            <a:ext cx="3810000" cy="5630757"/>
            <a:chOff x="820057" y="410030"/>
            <a:chExt cx="3810000" cy="563075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0057" y="439057"/>
              <a:ext cx="3810000" cy="5601730"/>
            </a:xfrm>
            <a:prstGeom prst="rect">
              <a:avLst/>
            </a:prstGeom>
          </p:spPr>
        </p:pic>
        <p:sp>
          <p:nvSpPr>
            <p:cNvPr id="7" name="Flowchart: Summing Junction 6"/>
            <p:cNvSpPr/>
            <p:nvPr/>
          </p:nvSpPr>
          <p:spPr>
            <a:xfrm>
              <a:off x="2119086" y="410030"/>
              <a:ext cx="914400" cy="990598"/>
            </a:xfrm>
            <a:prstGeom prst="flowChartSummingJunction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40584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19200" y="457200"/>
            <a:ext cx="6477000" cy="1295400"/>
          </a:xfrm>
          <a:prstGeom prst="roundRect">
            <a:avLst>
              <a:gd name="adj" fmla="val 15378"/>
            </a:avLst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3">
            <a:schemeClr val="lt1"/>
          </a:lnRef>
          <a:fillRef idx="1003">
            <a:schemeClr val="lt2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ar-SA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الاسئلة من الفقرةِ واجوبتها- </a:t>
            </a:r>
          </a:p>
          <a:p>
            <a:pPr algn="ctr"/>
            <a:r>
              <a:rPr lang="en-US" sz="4000" b="1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অনুচ্ছেদ</a:t>
            </a:r>
            <a:r>
              <a:rPr lang="en-US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প্রশ্নোত্তর</a:t>
            </a:r>
            <a:endParaRPr lang="bn-BD" sz="4000" b="1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09600" y="2133600"/>
            <a:ext cx="8052571" cy="12192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/>
            <a:r>
              <a:rPr lang="ar-SA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١)  ممنِ اشترى عمر بن الخطاب الفرس؟</a:t>
            </a:r>
            <a:r>
              <a:rPr lang="en-US" sz="40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</a:p>
          <a:p>
            <a:pPr algn="ctr"/>
            <a:r>
              <a:rPr lang="en-US" sz="32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হযরত</a:t>
            </a:r>
            <a:r>
              <a:rPr lang="en-US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ওমর</a:t>
            </a:r>
            <a:r>
              <a:rPr lang="en-US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en-US" sz="32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রাঃ</a:t>
            </a:r>
            <a:r>
              <a:rPr lang="en-US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 </a:t>
            </a:r>
            <a:r>
              <a:rPr lang="en-US" sz="32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</a:t>
            </a:r>
            <a:r>
              <a:rPr lang="en-US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নিকট</a:t>
            </a:r>
            <a:r>
              <a:rPr lang="en-US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ঘোড়া</a:t>
            </a:r>
            <a:r>
              <a:rPr lang="en-US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ক্রয়</a:t>
            </a:r>
            <a:r>
              <a:rPr lang="en-US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করেছেন</a:t>
            </a:r>
            <a:r>
              <a:rPr lang="en-US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endParaRPr lang="ar-SA" sz="32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09600" y="3810000"/>
            <a:ext cx="8204971" cy="19050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/>
            <a:r>
              <a:rPr lang="ar-SA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الجواب: اشترى </a:t>
            </a:r>
            <a:r>
              <a:rPr lang="ar-SA" sz="40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عمر بن الخطاب </a:t>
            </a:r>
            <a:r>
              <a:rPr lang="ar-SA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الفرس من اعرابىِّ-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F4A83-820B-417E-84A7-1BB82DD432BB}" type="datetime3">
              <a:rPr lang="en-US" smtClean="0"/>
              <a:t>23 October 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Abdul Wahed Jihadi 01794863186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25948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761998" y="381000"/>
            <a:ext cx="8052572" cy="11049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/>
            <a:r>
              <a:rPr lang="ar-SA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٢)  ماذا ظهِرَ فى الفرس؟ </a:t>
            </a:r>
            <a:endParaRPr lang="en-US" sz="4000" b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ঘোড়ায়</a:t>
            </a:r>
            <a:r>
              <a:rPr lang="en-US" sz="36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36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পেয়েছে</a:t>
            </a:r>
            <a:r>
              <a:rPr lang="en-US" sz="36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endParaRPr lang="ar-SA" sz="24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Arial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69256" y="1676400"/>
            <a:ext cx="8052571" cy="13716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/>
            <a:r>
              <a:rPr lang="ar-SA" sz="44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الجواب: ظهر فى الفرس عيْبٌ منَعَه من الجرى</a:t>
            </a:r>
            <a:endParaRPr lang="ar-SA" sz="4400" b="1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23B7-FE76-47A2-BAB5-097F90635509}" type="datetime3">
              <a:rPr lang="en-US" smtClean="0"/>
              <a:t>23 October 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Abdul Wahed Jihadi 01794863186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2209800" y="3581400"/>
            <a:ext cx="6569211" cy="11049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/>
            <a:r>
              <a:rPr lang="ar-SA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٣)  لماذا رَدَّ عمر الفرس؟ </a:t>
            </a:r>
            <a:r>
              <a:rPr lang="en-US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endParaRPr lang="ar-SA" sz="4000" b="1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  <a:p>
            <a:pPr algn="ctr"/>
            <a:r>
              <a:rPr lang="en-US" sz="2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হযরত</a:t>
            </a:r>
            <a:r>
              <a:rPr lang="en-US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ওমর</a:t>
            </a:r>
            <a:r>
              <a:rPr lang="en-US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en-US" sz="32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রাঃ</a:t>
            </a:r>
            <a:r>
              <a:rPr lang="en-US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 </a:t>
            </a:r>
            <a:r>
              <a:rPr lang="en-US" sz="32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ঘোড়া</a:t>
            </a:r>
            <a:r>
              <a:rPr lang="en-US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ফেরত</a:t>
            </a:r>
            <a:r>
              <a:rPr lang="en-US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দিয়েছেন</a:t>
            </a:r>
            <a:r>
              <a:rPr lang="en-US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endParaRPr lang="ar-SA" sz="3200" b="1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89279" y="4876800"/>
            <a:ext cx="8189732" cy="12192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 rtl="1"/>
            <a:r>
              <a:rPr lang="ar-SA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الجواب: رد عمر الفرس لانه فيه عيب منعة من الجرى- </a:t>
            </a:r>
          </a:p>
        </p:txBody>
      </p:sp>
    </p:spTree>
    <p:extLst>
      <p:ext uri="{BB962C8B-B14F-4D97-AF65-F5344CB8AC3E}">
        <p14:creationId xmlns:p14="http://schemas.microsoft.com/office/powerpoint/2010/main" val="33494892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23B7-FE76-47A2-BAB5-097F90635509}" type="datetime3">
              <a:rPr lang="en-US" smtClean="0"/>
              <a:t>23 October 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Abdul Wahed Jihadi 01794863186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247062" y="609600"/>
            <a:ext cx="8379550" cy="116205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/>
            <a:r>
              <a:rPr lang="ar-SA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٤) لماذا انكر الاعرابى ان يسترجع فرسه؟ </a:t>
            </a:r>
          </a:p>
          <a:p>
            <a:pPr algn="ctr"/>
            <a:r>
              <a:rPr lang="en-US" sz="28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বেদুইন</a:t>
            </a:r>
            <a:r>
              <a:rPr lang="en-US" sz="2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ঘোড়া</a:t>
            </a:r>
            <a:r>
              <a:rPr lang="en-US" sz="2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ফেরত</a:t>
            </a:r>
            <a:r>
              <a:rPr lang="en-US" sz="2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নিতে</a:t>
            </a:r>
            <a:r>
              <a:rPr lang="en-US" sz="2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অস্বীকৃতি</a:t>
            </a:r>
            <a:r>
              <a:rPr lang="en-US" sz="2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জানায়</a:t>
            </a:r>
            <a:r>
              <a:rPr lang="en-US" sz="2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কন</a:t>
            </a:r>
            <a:r>
              <a:rPr lang="en-US" sz="2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endParaRPr lang="ar-SA" sz="28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47061" y="2438400"/>
            <a:ext cx="8649856" cy="24384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/>
            <a:r>
              <a:rPr lang="ar-SA" sz="44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الجواب: انكر الاعرابى ان يسترجع فرسه لانه يعْتَقِدُ انه باَعَهُ عند عمر صحيحا- </a:t>
            </a:r>
            <a:r>
              <a:rPr lang="en-US" sz="44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endParaRPr lang="ar-SA" sz="4400" b="1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95610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595086" y="2667000"/>
            <a:ext cx="8052571" cy="1447800"/>
          </a:xfrm>
          <a:prstGeom prst="roundRect">
            <a:avLst>
              <a:gd name="adj" fmla="val 15378"/>
            </a:avLst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 rtl="1"/>
            <a:r>
              <a:rPr lang="ar-SA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١)  اذا اشترى الانسان حيوانا صحيحا لايجوز له ان يعيده لصاحبه- </a:t>
            </a:r>
            <a:endParaRPr lang="ar-SA" sz="4000" b="1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09600" y="381000"/>
            <a:ext cx="8229599" cy="14478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ar-SA" sz="4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كتابة الصحيح أو الخطأ مع تصحيح الخطأ:</a:t>
            </a:r>
          </a:p>
          <a:p>
            <a:pPr algn="ctr"/>
            <a:r>
              <a:rPr lang="en-US" sz="44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ভুল</a:t>
            </a:r>
            <a:r>
              <a:rPr lang="en-US" sz="4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সংশোধনসহ</a:t>
            </a:r>
            <a:r>
              <a:rPr lang="en-US" sz="4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4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অথবা</a:t>
            </a:r>
            <a:r>
              <a:rPr lang="en-US" sz="4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ভুল</a:t>
            </a:r>
            <a:r>
              <a:rPr lang="en-US" sz="4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লিখন</a:t>
            </a:r>
            <a:r>
              <a:rPr lang="en-US" sz="4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ar-SA" sz="4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bn-BD" sz="44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CE89E-1211-4198-84FF-7FA4CFF73555}" type="datetime3">
              <a:rPr lang="en-US" smtClean="0"/>
              <a:t>23 October 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Abdul Wahed Jihadi 01794863186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5055326" y="4648200"/>
            <a:ext cx="3592331" cy="762000"/>
          </a:xfrm>
          <a:prstGeom prst="roundRect">
            <a:avLst>
              <a:gd name="adj" fmla="val 15378"/>
            </a:avLst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/>
            <a:r>
              <a:rPr lang="ar-SA" sz="36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الجواب: الصحيح</a:t>
            </a:r>
            <a:endParaRPr lang="ar-SA" sz="3600" b="1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90764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CE89E-1211-4198-84FF-7FA4CFF73555}" type="datetime3">
              <a:rPr lang="en-US" smtClean="0"/>
              <a:t>23 October 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Abdul Wahed Jihadi 01794863186</a:t>
            </a:r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645886" y="457200"/>
            <a:ext cx="8204971" cy="706120"/>
          </a:xfrm>
          <a:prstGeom prst="roundRect">
            <a:avLst>
              <a:gd name="adj" fmla="val 15378"/>
            </a:avLst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/>
            <a:r>
              <a:rPr lang="ar-SA" sz="40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٢) </a:t>
            </a:r>
            <a:r>
              <a:rPr lang="ar-SA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ظهر فى الفرس عيب يمنعه من الاكل- </a:t>
            </a:r>
            <a:endParaRPr lang="ar-SA" sz="4000" b="1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249279" y="1371600"/>
            <a:ext cx="2601578" cy="6096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/>
            <a:r>
              <a:rPr lang="ar-SA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الجواب: خطأ-</a:t>
            </a:r>
            <a:endParaRPr lang="ar-SA" sz="4000" b="1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84828" y="2209800"/>
            <a:ext cx="8366029" cy="7620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/>
            <a:r>
              <a:rPr lang="ar-SA" sz="36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الصحيح </a:t>
            </a:r>
            <a:r>
              <a:rPr lang="ar-SA" sz="36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:ظهر فى الفرس عيب يمنعه من </a:t>
            </a:r>
            <a:r>
              <a:rPr lang="ar-SA" sz="36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الجرْىِ-</a:t>
            </a:r>
            <a:endParaRPr lang="ar-SA" sz="3600" b="1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84828" y="3429000"/>
            <a:ext cx="8329743" cy="647700"/>
          </a:xfrm>
          <a:prstGeom prst="roundRect">
            <a:avLst>
              <a:gd name="adj" fmla="val 15378"/>
            </a:avLst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/>
            <a:r>
              <a:rPr lang="ar-SA" sz="36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٣)  قال اعرابى لا أخذ الفرس لانى بعته صحيحا- </a:t>
            </a:r>
            <a:endParaRPr lang="ar-SA" sz="3600" b="1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170669" y="4343400"/>
            <a:ext cx="3592331" cy="762000"/>
          </a:xfrm>
          <a:prstGeom prst="roundRect">
            <a:avLst>
              <a:gd name="adj" fmla="val 15378"/>
            </a:avLst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/>
            <a:r>
              <a:rPr lang="ar-SA" sz="36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الجواب: الصحيح</a:t>
            </a:r>
            <a:endParaRPr lang="ar-SA" sz="3600" b="1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03774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0" grpId="0" animBg="1"/>
      <p:bldP spid="12" grpId="0" animBg="1"/>
      <p:bldP spid="13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172200" y="6416675"/>
            <a:ext cx="2514600" cy="365125"/>
          </a:xfrm>
        </p:spPr>
        <p:txBody>
          <a:bodyPr/>
          <a:lstStyle/>
          <a:p>
            <a:fld id="{57A3CB41-1986-48A2-BE51-E3298731B478}" type="datetime3">
              <a:rPr lang="en-US" smtClean="0"/>
              <a:t>23 October 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199" y="6416675"/>
            <a:ext cx="3352801" cy="365125"/>
          </a:xfrm>
        </p:spPr>
        <p:txBody>
          <a:bodyPr/>
          <a:lstStyle/>
          <a:p>
            <a:r>
              <a:rPr lang="en-US" dirty="0" smtClean="0"/>
              <a:t>Abdul Wahed Jihadi 01794863186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1219200" y="457200"/>
            <a:ext cx="7547265" cy="13335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/>
            <a:r>
              <a:rPr lang="ar-SA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٤) ما عا</a:t>
            </a:r>
            <a:r>
              <a:rPr lang="ar-SA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Arial"/>
              </a:rPr>
              <a:t>د عمر عندما ظهر فى الفرس عيب وما قال لصاحبه شيئا- </a:t>
            </a:r>
            <a:endParaRPr lang="ar-SA" sz="4000" b="1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222999" y="2076450"/>
            <a:ext cx="2601578" cy="6096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/>
            <a:r>
              <a:rPr lang="ar-SA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الجواب: خطأ-</a:t>
            </a:r>
            <a:endParaRPr lang="ar-SA" sz="4000" b="1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73062" y="2971800"/>
            <a:ext cx="8366029" cy="19050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/>
            <a:r>
              <a:rPr lang="ar-SA" sz="36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الصحيح </a:t>
            </a:r>
            <a:r>
              <a:rPr lang="ar-SA" sz="36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: عا</a:t>
            </a:r>
            <a:r>
              <a:rPr lang="ar-SA" sz="36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Arial"/>
              </a:rPr>
              <a:t>د عمر عندما ظهر فى الفرس عيب وما قال لصاحبه </a:t>
            </a:r>
            <a:r>
              <a:rPr lang="ar-SA" sz="36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Arial"/>
              </a:rPr>
              <a:t>: خذ فرسك فانه معِيْبٌ- </a:t>
            </a:r>
            <a:endParaRPr lang="ar-SA" sz="3600" b="1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24580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914400" y="349619"/>
            <a:ext cx="7315200" cy="836154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en-US" sz="48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সমার্থক</a:t>
            </a:r>
            <a:r>
              <a:rPr lang="en-US" sz="4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4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r-SA" sz="48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الالفاظ المرادفة- </a:t>
            </a:r>
            <a:r>
              <a:rPr lang="en-US" sz="4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48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81600" y="1600200"/>
            <a:ext cx="3352799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ar-SA" sz="4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الكلمات المذكورة </a:t>
            </a:r>
            <a:endParaRPr lang="en-US" sz="4800" b="1" dirty="0" smtClean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2514600"/>
            <a:ext cx="2057398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4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SA" sz="4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اِختارَ </a:t>
            </a:r>
            <a:endParaRPr lang="en-US" sz="4400" b="1" dirty="0" smtClean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0" y="2514601"/>
            <a:ext cx="4114800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40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40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রাজি</a:t>
            </a:r>
            <a:r>
              <a:rPr lang="en-US" sz="40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40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ar-SA" sz="40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SA" sz="4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رضى</a:t>
            </a:r>
            <a:endParaRPr lang="en-US" sz="44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09600" y="1600200"/>
            <a:ext cx="3352799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ar-SA" sz="4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الالفاظ المرادفة</a:t>
            </a:r>
            <a:endParaRPr lang="en-US" sz="4800" b="1" dirty="0" smtClean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09600" y="3434658"/>
            <a:ext cx="2057398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4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SA" sz="4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ادى </a:t>
            </a:r>
            <a:endParaRPr lang="en-US" sz="4400" b="1" dirty="0" smtClean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572000" y="3434659"/>
            <a:ext cx="4114800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40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40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r>
              <a:rPr lang="en-US" sz="40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করল</a:t>
            </a:r>
            <a:r>
              <a:rPr lang="en-US" sz="4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ar-SA" sz="4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SA" sz="4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دفعَ</a:t>
            </a:r>
            <a:endParaRPr lang="en-US" sz="44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09602" y="4412159"/>
            <a:ext cx="2057398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ar-SA" sz="4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متن</a:t>
            </a:r>
            <a:endParaRPr lang="en-US" sz="4400" b="1" dirty="0" smtClean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181600" y="4397514"/>
            <a:ext cx="3340100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40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পিঠ</a:t>
            </a:r>
            <a:r>
              <a:rPr lang="en-US" sz="40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ar-SA" sz="40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ظهر</a:t>
            </a:r>
            <a:endParaRPr lang="en-US" sz="40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09602" y="5345138"/>
            <a:ext cx="2057398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ar-SA" sz="4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نقصٌ</a:t>
            </a:r>
            <a:endParaRPr lang="en-US" sz="4400" b="1" dirty="0" smtClean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181600" y="5327340"/>
            <a:ext cx="3367313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44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দোষ</a:t>
            </a:r>
            <a:r>
              <a:rPr lang="en-US" sz="44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ar-SA" sz="4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عيب</a:t>
            </a:r>
            <a:endParaRPr lang="en-US" sz="44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flipH="1">
            <a:off x="2857500" y="2899320"/>
            <a:ext cx="1524000" cy="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2857500" y="3819377"/>
            <a:ext cx="1524000" cy="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2857500" y="4697343"/>
            <a:ext cx="1524000" cy="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2857500" y="5729858"/>
            <a:ext cx="1524000" cy="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4BA3D-D867-49F9-B7A4-18ED82FB9065}" type="datetime3">
              <a:rPr lang="en-US" smtClean="0"/>
              <a:t>23 October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Abdul Wahed Jihadi 01794863186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5260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 animBg="1"/>
      <p:bldP spid="4" grpId="0" animBg="1"/>
      <p:bldP spid="13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914400" y="349619"/>
            <a:ext cx="7315200" cy="836154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en-US" sz="48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বিপরীত</a:t>
            </a:r>
            <a:r>
              <a:rPr lang="en-US" sz="4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4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r-SA" sz="48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الالفاظ </a:t>
            </a:r>
            <a:r>
              <a:rPr lang="ar-SA" sz="4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المتضادة- </a:t>
            </a:r>
            <a:r>
              <a:rPr lang="en-US" sz="4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48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47344" y="1600200"/>
            <a:ext cx="3733799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ar-SA" sz="4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الكلمات المذكورة </a:t>
            </a:r>
            <a:endParaRPr lang="en-US" sz="4800" b="1" dirty="0" smtClean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2514600"/>
            <a:ext cx="3086098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40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পেট</a:t>
            </a:r>
            <a:r>
              <a:rPr lang="en-US" sz="32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SA" sz="4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بطن- </a:t>
            </a:r>
            <a:endParaRPr lang="en-US" sz="4400" b="1" dirty="0" smtClean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68900" y="2514601"/>
            <a:ext cx="3670300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44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পিঠ</a:t>
            </a:r>
            <a:r>
              <a:rPr lang="en-US" sz="4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ar-SA" sz="4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SA" sz="4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ظهر</a:t>
            </a:r>
            <a:endParaRPr lang="en-US" sz="44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28600" y="1600200"/>
            <a:ext cx="3352799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ar-SA" sz="4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الالفاظ المتضادة</a:t>
            </a:r>
            <a:endParaRPr lang="en-US" sz="4800" b="1" dirty="0" smtClean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8600" y="3434658"/>
            <a:ext cx="3086098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44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পূর্বে</a:t>
            </a:r>
            <a:r>
              <a:rPr lang="en-US" sz="4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SA" sz="4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قبل- </a:t>
            </a:r>
            <a:endParaRPr lang="en-US" sz="4400" b="1" dirty="0" smtClean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168900" y="3434659"/>
            <a:ext cx="3670300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44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পরে</a:t>
            </a:r>
            <a:r>
              <a:rPr lang="en-US" sz="4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ar-SA" sz="4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SA" sz="4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بعْدُ</a:t>
            </a:r>
            <a:endParaRPr lang="en-US" sz="44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28600" y="4343399"/>
            <a:ext cx="3086098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36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4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SA" sz="40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كثير- </a:t>
            </a:r>
            <a:endParaRPr lang="en-US" sz="2000" b="1" dirty="0" smtClean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168900" y="4343400"/>
            <a:ext cx="3670300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44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স্বল্প</a:t>
            </a:r>
            <a:r>
              <a:rPr lang="en-US" sz="4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-</a:t>
            </a:r>
            <a:r>
              <a:rPr lang="ar-SA" sz="4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SA" sz="4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قليل</a:t>
            </a:r>
            <a:endParaRPr lang="en-US" sz="44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28600" y="5257800"/>
            <a:ext cx="3124198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40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গুণ</a:t>
            </a:r>
            <a:r>
              <a:rPr lang="en-US" sz="40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-  </a:t>
            </a:r>
            <a:r>
              <a:rPr lang="ar-SA" sz="40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وصفٌ</a:t>
            </a:r>
            <a:endParaRPr lang="en-US" sz="4000" dirty="0" smtClean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207000" y="5257801"/>
            <a:ext cx="3670300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44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দোষ</a:t>
            </a:r>
            <a:r>
              <a:rPr lang="en-US" sz="4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ar-SA" sz="4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عيب</a:t>
            </a:r>
            <a:endParaRPr lang="en-US" sz="4400" b="1" dirty="0" smtClean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flipH="1">
            <a:off x="3505200" y="2899320"/>
            <a:ext cx="1524000" cy="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3505200" y="3819377"/>
            <a:ext cx="1524000" cy="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3505200" y="4728118"/>
            <a:ext cx="1524000" cy="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3505200" y="5646239"/>
            <a:ext cx="1524000" cy="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172200" y="6172200"/>
            <a:ext cx="2752726" cy="365125"/>
          </a:xfrm>
        </p:spPr>
        <p:txBody>
          <a:bodyPr/>
          <a:lstStyle/>
          <a:p>
            <a:fld id="{63F87D87-372A-443C-BBA8-9FC45AA4F790}" type="datetime3">
              <a:rPr lang="en-US" smtClean="0"/>
              <a:t>23 October 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Abdul Wahed Jihadi 01794863186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0824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 animBg="1"/>
      <p:bldP spid="4" grpId="0" animBg="1"/>
      <p:bldP spid="13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061764" y="152400"/>
            <a:ext cx="5108656" cy="8382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bn-BD" sz="4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 কাজ</a:t>
            </a:r>
            <a:r>
              <a:rPr lang="ar-SA" sz="4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عمل احد- </a:t>
            </a:r>
            <a:endParaRPr lang="bn-BD" sz="48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28600" y="1089838"/>
            <a:ext cx="8534400" cy="1043762"/>
          </a:xfrm>
          <a:prstGeom prst="roundRect">
            <a:avLst>
              <a:gd name="adj" fmla="val 15378"/>
            </a:avLst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3">
            <a:schemeClr val="lt1"/>
          </a:lnRef>
          <a:fillRef idx="1003">
            <a:schemeClr val="lt2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ar-SA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* استخرج صيغ الماضى من الفقرة ثم حولها الى المضارع- </a:t>
            </a:r>
          </a:p>
          <a:p>
            <a:pPr algn="ctr"/>
            <a:r>
              <a:rPr lang="en-US" sz="24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অনুচ্ছেদ</a:t>
            </a:r>
            <a:r>
              <a:rPr lang="en-US" sz="2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r-SA" sz="2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ماضى</a:t>
            </a:r>
            <a:r>
              <a:rPr lang="en-US" sz="2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সীগাহসমূহ</a:t>
            </a:r>
            <a:r>
              <a:rPr lang="en-US" sz="2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2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r-SA" sz="2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مضارع</a:t>
            </a:r>
            <a:r>
              <a:rPr lang="en-US" sz="2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তে</a:t>
            </a:r>
            <a:r>
              <a:rPr lang="en-US" sz="2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রূপান্তর</a:t>
            </a:r>
            <a:r>
              <a:rPr lang="en-US" sz="2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bn-BD" sz="24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27601" y="2362200"/>
            <a:ext cx="3733799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36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الماضى</a:t>
            </a:r>
            <a:endParaRPr lang="en-US" sz="4000" b="1" dirty="0" smtClean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10625" y="3078889"/>
            <a:ext cx="3086098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ar-SA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يشترى</a:t>
            </a:r>
            <a:endParaRPr lang="en-US" sz="3600" dirty="0" smtClean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20823" y="3078890"/>
            <a:ext cx="201676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ar-SA" sz="36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اشترى</a:t>
            </a:r>
            <a:endParaRPr lang="en-US" sz="36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92482" y="2362200"/>
            <a:ext cx="3352799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36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المضارع</a:t>
            </a:r>
            <a:endParaRPr lang="en-US" sz="4000" b="1" dirty="0" smtClean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10625" y="3998947"/>
            <a:ext cx="3086098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ar-SA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يرضى</a:t>
            </a:r>
            <a:endParaRPr lang="en-US" sz="36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220823" y="3998948"/>
            <a:ext cx="201676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ar-SA" sz="36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رضِى</a:t>
            </a:r>
            <a:endParaRPr lang="en-US" sz="36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5992223" y="3463609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5992223" y="4383666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4417422" y="3387411"/>
            <a:ext cx="1524000" cy="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4417422" y="4307468"/>
            <a:ext cx="1524000" cy="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5" name="Date Placeholder 3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861D9-3BC7-42A2-BF54-A22708AC1535}" type="datetime3">
              <a:rPr lang="en-US" smtClean="0"/>
              <a:t>23 October 2019</a:t>
            </a:fld>
            <a:endParaRPr lang="en-US"/>
          </a:p>
        </p:txBody>
      </p:sp>
      <p:sp>
        <p:nvSpPr>
          <p:cNvPr id="36" name="Footer Placeholder 3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Abdul Wahed Jihadi 01794863186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810625" y="4794941"/>
            <a:ext cx="3086098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ar-SA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يدفع</a:t>
            </a:r>
            <a:endParaRPr lang="en-US" sz="3600" dirty="0" smtClean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220823" y="4794942"/>
            <a:ext cx="201676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ar-SA" sz="36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دفع</a:t>
            </a:r>
            <a:endParaRPr lang="en-US" sz="36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10625" y="5714999"/>
            <a:ext cx="3086098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ar-SA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يركب</a:t>
            </a:r>
            <a:endParaRPr lang="en-US" sz="36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220823" y="5715000"/>
            <a:ext cx="201676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ar-SA" sz="36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ركب</a:t>
            </a:r>
            <a:endParaRPr lang="en-US" sz="36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5992223" y="5179661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5992223" y="6099718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4417422" y="5103463"/>
            <a:ext cx="1524000" cy="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4417422" y="6023520"/>
            <a:ext cx="1524000" cy="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50017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29884" y="405825"/>
            <a:ext cx="5723616" cy="769441"/>
          </a:xfrm>
          <a:prstGeom prst="rect">
            <a:avLst/>
          </a:prstGeom>
          <a:ln w="571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ctr"/>
            <a:r>
              <a:rPr lang="bn-BD" sz="4400" b="1" dirty="0">
                <a:latin typeface="NikoshBAN" pitchFamily="2" charset="0"/>
                <a:cs typeface="NikoshBAN" pitchFamily="2" charset="0"/>
              </a:rPr>
              <a:t>শিক্ষক 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ar-SA" sz="4400" b="1" dirty="0" smtClean="0">
                <a:latin typeface="NikoshBAN" pitchFamily="2" charset="0"/>
                <a:cs typeface="NikoshBAN" pitchFamily="2" charset="0"/>
              </a:rPr>
              <a:t>تعريف المعلم</a:t>
            </a:r>
            <a:r>
              <a:rPr lang="ar-SA" sz="4400" b="1" dirty="0" smtClean="0">
                <a:latin typeface="NikoshBAN" pitchFamily="2" charset="0"/>
              </a:rPr>
              <a:t> 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4724400"/>
            <a:ext cx="8610600" cy="2000548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মোঃ আব্দুল ওয়াহেদ জিহাদী, সহ- সুপার। 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পীরগাছা বালিকা দাখিল মাদরাসা, </a:t>
            </a:r>
            <a:endParaRPr lang="bn-BD" sz="4000" b="1" dirty="0">
              <a:latin typeface="NikoshBAN" pitchFamily="2" charset="0"/>
              <a:cs typeface="NikoshBAN" pitchFamily="2" charset="0"/>
            </a:endParaRPr>
          </a:p>
          <a:p>
            <a:r>
              <a:rPr lang="bn-IN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পীরগাছা, রংপুর।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মোবাইল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নং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০১৭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৯৪৮৬৩১৮৬ 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ই-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2400" smtClean="0">
                <a:latin typeface="NikoshBAN" pitchFamily="2" charset="0"/>
                <a:cs typeface="NikoshBAN" pitchFamily="2" charset="0"/>
              </a:rPr>
              <a:t>- abdulwahedaz361@gmail.com</a:t>
            </a:r>
            <a:endParaRPr lang="bn-BD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581400" y="1305074"/>
            <a:ext cx="5190216" cy="333956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ar-SA" sz="3200" b="1" dirty="0" smtClean="0">
                <a:latin typeface="NikoshBAN" pitchFamily="2" charset="0"/>
                <a:cs typeface="NikoshBAN" pitchFamily="2" charset="0"/>
              </a:rPr>
              <a:t>محمد </a:t>
            </a:r>
            <a:r>
              <a:rPr lang="pa-Arab-PK" sz="3200" b="1" dirty="0" smtClean="0">
                <a:latin typeface="NikoshBAN" pitchFamily="2" charset="0"/>
                <a:cs typeface="NikoshBAN" pitchFamily="2" charset="0"/>
              </a:rPr>
              <a:t>عبدالواحد جہادی</a:t>
            </a:r>
            <a:endParaRPr lang="ar-SA" sz="3200" dirty="0" smtClean="0"/>
          </a:p>
          <a:p>
            <a:pPr algn="r" rtl="1"/>
            <a:r>
              <a:rPr lang="pa-Arab-PK" sz="2800" b="1" dirty="0" smtClean="0">
                <a:latin typeface="NikoshBAN" pitchFamily="2" charset="0"/>
                <a:cs typeface="NikoshBAN" pitchFamily="2" charset="0"/>
              </a:rPr>
              <a:t>المعلم المدير الثانی</a:t>
            </a:r>
            <a:r>
              <a:rPr lang="ar-SA" sz="2800" b="1" dirty="0" smtClean="0">
                <a:latin typeface="NikoshBAN" pitchFamily="2" charset="0"/>
                <a:cs typeface="NikoshBAN" pitchFamily="2" charset="0"/>
              </a:rPr>
              <a:t>(العربى)</a:t>
            </a:r>
          </a:p>
          <a:p>
            <a:pPr algn="r" rtl="1"/>
            <a:r>
              <a:rPr lang="ar-SA" sz="2800" b="1" dirty="0" smtClean="0">
                <a:latin typeface="NikoshBAN" pitchFamily="2" charset="0"/>
                <a:cs typeface="NikoshBAN" pitchFamily="2" charset="0"/>
              </a:rPr>
              <a:t>المدرسة </a:t>
            </a:r>
            <a:r>
              <a:rPr lang="pa-Arab-PK" sz="2800" b="1" dirty="0" smtClean="0">
                <a:latin typeface="NikoshBAN" pitchFamily="2" charset="0"/>
                <a:cs typeface="NikoshBAN" pitchFamily="2" charset="0"/>
              </a:rPr>
              <a:t>الداخل للبنات برغاسۃ،</a:t>
            </a:r>
            <a:endParaRPr lang="ar-SA" sz="2800" b="1" dirty="0" smtClean="0">
              <a:latin typeface="NikoshBAN" pitchFamily="2" charset="0"/>
              <a:cs typeface="NikoshBAN" pitchFamily="2" charset="0"/>
            </a:endParaRPr>
          </a:p>
          <a:p>
            <a:pPr algn="r" rtl="1"/>
            <a:r>
              <a:rPr lang="pa-Arab-PK" sz="2800" b="1" dirty="0" smtClean="0">
                <a:latin typeface="NikoshBAN" pitchFamily="2" charset="0"/>
                <a:cs typeface="NikoshBAN" pitchFamily="2" charset="0"/>
              </a:rPr>
              <a:t>رنغبور-</a:t>
            </a:r>
            <a:endParaRPr lang="ar-SA" sz="2800" b="1" dirty="0" smtClean="0">
              <a:latin typeface="NikoshBAN" pitchFamily="2" charset="0"/>
              <a:cs typeface="NikoshBAN" pitchFamily="2" charset="0"/>
            </a:endParaRPr>
          </a:p>
          <a:p>
            <a:pPr algn="r" rtl="1"/>
            <a:r>
              <a:rPr lang="ar-SA" sz="2800" b="1" dirty="0" smtClean="0">
                <a:latin typeface="NikoshBAN" pitchFamily="2" charset="0"/>
                <a:cs typeface="NikoshBAN" pitchFamily="2" charset="0"/>
              </a:rPr>
              <a:t>الجوال: </a:t>
            </a:r>
            <a:r>
              <a:rPr lang="pa-Arab-PK" sz="2800" b="1" dirty="0" smtClean="0">
                <a:latin typeface="Arial"/>
                <a:cs typeface="Arial"/>
              </a:rPr>
              <a:t>۰۱۷۹۴۸۶۳۱۸۶</a:t>
            </a:r>
            <a:endParaRPr lang="ar-SA" sz="2800" b="1" dirty="0" smtClean="0">
              <a:latin typeface="Arial"/>
              <a:cs typeface="Arial"/>
            </a:endParaRPr>
          </a:p>
          <a:p>
            <a:pPr algn="r" rtl="1"/>
            <a:r>
              <a:rPr lang="ar-SA" sz="2800" b="1" dirty="0" smtClean="0">
                <a:latin typeface="Arial"/>
                <a:cs typeface="Arial"/>
              </a:rPr>
              <a:t>التاريخ: ١٠-٠٩-٢٠١٩</a:t>
            </a:r>
            <a:endParaRPr lang="ar-SA" sz="28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2BF4F-96DD-4283-AE57-53953E64EF41}" type="datetime3">
              <a:rPr lang="en-US" smtClean="0"/>
              <a:t>23 October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Abdul Wahed Jihadi 01794863186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473349"/>
            <a:ext cx="3164098" cy="2926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370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5008881" y="388165"/>
            <a:ext cx="3733799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36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الماضى</a:t>
            </a:r>
            <a:endParaRPr lang="en-US" sz="4000" b="1" dirty="0" smtClean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91905" y="1264508"/>
            <a:ext cx="3086098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ar-SA" sz="36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ينطلق</a:t>
            </a:r>
            <a:endParaRPr lang="en-US" sz="3600" b="1" dirty="0" smtClean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02103" y="1264509"/>
            <a:ext cx="201676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ar-SA" sz="36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انطلق</a:t>
            </a:r>
            <a:endParaRPr lang="en-US" sz="36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73762" y="388165"/>
            <a:ext cx="3352799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36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المضارع</a:t>
            </a:r>
            <a:endParaRPr lang="en-US" sz="4000" b="1" dirty="0" smtClean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91905" y="2024912"/>
            <a:ext cx="3086098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ar-SA" sz="36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يعود</a:t>
            </a:r>
            <a:endParaRPr lang="en-US" sz="36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302103" y="2024913"/>
            <a:ext cx="201676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ar-SA" sz="36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عاد</a:t>
            </a:r>
            <a:endParaRPr lang="en-US" sz="36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6073503" y="1649228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6073503" y="2409631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4498702" y="1573030"/>
            <a:ext cx="1524000" cy="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4498702" y="2333433"/>
            <a:ext cx="1524000" cy="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5" name="Date Placeholder 3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861D9-3BC7-42A2-BF54-A22708AC1535}" type="datetime3">
              <a:rPr lang="en-US" smtClean="0"/>
              <a:t>23 October 2019</a:t>
            </a:fld>
            <a:endParaRPr lang="en-US"/>
          </a:p>
        </p:txBody>
      </p:sp>
      <p:sp>
        <p:nvSpPr>
          <p:cNvPr id="36" name="Footer Placeholder 3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Abdul Wahed Jihadi 01794863186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891905" y="2820906"/>
            <a:ext cx="3086098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ar-SA" sz="36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يقول</a:t>
            </a:r>
            <a:endParaRPr lang="en-US" sz="3600" b="1" dirty="0" smtClean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302103" y="2820907"/>
            <a:ext cx="201676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ar-SA" sz="36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قال</a:t>
            </a:r>
            <a:endParaRPr lang="en-US" sz="36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78842" y="3657600"/>
            <a:ext cx="3086098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ar-SA" sz="36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ابيعُ</a:t>
            </a:r>
            <a:endParaRPr lang="en-US" sz="36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289040" y="3657601"/>
            <a:ext cx="201676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ar-SA" sz="36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بعث</a:t>
            </a:r>
            <a:endParaRPr lang="en-US" sz="36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6073503" y="3205626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6060440" y="4042319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4498702" y="3129428"/>
            <a:ext cx="1524000" cy="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4485639" y="3966121"/>
            <a:ext cx="1524000" cy="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904968" y="4497305"/>
            <a:ext cx="3086098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ar-SA" sz="36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ارضى</a:t>
            </a:r>
            <a:endParaRPr lang="en-US" sz="3600" b="1" dirty="0" smtClean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315166" y="4497306"/>
            <a:ext cx="201676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ar-SA" sz="36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رضيتُ</a:t>
            </a:r>
            <a:endParaRPr lang="en-US" sz="36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91905" y="5333999"/>
            <a:ext cx="3086098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ar-SA" sz="36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يظهر</a:t>
            </a:r>
            <a:endParaRPr lang="en-US" sz="36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302103" y="5334000"/>
            <a:ext cx="201676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ar-SA" sz="36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ظهر</a:t>
            </a:r>
            <a:endParaRPr lang="en-US" sz="36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6086566" y="4882025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6073503" y="5718718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>
            <a:off x="4511765" y="4805827"/>
            <a:ext cx="1524000" cy="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>
            <a:off x="4498702" y="5642520"/>
            <a:ext cx="1524000" cy="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74286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33" grpId="0" animBg="1"/>
      <p:bldP spid="34" grpId="0" animBg="1"/>
      <p:bldP spid="37" grpId="0" animBg="1"/>
      <p:bldP spid="3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235856" y="304800"/>
            <a:ext cx="8534400" cy="1043762"/>
          </a:xfrm>
          <a:prstGeom prst="roundRect">
            <a:avLst>
              <a:gd name="adj" fmla="val 15378"/>
            </a:avLst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3">
            <a:schemeClr val="lt1"/>
          </a:lnRef>
          <a:fillRef idx="1003">
            <a:schemeClr val="lt2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ar-SA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* استخرج </a:t>
            </a:r>
            <a:r>
              <a:rPr lang="ar-SA" sz="32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صيغ </a:t>
            </a:r>
            <a:r>
              <a:rPr lang="ar-SA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المضارع من الفقرة ثم </a:t>
            </a:r>
            <a:r>
              <a:rPr lang="ar-SA" sz="32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حولها </a:t>
            </a:r>
            <a:r>
              <a:rPr lang="ar-SA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الى الماضى - </a:t>
            </a:r>
          </a:p>
          <a:p>
            <a:pPr algn="ctr"/>
            <a:r>
              <a:rPr lang="en-US" sz="24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অনুচ্ছেদ</a:t>
            </a:r>
            <a:r>
              <a:rPr lang="en-US" sz="2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r-SA" sz="2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مضارع</a:t>
            </a:r>
            <a:r>
              <a:rPr lang="en-US" sz="2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সীগাহসমূহ</a:t>
            </a:r>
            <a:r>
              <a:rPr lang="en-US" sz="2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2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r-SA" sz="2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ماضى</a:t>
            </a:r>
            <a:r>
              <a:rPr lang="en-US" sz="2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তে</a:t>
            </a:r>
            <a:r>
              <a:rPr lang="en-US" sz="2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রূপান্তর</a:t>
            </a:r>
            <a:r>
              <a:rPr lang="en-US" sz="2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bn-BD" sz="24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27601" y="1600200"/>
            <a:ext cx="3733799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0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المضارع</a:t>
            </a:r>
            <a:endParaRPr lang="en-US" sz="4000" b="1" dirty="0" smtClean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2002" y="2935069"/>
            <a:ext cx="3086098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ar-SA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ما أخذتُ</a:t>
            </a:r>
            <a:endParaRPr lang="en-US" sz="3600" dirty="0" smtClean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72200" y="2935070"/>
            <a:ext cx="201676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ar-SA" sz="36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لا اخذُ</a:t>
            </a:r>
            <a:endParaRPr lang="en-US" sz="36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62002" y="1600200"/>
            <a:ext cx="3352799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0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الماضى</a:t>
            </a:r>
            <a:endParaRPr lang="en-US" sz="44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62002" y="3855127"/>
            <a:ext cx="3086098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ar-SA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حكمَ</a:t>
            </a:r>
            <a:endParaRPr lang="en-US" sz="36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172200" y="3855128"/>
            <a:ext cx="201676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ar-SA" sz="36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يحكمُ</a:t>
            </a:r>
            <a:endParaRPr lang="en-US" sz="36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5943600" y="3319789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5943600" y="4239846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5943600" y="6285128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4368799" y="3243591"/>
            <a:ext cx="1524000" cy="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4368799" y="4163648"/>
            <a:ext cx="1524000" cy="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5" name="Date Placeholder 3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861D9-3BC7-42A2-BF54-A22708AC1535}" type="datetime3">
              <a:rPr lang="en-US" smtClean="0"/>
              <a:t>23 October 2019</a:t>
            </a:fld>
            <a:endParaRPr lang="en-US"/>
          </a:p>
        </p:txBody>
      </p:sp>
      <p:sp>
        <p:nvSpPr>
          <p:cNvPr id="36" name="Footer Placeholder 3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Abdul Wahed Jihadi 01794863186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78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235856" y="304800"/>
            <a:ext cx="8534400" cy="1043762"/>
          </a:xfrm>
          <a:prstGeom prst="roundRect">
            <a:avLst>
              <a:gd name="adj" fmla="val 15378"/>
            </a:avLst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3">
            <a:schemeClr val="lt1"/>
          </a:lnRef>
          <a:fillRef idx="1003">
            <a:schemeClr val="lt2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ar-SA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* املأ  الفراغات فى الجمل الاتية بكلمة مناسبة -</a:t>
            </a:r>
          </a:p>
          <a:p>
            <a:pPr algn="ctr"/>
            <a:r>
              <a:rPr lang="en-US" sz="24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উপযু্ক্ত</a:t>
            </a:r>
            <a:r>
              <a:rPr lang="en-US" sz="2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2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শূন্যস্থানগুলো</a:t>
            </a:r>
            <a:r>
              <a:rPr lang="en-US" sz="2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পূরণ</a:t>
            </a:r>
            <a:r>
              <a:rPr lang="en-US" sz="2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endParaRPr lang="bn-BD" sz="24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5943600" y="6285128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5" name="Date Placeholder 3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861D9-3BC7-42A2-BF54-A22708AC1535}" type="datetime3">
              <a:rPr lang="en-US" smtClean="0"/>
              <a:t>23 October 2019</a:t>
            </a:fld>
            <a:endParaRPr lang="en-US"/>
          </a:p>
        </p:txBody>
      </p:sp>
      <p:sp>
        <p:nvSpPr>
          <p:cNvPr id="36" name="Footer Placeholder 3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Abdul Wahed Jihadi 01794863186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457200" y="1981200"/>
            <a:ext cx="8204200" cy="58477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SA" sz="32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١. </a:t>
            </a:r>
            <a:r>
              <a:rPr lang="ar-SA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اشترى عمر (رضـ)                  من اعرابى- 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57200" y="2731979"/>
            <a:ext cx="8229600" cy="58477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SA" sz="32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٢. </a:t>
            </a:r>
            <a:r>
              <a:rPr lang="ar-SA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ظهر فى الفرس                 منعه من الجرى- 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57200" y="3493979"/>
            <a:ext cx="8229600" cy="58477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SA" sz="32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٣.قال </a:t>
            </a:r>
            <a:r>
              <a:rPr lang="ar-SA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الاعرابى لا                    يا امير المؤمنين- 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57200" y="4255979"/>
            <a:ext cx="8229600" cy="58477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SA" sz="32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٤. قال </a:t>
            </a:r>
            <a:r>
              <a:rPr lang="ar-SA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عمر (رضـ) اجعل بينى و    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57200" y="5017979"/>
            <a:ext cx="8255000" cy="58477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SA" sz="32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٥. </a:t>
            </a:r>
            <a:r>
              <a:rPr lang="ar-SA" sz="32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قال الرجل يحكم </a:t>
            </a:r>
            <a:r>
              <a:rPr lang="ar-SA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بيننا                  حارث الكندىّ 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62646" y="1981200"/>
            <a:ext cx="148082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فرسا</a:t>
            </a:r>
            <a:endParaRPr lang="en-US" sz="3200" dirty="0" smtClean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606471" y="2731978"/>
            <a:ext cx="148082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عيب</a:t>
            </a:r>
            <a:endParaRPr lang="en-US" sz="3200" dirty="0" smtClean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691380" y="3518804"/>
            <a:ext cx="148082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أخذه</a:t>
            </a:r>
            <a:endParaRPr lang="en-US" sz="3200" dirty="0" smtClean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735943" y="4255978"/>
            <a:ext cx="148082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بينك حكما</a:t>
            </a:r>
            <a:endParaRPr lang="en-US" sz="3200" dirty="0" smtClean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657600" y="5011297"/>
            <a:ext cx="148082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بريح بن</a:t>
            </a:r>
            <a:endParaRPr lang="en-US" sz="3200" dirty="0" smtClean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55737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3" grpId="0" animBg="1"/>
      <p:bldP spid="24" grpId="0" animBg="1"/>
      <p:bldP spid="29" grpId="0" animBg="1"/>
      <p:bldP spid="3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253999" y="1066800"/>
            <a:ext cx="8534400" cy="1043762"/>
          </a:xfrm>
          <a:prstGeom prst="roundRect">
            <a:avLst>
              <a:gd name="adj" fmla="val 15378"/>
            </a:avLst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3">
            <a:schemeClr val="lt1"/>
          </a:lnRef>
          <a:fillRef idx="1003">
            <a:schemeClr val="lt2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ar-SA" sz="5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لخ</a:t>
            </a:r>
            <a:r>
              <a:rPr lang="ar-SA" sz="54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ّ</a:t>
            </a:r>
            <a:r>
              <a:rPr lang="ar-SA" sz="5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ص الفقرةَ المذكورةَ من عندك: </a:t>
            </a:r>
            <a:endParaRPr lang="bn-BD" sz="44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7200" y="3048000"/>
            <a:ext cx="8280400" cy="193899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SA" sz="4000" b="1" u="sng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خلاصة الفقرة </a:t>
            </a:r>
            <a:r>
              <a:rPr lang="ar-SA" sz="40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: اشترى عمر (رضـ) فرسا من اعرابى- فوجده معِيبا فاراد ردَّه الى البائع ولكنه انْكرَ استِرْجاعَه فقَرَّرا شريحا حكما بينهما- </a:t>
            </a:r>
            <a:endParaRPr lang="en-US" sz="4000" b="1" dirty="0" smtClean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5943600" y="6285128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5" name="Date Placeholder 3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861D9-3BC7-42A2-BF54-A22708AC1535}" type="datetime3">
              <a:rPr lang="en-US" smtClean="0"/>
              <a:t>23 October 2019</a:t>
            </a:fld>
            <a:endParaRPr lang="en-US"/>
          </a:p>
        </p:txBody>
      </p:sp>
      <p:sp>
        <p:nvSpPr>
          <p:cNvPr id="36" name="Footer Placeholder 3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Abdul Wahed Jihadi 01794863186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3252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447800" y="154446"/>
            <a:ext cx="6096000" cy="836154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bn-BD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দলগত কাজ</a:t>
            </a:r>
            <a:r>
              <a:rPr lang="ar-SA" sz="40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r-SA" sz="40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فريق العمل - </a:t>
            </a:r>
            <a:endParaRPr lang="bn-BD" sz="4000" b="1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1120723"/>
            <a:ext cx="316230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l"/>
            <a:r>
              <a:rPr lang="en-US" sz="36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তাহকীক</a:t>
            </a:r>
            <a:r>
              <a:rPr lang="en-US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করঃ</a:t>
            </a:r>
            <a:r>
              <a:rPr lang="en-US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400800" y="6400800"/>
            <a:ext cx="2514600" cy="365125"/>
          </a:xfrm>
        </p:spPr>
        <p:txBody>
          <a:bodyPr/>
          <a:lstStyle/>
          <a:p>
            <a:fld id="{42DFA665-5784-4151-8EB2-38C1CAFEB4C3}" type="datetime3">
              <a:rPr lang="en-US" smtClean="0"/>
              <a:t>23 October 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8600" y="6324600"/>
            <a:ext cx="3352801" cy="365125"/>
          </a:xfrm>
        </p:spPr>
        <p:txBody>
          <a:bodyPr/>
          <a:lstStyle/>
          <a:p>
            <a:r>
              <a:rPr lang="en-US" dirty="0" smtClean="0"/>
              <a:t>Abdul Wahed Jihadi 01794863186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3352800" y="1981200"/>
            <a:ext cx="5334000" cy="6096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 rtl="1"/>
            <a:r>
              <a:rPr lang="ar-SA" sz="40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صيغة : واحد مذكر غائب</a:t>
            </a:r>
            <a:endParaRPr lang="bn-BD" sz="40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48400" y="1120724"/>
            <a:ext cx="2373992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r" rtl="1"/>
            <a:r>
              <a:rPr lang="ar-SA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دَفَعَ : </a:t>
            </a:r>
            <a:endParaRPr lang="en-US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114550" y="2590800"/>
            <a:ext cx="6572250" cy="6096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 rtl="1"/>
            <a:r>
              <a:rPr lang="ar-SA" sz="40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بحث : اثبات فعل ماضى معروف</a:t>
            </a:r>
            <a:endParaRPr lang="bn-BD" sz="40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343400" y="3200400"/>
            <a:ext cx="4343399" cy="6096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 rtl="1"/>
            <a:r>
              <a:rPr lang="ar-SA" sz="40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باب : فتح- يفتح</a:t>
            </a:r>
            <a:endParaRPr lang="bn-BD" sz="40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462587" y="3810000"/>
            <a:ext cx="3286125" cy="6096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 rtl="1"/>
            <a:r>
              <a:rPr lang="ar-SA" sz="40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مصدر : الدفع</a:t>
            </a:r>
            <a:endParaRPr lang="bn-BD" sz="40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462587" y="4419600"/>
            <a:ext cx="3286125" cy="6096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 rtl="1"/>
            <a:r>
              <a:rPr lang="ar-SA" sz="40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ماده : د+ف+ع </a:t>
            </a:r>
            <a:endParaRPr lang="bn-BD" sz="40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586288" y="5029200"/>
            <a:ext cx="4176712" cy="6096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 rtl="1"/>
            <a:r>
              <a:rPr lang="ar-SA" sz="40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جنس : صحيح</a:t>
            </a:r>
            <a:endParaRPr lang="bn-BD" sz="40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575810" y="5664200"/>
            <a:ext cx="4176712" cy="6096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 rtl="1"/>
            <a:r>
              <a:rPr lang="ar-SA" sz="40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معنى : اعطى</a:t>
            </a:r>
            <a:endParaRPr lang="bn-BD" sz="40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98974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838200"/>
            <a:ext cx="316230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l"/>
            <a:r>
              <a:rPr lang="en-US" sz="36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তাহকীক</a:t>
            </a:r>
            <a:r>
              <a:rPr lang="en-US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করঃ</a:t>
            </a:r>
            <a:r>
              <a:rPr lang="en-US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400800" y="6400800"/>
            <a:ext cx="2514600" cy="365125"/>
          </a:xfrm>
        </p:spPr>
        <p:txBody>
          <a:bodyPr/>
          <a:lstStyle/>
          <a:p>
            <a:fld id="{42DFA665-5784-4151-8EB2-38C1CAFEB4C3}" type="datetime3">
              <a:rPr lang="en-US" smtClean="0"/>
              <a:t>23 October 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8600" y="6324600"/>
            <a:ext cx="3352801" cy="365125"/>
          </a:xfrm>
        </p:spPr>
        <p:txBody>
          <a:bodyPr/>
          <a:lstStyle/>
          <a:p>
            <a:r>
              <a:rPr lang="en-US" dirty="0" smtClean="0"/>
              <a:t>Abdul Wahed Jihadi 01794863186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3352800" y="1698677"/>
            <a:ext cx="5334000" cy="6096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 rtl="1"/>
            <a:r>
              <a:rPr lang="ar-SA" sz="40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صيغة : واحد مؤنث غائب</a:t>
            </a:r>
            <a:endParaRPr lang="bn-BD" sz="40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64166" y="838201"/>
            <a:ext cx="2022634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r" rtl="1"/>
            <a:r>
              <a:rPr lang="ar-SA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يَحْكُمُ: </a:t>
            </a:r>
            <a:endParaRPr lang="en-US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447800" y="2308277"/>
            <a:ext cx="7239000" cy="6096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 rtl="1"/>
            <a:r>
              <a:rPr lang="ar-SA" sz="40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بحث : اثبات فعل مضارع معروف</a:t>
            </a:r>
            <a:endParaRPr lang="bn-BD" sz="40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400674" y="2917877"/>
            <a:ext cx="3286125" cy="6096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 rtl="1"/>
            <a:r>
              <a:rPr lang="ar-SA" sz="40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باب : نصر ينصر</a:t>
            </a:r>
            <a:endParaRPr lang="bn-BD" sz="40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462587" y="3527477"/>
            <a:ext cx="3286125" cy="6096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 rtl="1"/>
            <a:r>
              <a:rPr lang="ar-SA" sz="40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مصدر : الحكم</a:t>
            </a:r>
            <a:endParaRPr lang="bn-BD" sz="40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462587" y="4137077"/>
            <a:ext cx="3286125" cy="6096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 rtl="1"/>
            <a:r>
              <a:rPr lang="ar-SA" sz="40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ماده : ح+ك+م </a:t>
            </a:r>
            <a:endParaRPr lang="bn-BD" sz="40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586288" y="4746677"/>
            <a:ext cx="4176712" cy="6096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 rtl="1"/>
            <a:r>
              <a:rPr lang="ar-SA" sz="40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جنس : صحيح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575810" y="5381677"/>
            <a:ext cx="4176712" cy="6096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 rtl="1"/>
            <a:r>
              <a:rPr lang="ar-SA" sz="40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معنى : يقضى</a:t>
            </a:r>
            <a:endParaRPr lang="bn-BD" sz="40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60534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00200" y="343132"/>
            <a:ext cx="6248400" cy="836154"/>
          </a:xfrm>
          <a:prstGeom prst="roundRect">
            <a:avLst>
              <a:gd name="adj" fmla="val 15378"/>
            </a:avLst>
          </a:prstGeom>
          <a:ln/>
        </p:spPr>
        <p:style>
          <a:lnRef idx="2">
            <a:schemeClr val="accent6"/>
          </a:lnRef>
          <a:fillRef idx="1003">
            <a:schemeClr val="lt2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bn-BD" sz="4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r>
              <a:rPr lang="ar-SA" sz="4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الواجب المنزل  </a:t>
            </a:r>
            <a:endParaRPr lang="bn-BD" sz="44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97000" y="1676400"/>
            <a:ext cx="72492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اكتب الاجابات على الاسئلة المذكورة فى النص- </a:t>
            </a:r>
            <a:endParaRPr lang="en-US" sz="3600" b="1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নসে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উল্লেখিত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প্রশ্নের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5" name="Right Arrow 4"/>
          <p:cNvSpPr/>
          <p:nvPr/>
        </p:nvSpPr>
        <p:spPr>
          <a:xfrm>
            <a:off x="466076" y="1823574"/>
            <a:ext cx="810228" cy="659757"/>
          </a:xfrm>
          <a:prstGeom prst="rightArrow">
            <a:avLst>
              <a:gd name="adj1" fmla="val 67544"/>
              <a:gd name="adj2" fmla="val 5000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686" y="2876729"/>
            <a:ext cx="4660114" cy="3490588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94222-6AF1-458B-817B-AFBAB1F11A04}" type="datetime3">
              <a:rPr lang="en-US" smtClean="0"/>
              <a:t>23 October 2019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Abdul Wahed Jihadi 01794863186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6188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28888" y="569128"/>
            <a:ext cx="4086225" cy="1015663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bn-BD" sz="6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endParaRPr lang="en-US" sz="6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2" descr="C:\Users\mr\Desktop\maria\Clipart_Rose_PNG_Pictur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6948484" y="1509712"/>
            <a:ext cx="1883791" cy="4129088"/>
          </a:xfrm>
          <a:prstGeom prst="rect">
            <a:avLst/>
          </a:prstGeom>
          <a:noFill/>
        </p:spPr>
      </p:pic>
      <p:pic>
        <p:nvPicPr>
          <p:cNvPr id="5" name="Picture 2" descr="C:\Users\mr\Desktop\maria\Clipart_Rose_PNG_Pictur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9809" y="1509712"/>
            <a:ext cx="1883791" cy="4129088"/>
          </a:xfrm>
          <a:prstGeom prst="rect">
            <a:avLst/>
          </a:prstGeom>
          <a:noFill/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B731B-BD65-453A-8AEA-532E85EF10BD}" type="datetime3">
              <a:rPr lang="en-US" smtClean="0"/>
              <a:t>23 October 2019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Abdul Wahed Jihadi 01794863186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828800"/>
            <a:ext cx="4814884" cy="407007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41370" y="2437924"/>
            <a:ext cx="4616629" cy="349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8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شكرا كثيرا</a:t>
            </a:r>
          </a:p>
          <a:p>
            <a:pPr algn="ctr"/>
            <a:r>
              <a:rPr lang="bn-BD" sz="11500" b="1" dirty="0">
                <a:ln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00" b="1" dirty="0">
              <a:ln/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800" b="1" dirty="0">
              <a:ln/>
              <a:blipFill>
                <a:blip r:embed="rId4"/>
                <a:tile tx="0" ty="0" sx="100000" sy="100000" flip="none" algn="tl"/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4386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676400" y="787052"/>
            <a:ext cx="5793810" cy="830997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ar-SA" sz="4800" dirty="0" smtClean="0">
                <a:latin typeface="NikoshBAN" pitchFamily="2" charset="0"/>
                <a:cs typeface="NikoshBAN" pitchFamily="2" charset="0"/>
              </a:rPr>
              <a:t>تعريف الدرس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533399" y="2057400"/>
            <a:ext cx="4026647" cy="3733800"/>
          </a:xfrm>
          <a:prstGeom prst="ellipse">
            <a:avLst/>
          </a:prstGeom>
          <a:solidFill>
            <a:srgbClr val="00B0F0"/>
          </a:solidFill>
          <a:ln>
            <a:solidFill>
              <a:schemeClr val="tx2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দাখিল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দশম</a:t>
            </a:r>
            <a:endParaRPr lang="bn-IN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আরবি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১ম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পত্র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</a:t>
            </a:r>
          </a:p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দ্বিতীয়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ইউনিট</a:t>
            </a:r>
            <a:endParaRPr lang="bn-IN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 – ৫০ মিনিট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4724400" y="2057400"/>
            <a:ext cx="4026647" cy="3733800"/>
          </a:xfrm>
          <a:prstGeom prst="ellipse">
            <a:avLst/>
          </a:prstGeom>
          <a:solidFill>
            <a:srgbClr val="00B0F0"/>
          </a:solidFill>
          <a:ln>
            <a:solidFill>
              <a:schemeClr val="tx2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الصف  العاشر-</a:t>
            </a:r>
            <a:endParaRPr lang="bn-IN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ar-SA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الموضوع: اللغة العربية الاتصالية-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 rtl="1"/>
            <a:r>
              <a:rPr lang="ar-SA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الوحدة الثانية-</a:t>
            </a:r>
            <a:endParaRPr lang="bn-IN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ar-SA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الوقت : </a:t>
            </a:r>
            <a:r>
              <a:rPr lang="ar-SA" sz="3200" dirty="0" smtClean="0">
                <a:solidFill>
                  <a:schemeClr val="tx1"/>
                </a:solidFill>
                <a:latin typeface="Arial"/>
                <a:cs typeface="Arial"/>
              </a:rPr>
              <a:t>٥٠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2D1C5-4202-42F3-AEE1-1B5F5070F4AC}" type="datetime3">
              <a:rPr lang="en-US" smtClean="0"/>
              <a:t>23 October 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Abdul Wahed Jihadi 01794863186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3226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1" animBg="1"/>
      <p:bldP spid="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6A6D0-AB93-471D-A818-0893C149D02A}" type="datetime3">
              <a:rPr lang="en-US" smtClean="0"/>
              <a:t>23 October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Abdul Wahed Jihadi 01794863186</a:t>
            </a:r>
            <a:endParaRPr lang="en-US" dirty="0"/>
          </a:p>
        </p:txBody>
      </p:sp>
      <p:pic>
        <p:nvPicPr>
          <p:cNvPr id="6" name="Picture 5" descr="Dakhil - 2019 - Class-9 arabic.pdf - Adobe Read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87" t="10814" r="29520" b="21111"/>
          <a:stretch/>
        </p:blipFill>
        <p:spPr>
          <a:xfrm>
            <a:off x="457200" y="838200"/>
            <a:ext cx="3505200" cy="4668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 descr="Dakhil - 2019 - Class-9 arabic.pdf - Adobe Reader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70" t="18083" r="46825" b="27076"/>
          <a:stretch/>
        </p:blipFill>
        <p:spPr>
          <a:xfrm>
            <a:off x="4953000" y="838200"/>
            <a:ext cx="3429000" cy="4621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4369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12747" y="316217"/>
            <a:ext cx="8626453" cy="707886"/>
          </a:xfrm>
          <a:prstGeom prst="rect">
            <a:avLst/>
          </a:prstGeom>
          <a:solidFill>
            <a:srgbClr val="00B050"/>
          </a:solidFill>
          <a:ln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000" b="1" dirty="0" err="1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bn-BD" sz="4000" b="1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দেখে</a:t>
            </a:r>
            <a:r>
              <a:rPr lang="en-GB" sz="4000" b="1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GB" sz="4000" b="1" dirty="0" err="1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GB" sz="4000" b="1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ar-SA" sz="4000" b="1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انظروا الى الصور و قولوا - </a:t>
            </a:r>
            <a:endParaRPr lang="en-US" sz="4000" b="1" dirty="0">
              <a:ln w="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81600" y="4419600"/>
            <a:ext cx="2895600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বিচারক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BFB1F-E8F0-4A3E-9870-03033E81F196}" type="datetime3">
              <a:rPr lang="en-US" smtClean="0"/>
              <a:t>23 October 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Abdul Wahed Jihadi 01794863186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1254270"/>
            <a:ext cx="4842522" cy="301292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810000"/>
            <a:ext cx="3352800" cy="1676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330470"/>
            <a:ext cx="3382545" cy="2250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5034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8652" y="3429000"/>
            <a:ext cx="7350947" cy="1446550"/>
          </a:xfrm>
          <a:prstGeom prst="rect">
            <a:avLst/>
          </a:prstGeom>
          <a:ln>
            <a:solidFill>
              <a:schemeClr val="tx1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ar-SA" sz="48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العدل والانصاف</a:t>
            </a:r>
            <a:endParaRPr lang="en-US" sz="54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spcBef>
                <a:spcPct val="0"/>
              </a:spcBef>
            </a:pPr>
            <a:r>
              <a:rPr lang="en-US" sz="40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ন্যায়পরায়ণতা</a:t>
            </a:r>
            <a:r>
              <a:rPr lang="en-US" sz="40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ন্যায়বিচার</a:t>
            </a:r>
            <a:endParaRPr lang="ar-SA" sz="4000" b="1" dirty="0" smtClean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own Arrow Callout 3"/>
          <p:cNvSpPr/>
          <p:nvPr/>
        </p:nvSpPr>
        <p:spPr>
          <a:xfrm>
            <a:off x="1658526" y="533400"/>
            <a:ext cx="5791200" cy="2514600"/>
          </a:xfrm>
          <a:prstGeom prst="downArrowCallou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800" b="1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اعلان الدرس</a:t>
            </a:r>
            <a:endParaRPr lang="en-US" sz="4800" b="1" dirty="0" smtClean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b="1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800" b="1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4800" b="1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66320-EA34-4963-9183-2B3FCDB4CDA5}" type="datetime3">
              <a:rPr lang="en-US" smtClean="0"/>
              <a:t>23 October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Abdul Wahed Jihadi 01794863186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98" b="5547"/>
          <a:stretch/>
        </p:blipFill>
        <p:spPr>
          <a:xfrm>
            <a:off x="3581399" y="5029200"/>
            <a:ext cx="2466975" cy="1213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9660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Arrow 2"/>
          <p:cNvSpPr/>
          <p:nvPr/>
        </p:nvSpPr>
        <p:spPr>
          <a:xfrm>
            <a:off x="703552" y="2801590"/>
            <a:ext cx="810228" cy="659757"/>
          </a:xfrm>
          <a:prstGeom prst="rightArrow">
            <a:avLst>
              <a:gd name="adj1" fmla="val 67544"/>
              <a:gd name="adj2" fmla="val 5000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89980" y="2734002"/>
            <a:ext cx="58014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يمكن ان يقول </a:t>
            </a:r>
            <a:r>
              <a:rPr lang="ar-SA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القول جمل خاطئة وصحيحة- </a:t>
            </a:r>
            <a:endParaRPr lang="en-US" sz="2800" b="1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ভুল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শুদ্ধ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981199" y="304800"/>
            <a:ext cx="5791201" cy="836154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bn-BD" sz="5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</a:t>
            </a:r>
            <a:r>
              <a:rPr lang="bn-BD" sz="4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খনফল</a:t>
            </a:r>
            <a:r>
              <a:rPr lang="en-US" sz="4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r-SA" sz="4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تنافع العلم </a:t>
            </a:r>
            <a:endParaRPr lang="bn-BD" sz="48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703552" y="1514802"/>
            <a:ext cx="810228" cy="659757"/>
          </a:xfrm>
          <a:prstGeom prst="rightArrow">
            <a:avLst>
              <a:gd name="adj1" fmla="val 67544"/>
              <a:gd name="adj2" fmla="val 5000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1.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13780" y="1438602"/>
            <a:ext cx="74778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يمكن ان يقول </a:t>
            </a:r>
            <a:r>
              <a:rPr lang="ar-SA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الاجابة السؤال من النص- </a:t>
            </a:r>
            <a:endParaRPr lang="en-US" sz="2800" b="1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নস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প্রশ্নের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631118" y="4008733"/>
            <a:ext cx="810228" cy="659757"/>
          </a:xfrm>
          <a:prstGeom prst="rightArrow">
            <a:avLst>
              <a:gd name="adj1" fmla="val 67544"/>
              <a:gd name="adj2" fmla="val 5000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76400" y="3981083"/>
            <a:ext cx="5562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يمكن ان يقول كلمات مترادفة و متضادة- </a:t>
            </a:r>
            <a:endParaRPr lang="en-US" sz="2800" b="1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সমার্থক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বিপরীত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25267-EB19-42DA-9A52-BD24810E024F}" type="datetime3">
              <a:rPr lang="en-US" smtClean="0"/>
              <a:t>23 October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Abdul Wahed Jihadi 01794863186</a:t>
            </a:r>
            <a:endParaRPr lang="en-US" dirty="0"/>
          </a:p>
        </p:txBody>
      </p:sp>
      <p:sp>
        <p:nvSpPr>
          <p:cNvPr id="13" name="Right Arrow 12"/>
          <p:cNvSpPr/>
          <p:nvPr/>
        </p:nvSpPr>
        <p:spPr>
          <a:xfrm>
            <a:off x="631118" y="5209250"/>
            <a:ext cx="810228" cy="659757"/>
          </a:xfrm>
          <a:prstGeom prst="rightArrow">
            <a:avLst>
              <a:gd name="adj1" fmla="val 67544"/>
              <a:gd name="adj2" fmla="val 5000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4.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76400" y="5181600"/>
            <a:ext cx="6400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يمكن </a:t>
            </a:r>
            <a:r>
              <a:rPr lang="ar-SA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ان يقول </a:t>
            </a:r>
            <a:r>
              <a:rPr lang="ar-SA" sz="28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r-SA" sz="28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املأ  الفراغات فى الجمل الاتية بكلمة مناسبة من </a:t>
            </a:r>
            <a:r>
              <a:rPr lang="ar-SA" sz="28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الصندوق-</a:t>
            </a:r>
            <a:endParaRPr lang="ar-SA" sz="2800" b="1" dirty="0">
              <a:ln w="0"/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52491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8" grpId="0" animBg="1"/>
      <p:bldP spid="9" grpId="0" animBg="1"/>
      <p:bldP spid="10" grpId="0"/>
      <p:bldP spid="11" grpId="0" animBg="1"/>
      <p:bldP spid="12" grpId="0"/>
      <p:bldP spid="13" grpId="0" animBg="1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19200" y="228600"/>
            <a:ext cx="6477000" cy="836154"/>
          </a:xfrm>
          <a:prstGeom prst="roundRect">
            <a:avLst>
              <a:gd name="adj" fmla="val 15378"/>
            </a:avLst>
          </a:prstGeom>
          <a:ln/>
        </p:spPr>
        <p:style>
          <a:lnRef idx="2">
            <a:schemeClr val="accent6"/>
          </a:lnRef>
          <a:fillRef idx="1003">
            <a:schemeClr val="lt2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en-US" sz="48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পঠিত</a:t>
            </a:r>
            <a:r>
              <a:rPr lang="en-US" sz="4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নস</a:t>
            </a:r>
            <a:r>
              <a:rPr lang="en-US" sz="4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 </a:t>
            </a:r>
            <a:r>
              <a:rPr lang="ar-SA" sz="4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النص المدروس</a:t>
            </a:r>
            <a:endParaRPr lang="bn-BD" sz="48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D98EE-82D6-4D06-A8EE-A2ADD99F48A6}" type="datetime3">
              <a:rPr lang="en-US" smtClean="0"/>
              <a:t>23 October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Abdul Wahed Jihadi 01794863186</a:t>
            </a:r>
            <a:endParaRPr lang="en-US" dirty="0"/>
          </a:p>
        </p:txBody>
      </p:sp>
      <p:pic>
        <p:nvPicPr>
          <p:cNvPr id="6" name="Picture 5" descr="Dakhil - 2019 - Class-9 arabic.pdf - Adobe Reader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66" t="46978" r="39365" b="28329"/>
          <a:stretch/>
        </p:blipFill>
        <p:spPr>
          <a:xfrm>
            <a:off x="325269" y="1246180"/>
            <a:ext cx="8645861" cy="4370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4930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E30E6-0D08-47DF-A15F-A7A007C19149}" type="datetime3">
              <a:rPr lang="en-US" smtClean="0"/>
              <a:t>23 October 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Abdul Wahed Jihadi 01794863186</a:t>
            </a:r>
            <a:endParaRPr lang="en-US" dirty="0"/>
          </a:p>
        </p:txBody>
      </p:sp>
      <p:sp>
        <p:nvSpPr>
          <p:cNvPr id="2" name="Flowchart: Alternate Process 1"/>
          <p:cNvSpPr/>
          <p:nvPr/>
        </p:nvSpPr>
        <p:spPr>
          <a:xfrm>
            <a:off x="457200" y="304800"/>
            <a:ext cx="8305800" cy="59436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অনুবাদঃ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আমীরুল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মু’মিনীন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হযরত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ওমর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ইবনুল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খাত্তাব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রাঃ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বেদুইন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ঘোড়া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ক্রয়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করলেন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মূল্য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পরিশোধ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করলেন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অতঃপর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আরোহন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চলে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গেলেন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কিছুক্ষণ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ঘোড়ার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এমন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দোষ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পেল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ঘোড়ার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চলনে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বাধা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করল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হযরত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ওমর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রাঃ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মালিকের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নিকট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ফিরে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এলেন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বললেন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ঘোড়া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নাও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কেননা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দোষযুক্ত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বেদইন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বলল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হে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আমীরুল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মুমিনীন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!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গ্রহণ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করব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কেননা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আপনার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নিকট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ক্রুটিমুক্ত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বিক্রি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করেছি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অতঃপর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হযরত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ওমর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রাঃ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বললেন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মাঝে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একজন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সালিস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নির্ধারণ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করুন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লোকটি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বলল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মাঝে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শুরাইহ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ইবনে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হারিস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আল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কিন্দী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মীমাংসা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করবেন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অতঃপর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হযরত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ওমর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রাঃ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বললেন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এতে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সম্মত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আছি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8045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1552</TotalTime>
  <Words>1026</Words>
  <Application>Microsoft Office PowerPoint</Application>
  <PresentationFormat>On-screen Show (4:3)</PresentationFormat>
  <Paragraphs>253</Paragraphs>
  <Slides>27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Arial</vt:lpstr>
      <vt:lpstr>Calibri</vt:lpstr>
      <vt:lpstr>Georgia</vt:lpstr>
      <vt:lpstr>NikoshBAN</vt:lpstr>
      <vt:lpstr>Tahoma</vt:lpstr>
      <vt:lpstr>Trebuchet MS</vt:lpstr>
      <vt:lpstr>Vrinda</vt:lpstr>
      <vt:lpstr>Slipstream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PKM</dc:creator>
  <cp:lastModifiedBy>Md Abdul Wahed</cp:lastModifiedBy>
  <cp:revision>432</cp:revision>
  <dcterms:created xsi:type="dcterms:W3CDTF">2015-05-23T05:54:04Z</dcterms:created>
  <dcterms:modified xsi:type="dcterms:W3CDTF">2019-10-23T22:13:46Z</dcterms:modified>
</cp:coreProperties>
</file>