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83" r:id="rId3"/>
    <p:sldId id="302" r:id="rId4"/>
    <p:sldId id="284" r:id="rId5"/>
    <p:sldId id="291" r:id="rId6"/>
    <p:sldId id="285" r:id="rId7"/>
    <p:sldId id="297" r:id="rId8"/>
    <p:sldId id="303" r:id="rId9"/>
    <p:sldId id="286" r:id="rId10"/>
    <p:sldId id="296" r:id="rId11"/>
    <p:sldId id="274" r:id="rId12"/>
    <p:sldId id="298" r:id="rId13"/>
    <p:sldId id="299" r:id="rId14"/>
    <p:sldId id="288" r:id="rId15"/>
    <p:sldId id="289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83" autoAdjust="0"/>
  </p:normalViewPr>
  <p:slideViewPr>
    <p:cSldViewPr>
      <p:cViewPr>
        <p:scale>
          <a:sx n="100" d="100"/>
          <a:sy n="100" d="100"/>
        </p:scale>
        <p:origin x="-516" y="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9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5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5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2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2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5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7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7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0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0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0" y="-5715"/>
            <a:ext cx="9144000" cy="3352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6528728"/>
            <a:ext cx="9144000" cy="33469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1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447800" y="3810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flower_112-72959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752600"/>
            <a:ext cx="5638800" cy="428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1" y="533400"/>
            <a:ext cx="8382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800" dirty="0"/>
              <a:t> </a:t>
            </a:r>
            <a:r>
              <a:rPr lang="en-US" sz="2400" dirty="0" err="1" smtClean="0"/>
              <a:t>ক্যাপাসিটিভ</a:t>
            </a:r>
            <a:r>
              <a:rPr lang="en-US" sz="2400" dirty="0" smtClean="0"/>
              <a:t> </a:t>
            </a:r>
            <a:r>
              <a:rPr lang="en-US" sz="2400" dirty="0" err="1"/>
              <a:t>রিয়্যাকট্যান্স</a:t>
            </a:r>
            <a:r>
              <a:rPr lang="en-US" sz="2400" dirty="0"/>
              <a:t>……..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5402937"/>
                <a:ext cx="7924800" cy="1040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v"/>
                </a:pPr>
                <a:r>
                  <a:rPr lang="en-US" sz="1600" dirty="0" smtClean="0"/>
                  <a:t>কোন</a:t>
                </a:r>
                <a:r>
                  <a:rPr lang="en-US" sz="1600" dirty="0"/>
                  <a:t> </a:t>
                </a:r>
                <a:r>
                  <a:rPr lang="en-US" sz="1600" dirty="0" err="1"/>
                  <a:t>খাটি</a:t>
                </a:r>
                <a:r>
                  <a:rPr lang="en-US" sz="1600" dirty="0"/>
                  <a:t> </a:t>
                </a:r>
                <a:r>
                  <a:rPr lang="en-US" sz="1600" dirty="0" err="1"/>
                  <a:t>বা</a:t>
                </a:r>
                <a:r>
                  <a:rPr lang="en-US" sz="1600" dirty="0"/>
                  <a:t> </a:t>
                </a:r>
                <a:r>
                  <a:rPr lang="en-US" sz="1600" dirty="0" err="1"/>
                  <a:t>বিশুদ্ধ</a:t>
                </a:r>
                <a:r>
                  <a:rPr lang="en-US" sz="1600" dirty="0"/>
                  <a:t> </a:t>
                </a:r>
                <a:r>
                  <a:rPr lang="en-US" sz="1600" dirty="0" err="1" smtClean="0"/>
                  <a:t>ক্যাপাসিটিভ</a:t>
                </a:r>
                <a:r>
                  <a:rPr lang="en-US" sz="1600" dirty="0" smtClean="0"/>
                  <a:t> </a:t>
                </a:r>
                <a:r>
                  <a:rPr lang="en-US" sz="1600" dirty="0" err="1"/>
                  <a:t>সার্কিটে</a:t>
                </a:r>
                <a:r>
                  <a:rPr lang="en-US" sz="1600" dirty="0"/>
                  <a:t> </a:t>
                </a:r>
                <a:r>
                  <a:rPr lang="en-US" sz="1600" dirty="0" err="1" smtClean="0"/>
                  <a:t>ক্যাপাসিটিভ</a:t>
                </a:r>
                <a:r>
                  <a:rPr lang="en-US" sz="1600" dirty="0" smtClean="0"/>
                  <a:t> </a:t>
                </a:r>
                <a:r>
                  <a:rPr lang="en-US" sz="1600" dirty="0" err="1"/>
                  <a:t>রিয়্যাকট্যান্স</a:t>
                </a:r>
                <a:r>
                  <a:rPr lang="en-US" sz="1600" dirty="0"/>
                  <a:t> </a:t>
                </a:r>
                <a:r>
                  <a:rPr lang="en-US" sz="1600" dirty="0" err="1"/>
                  <a:t>নির্ণয়ের</a:t>
                </a:r>
                <a:r>
                  <a:rPr lang="en-US" sz="1600" dirty="0"/>
                  <a:t> </a:t>
                </a:r>
                <a:r>
                  <a:rPr lang="en-US" sz="1600" dirty="0" err="1"/>
                  <a:t>সূত্রঃ</a:t>
                </a:r>
                <a:endParaRPr lang="en-US" sz="1600" dirty="0"/>
              </a:p>
              <a:p>
                <a:r>
                  <a:rPr lang="en-US" sz="1600" dirty="0"/>
                  <a:t>      </a:t>
                </a:r>
                <a:r>
                  <a:rPr lang="en-US" sz="1600" dirty="0" err="1" smtClean="0"/>
                  <a:t>ক্যাপাসিটিভ</a:t>
                </a:r>
                <a:r>
                  <a:rPr lang="en-US" sz="1600" dirty="0" smtClean="0"/>
                  <a:t> </a:t>
                </a:r>
                <a:r>
                  <a:rPr lang="en-US" sz="1600" dirty="0" err="1"/>
                  <a:t>রিয়্যাকট্যান্স</a:t>
                </a:r>
                <a:r>
                  <a:rPr lang="en-US" sz="1600" dirty="0"/>
                  <a:t>, </a:t>
                </a:r>
                <a:r>
                  <a:rPr lang="en-US" sz="1600" dirty="0" err="1" smtClean="0"/>
                  <a:t>X</a:t>
                </a:r>
                <a:r>
                  <a:rPr lang="en-US" sz="1600" baseline="-25000" dirty="0" err="1" smtClean="0"/>
                  <a:t>c</a:t>
                </a:r>
                <a:r>
                  <a:rPr lang="en-US" sz="16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>
                            <a:sym typeface="Symbol"/>
                          </a:rPr>
                          <m:t></m:t>
                        </m:r>
                        <m:r>
                          <a:rPr lang="en-US" sz="1600" b="0" i="1" dirty="0" smtClean="0">
                            <a:latin typeface="Cambria Math"/>
                            <a:sym typeface="Symbol"/>
                          </a:rPr>
                          <m:t>𝑐</m:t>
                        </m:r>
                      </m:den>
                    </m:f>
                  </m:oMath>
                </a14:m>
                <a:endParaRPr lang="en-US" sz="1600" dirty="0"/>
              </a:p>
              <a:p>
                <a:r>
                  <a:rPr lang="en-US" sz="1600" dirty="0"/>
                  <a:t>                                             </a:t>
                </a:r>
                <a:r>
                  <a:rPr lang="en-US" sz="1600" dirty="0" smtClean="0"/>
                  <a:t>     </a:t>
                </a:r>
                <a:r>
                  <a:rPr lang="en-US" sz="1600" dirty="0" err="1" smtClean="0"/>
                  <a:t>বা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X</a:t>
                </a:r>
                <a:r>
                  <a:rPr lang="en-US" sz="1600" baseline="-25000" dirty="0" err="1"/>
                  <a:t>c</a:t>
                </a:r>
                <a:r>
                  <a:rPr lang="en-US" sz="16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/>
                          <m:t>2</m:t>
                        </m:r>
                        <m:r>
                          <m:rPr>
                            <m:nor/>
                          </m:rPr>
                          <a:rPr lang="en-US" sz="1600" dirty="0">
                            <a:sym typeface="Symbol"/>
                          </a:rPr>
                          <m:t></m:t>
                        </m:r>
                        <m:r>
                          <m:rPr>
                            <m:nor/>
                          </m:rPr>
                          <a:rPr lang="en-US" sz="1600" dirty="0">
                            <a:sym typeface="Symbol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sz="1600" dirty="0"/>
                          <m:t> </m:t>
                        </m:r>
                        <m:r>
                          <a:rPr lang="en-US" sz="1600" b="0" i="1" dirty="0" smtClean="0">
                            <a:latin typeface="Cambria Math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sz="1600" dirty="0">
                    <a:sym typeface="Symbol"/>
                  </a:rPr>
                  <a:t>[</a:t>
                </a:r>
                <a:r>
                  <a:rPr lang="en-US" sz="1600" dirty="0" err="1">
                    <a:sym typeface="Symbol"/>
                  </a:rPr>
                  <a:t>যেখানে</a:t>
                </a:r>
                <a:r>
                  <a:rPr lang="en-US" sz="1600" dirty="0">
                    <a:sym typeface="Symbol"/>
                  </a:rPr>
                  <a:t> =</a:t>
                </a:r>
                <a:r>
                  <a:rPr lang="en-US" sz="1600" dirty="0"/>
                  <a:t>2</a:t>
                </a:r>
                <a:r>
                  <a:rPr lang="en-US" sz="1600" dirty="0">
                    <a:sym typeface="Symbol"/>
                  </a:rPr>
                  <a:t>f,  =3.14 </a:t>
                </a:r>
                <a:r>
                  <a:rPr lang="en-US" sz="1600" dirty="0" err="1">
                    <a:sym typeface="Symbol"/>
                  </a:rPr>
                  <a:t>এবং</a:t>
                </a:r>
                <a:r>
                  <a:rPr lang="en-US" sz="1600" dirty="0">
                    <a:sym typeface="Symbol"/>
                  </a:rPr>
                  <a:t> </a:t>
                </a:r>
                <a:r>
                  <a:rPr lang="en-US" sz="1600" dirty="0" smtClean="0">
                    <a:sym typeface="Symbol"/>
                  </a:rPr>
                  <a:t>f=</a:t>
                </a:r>
                <a:r>
                  <a:rPr lang="en-US" sz="1600" dirty="0" err="1" smtClean="0">
                    <a:sym typeface="Symbol"/>
                  </a:rPr>
                  <a:t>ফ্রিকোয়েন্সি</a:t>
                </a:r>
                <a:r>
                  <a:rPr lang="en-US" sz="1600" dirty="0" smtClean="0">
                    <a:sym typeface="Symbol"/>
                  </a:rPr>
                  <a:t>]</a:t>
                </a:r>
                <a:endParaRPr lang="en-US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402937"/>
                <a:ext cx="7924800" cy="1040157"/>
              </a:xfrm>
              <a:prstGeom prst="rect">
                <a:avLst/>
              </a:prstGeom>
              <a:blipFill rotWithShape="1">
                <a:blip r:embed="rId2"/>
                <a:stretch>
                  <a:fillRect l="-462" t="-2924" b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38200" y="4640937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600" dirty="0" err="1" smtClean="0"/>
              <a:t>কোনো</a:t>
            </a:r>
            <a:r>
              <a:rPr lang="en-US" sz="1600" dirty="0" smtClean="0"/>
              <a:t> </a:t>
            </a:r>
            <a:r>
              <a:rPr lang="en-US" sz="1600" dirty="0" err="1" smtClean="0"/>
              <a:t>ক্যাপাসিটর</a:t>
            </a:r>
            <a:r>
              <a:rPr lang="en-US" sz="1600" dirty="0" smtClean="0"/>
              <a:t> </a:t>
            </a:r>
            <a:r>
              <a:rPr lang="en-US" sz="1600" dirty="0" err="1" smtClean="0"/>
              <a:t>এসি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প্রবাহকে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বাধা</a:t>
            </a:r>
            <a:r>
              <a:rPr lang="en-US" sz="1600" dirty="0" smtClean="0"/>
              <a:t> </a:t>
            </a:r>
            <a:r>
              <a:rPr lang="en-US" sz="1600" dirty="0" err="1" smtClean="0"/>
              <a:t>দেয়</a:t>
            </a:r>
            <a:r>
              <a:rPr lang="en-US" sz="1600" dirty="0" smtClean="0"/>
              <a:t>, </a:t>
            </a:r>
            <a:r>
              <a:rPr lang="en-US" sz="1600" dirty="0" err="1" smtClean="0"/>
              <a:t>তাকে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ক্যাপাসিটিভ</a:t>
            </a:r>
            <a:r>
              <a:rPr lang="en-US" sz="1600" dirty="0" smtClean="0"/>
              <a:t> </a:t>
            </a:r>
            <a:r>
              <a:rPr lang="en-US" sz="1600" dirty="0" err="1" smtClean="0"/>
              <a:t>রিয়্যাকট্যান্স</a:t>
            </a:r>
            <a:r>
              <a:rPr lang="en-US" sz="1600" dirty="0" smtClean="0"/>
              <a:t> </a:t>
            </a:r>
            <a:r>
              <a:rPr lang="en-US" sz="1600" dirty="0" err="1" smtClean="0"/>
              <a:t>বলে</a:t>
            </a:r>
            <a:r>
              <a:rPr lang="en-US" sz="1600" dirty="0" smtClean="0"/>
              <a:t>। </a:t>
            </a:r>
            <a:r>
              <a:rPr lang="en-US" sz="1600" dirty="0" err="1" smtClean="0"/>
              <a:t>একে</a:t>
            </a:r>
            <a:r>
              <a:rPr lang="en-US" sz="1600" dirty="0" smtClean="0"/>
              <a:t> </a:t>
            </a:r>
            <a:r>
              <a:rPr lang="en-US" sz="1600" dirty="0" err="1" smtClean="0"/>
              <a:t>X</a:t>
            </a:r>
            <a:r>
              <a:rPr lang="en-US" sz="1600" baseline="-25000" dirty="0" err="1" smtClean="0"/>
              <a:t>c</a:t>
            </a:r>
            <a:r>
              <a:rPr lang="en-US" sz="1600" dirty="0" smtClean="0"/>
              <a:t> </a:t>
            </a:r>
            <a:r>
              <a:rPr lang="en-US" sz="1600" dirty="0" err="1" smtClean="0"/>
              <a:t>দ্বারা</a:t>
            </a:r>
            <a:r>
              <a:rPr lang="en-US" sz="1600" dirty="0" smtClean="0"/>
              <a:t> </a:t>
            </a:r>
            <a:r>
              <a:rPr lang="en-US" sz="1600" dirty="0" err="1" smtClean="0"/>
              <a:t>সূচিত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করা</a:t>
            </a:r>
            <a:r>
              <a:rPr lang="en-US" sz="1600" dirty="0" smtClean="0"/>
              <a:t> </a:t>
            </a:r>
            <a:r>
              <a:rPr lang="en-US" sz="1600" dirty="0" err="1" smtClean="0"/>
              <a:t>হয়</a:t>
            </a:r>
            <a:r>
              <a:rPr lang="en-US" sz="1600" dirty="0" smtClean="0"/>
              <a:t>। </a:t>
            </a:r>
            <a:r>
              <a:rPr lang="en-US" sz="1600" dirty="0" err="1"/>
              <a:t>ইহার</a:t>
            </a:r>
            <a:r>
              <a:rPr lang="en-US" sz="1600" dirty="0"/>
              <a:t> </a:t>
            </a:r>
            <a:r>
              <a:rPr lang="en-US" sz="1600" dirty="0" err="1"/>
              <a:t>একক</a:t>
            </a:r>
            <a:r>
              <a:rPr lang="en-US" sz="1600" dirty="0"/>
              <a:t> </a:t>
            </a:r>
            <a:r>
              <a:rPr lang="en-US" sz="1600" dirty="0" err="1"/>
              <a:t>ওহম</a:t>
            </a:r>
            <a:r>
              <a:rPr lang="en-US" sz="1600" dirty="0"/>
              <a:t>(</a:t>
            </a:r>
            <a:r>
              <a:rPr lang="en-US" sz="1600" dirty="0">
                <a:sym typeface="Symbol"/>
              </a:rPr>
              <a:t>)।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58395"/>
            <a:ext cx="3748088" cy="28074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2" t="2833" r="2558" b="3016"/>
          <a:stretch/>
        </p:blipFill>
        <p:spPr>
          <a:xfrm>
            <a:off x="4521721" y="1726288"/>
            <a:ext cx="4012679" cy="253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6250" y="457200"/>
            <a:ext cx="80772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err="1" smtClean="0"/>
              <a:t>ইম্পিড্যান্স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……..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5029200"/>
                <a:ext cx="7924800" cy="8990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v"/>
                </a:pPr>
                <a:r>
                  <a:rPr lang="en-US" sz="1600" dirty="0" smtClean="0"/>
                  <a:t> </a:t>
                </a:r>
                <a:r>
                  <a:rPr lang="en-US" sz="1600" dirty="0" err="1" smtClean="0"/>
                  <a:t>ইম্পিড্যান্স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নির্ণয়ের</a:t>
                </a:r>
                <a:r>
                  <a:rPr lang="en-US" sz="1600" dirty="0" smtClean="0"/>
                  <a:t> </a:t>
                </a:r>
                <a:r>
                  <a:rPr lang="en-US" sz="1600" dirty="0" err="1"/>
                  <a:t>সূত্রঃ</a:t>
                </a:r>
                <a:endParaRPr lang="en-US" sz="1600" dirty="0"/>
              </a:p>
              <a:p>
                <a:r>
                  <a:rPr lang="en-US" sz="1600" dirty="0"/>
                  <a:t>       </a:t>
                </a:r>
                <a:r>
                  <a:rPr lang="en-US" sz="1600" dirty="0" smtClean="0"/>
                  <a:t>                          </a:t>
                </a:r>
                <a:r>
                  <a:rPr lang="en-US" sz="1600" dirty="0" err="1" smtClean="0"/>
                  <a:t>ইম্পিড্যান্স</a:t>
                </a:r>
                <a:r>
                  <a:rPr lang="en-US" sz="1600" dirty="0" smtClean="0"/>
                  <a:t>, Z=R+J(X</a:t>
                </a:r>
                <a:r>
                  <a:rPr lang="en-US" sz="1600" baseline="-25000" dirty="0" smtClean="0"/>
                  <a:t>L</a:t>
                </a:r>
                <a:r>
                  <a:rPr lang="en-US" sz="1600" dirty="0" smtClean="0"/>
                  <a:t>-X</a:t>
                </a:r>
                <a:r>
                  <a:rPr lang="en-US" sz="1600" baseline="-25000" dirty="0" smtClean="0"/>
                  <a:t>C</a:t>
                </a:r>
                <a:r>
                  <a:rPr lang="en-US" sz="1600" dirty="0" smtClean="0"/>
                  <a:t>)</a:t>
                </a:r>
                <a:endParaRPr lang="en-US" sz="1600" dirty="0"/>
              </a:p>
              <a:p>
                <a:r>
                  <a:rPr lang="en-US" sz="1600" dirty="0"/>
                  <a:t>                                             </a:t>
                </a:r>
                <a:r>
                  <a:rPr lang="en-US" sz="1600" dirty="0" smtClean="0"/>
                  <a:t>     </a:t>
                </a:r>
                <a:r>
                  <a:rPr lang="en-US" sz="1600" dirty="0" err="1" smtClean="0"/>
                  <a:t>বা</a:t>
                </a:r>
                <a:r>
                  <a:rPr lang="en-US" sz="1600" dirty="0"/>
                  <a:t>, </a:t>
                </a:r>
                <a:r>
                  <a:rPr lang="en-US" sz="1600" dirty="0" smtClean="0"/>
                  <a:t>Z=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1600"/>
                          <m:t>R</m:t>
                        </m:r>
                        <m:r>
                          <m:rPr>
                            <m:nor/>
                          </m:rPr>
                          <a:rPr lang="en-US" sz="1600" baseline="30000"/>
                          <m:t>2</m:t>
                        </m:r>
                        <m:r>
                          <m:rPr>
                            <m:nor/>
                          </m:rPr>
                          <a:rPr lang="en-US" sz="1600"/>
                          <m:t>+(</m:t>
                        </m:r>
                        <m:r>
                          <m:rPr>
                            <m:nor/>
                          </m:rPr>
                          <a:rPr lang="en-US" sz="1600"/>
                          <m:t>XL</m:t>
                        </m:r>
                        <m:r>
                          <m:rPr>
                            <m:nor/>
                          </m:rPr>
                          <a:rPr lang="en-US" sz="1600"/>
                          <m:t>−</m:t>
                        </m:r>
                        <m:r>
                          <m:rPr>
                            <m:nor/>
                          </m:rPr>
                          <a:rPr lang="en-US" sz="1600"/>
                          <m:t>XC</m:t>
                        </m:r>
                        <m:r>
                          <m:rPr>
                            <m:nor/>
                          </m:rPr>
                          <a:rPr lang="en-US" sz="1600"/>
                          <m:t>)</m:t>
                        </m:r>
                        <m:r>
                          <m:rPr>
                            <m:nor/>
                          </m:rPr>
                          <a:rPr lang="en-US" sz="1600" baseline="30000"/>
                          <m:t>2</m:t>
                        </m:r>
                        <m:r>
                          <m:rPr>
                            <m:nor/>
                          </m:rPr>
                          <a:rPr lang="en-US" sz="1600"/>
                          <m:t> </m:t>
                        </m:r>
                      </m:e>
                    </m:rad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029200"/>
                <a:ext cx="7924800" cy="899029"/>
              </a:xfrm>
              <a:prstGeom prst="rect">
                <a:avLst/>
              </a:prstGeom>
              <a:blipFill rotWithShape="1">
                <a:blip r:embed="rId2"/>
                <a:stretch>
                  <a:fillRect l="-462" t="-3401" b="-6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57199" y="4267200"/>
            <a:ext cx="8289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600" dirty="0" err="1" smtClean="0"/>
              <a:t>কোনো</a:t>
            </a:r>
            <a:r>
              <a:rPr lang="en-US" sz="1600" dirty="0" smtClean="0"/>
              <a:t> </a:t>
            </a:r>
            <a:r>
              <a:rPr lang="en-US" sz="1600" dirty="0" err="1" smtClean="0"/>
              <a:t>এসি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সার্কিটে</a:t>
            </a:r>
            <a:r>
              <a:rPr lang="en-US" sz="1600" dirty="0" smtClean="0"/>
              <a:t> </a:t>
            </a:r>
            <a:r>
              <a:rPr lang="en-US" sz="1600" dirty="0" err="1" smtClean="0"/>
              <a:t>রেজিস্ট্যান্স</a:t>
            </a:r>
            <a:r>
              <a:rPr lang="en-US" sz="1600" dirty="0" smtClean="0"/>
              <a:t>, </a:t>
            </a:r>
            <a:r>
              <a:rPr lang="en-US" sz="1600" dirty="0" err="1" smtClean="0"/>
              <a:t>ক্যাপাসিট্যান্স</a:t>
            </a:r>
            <a:r>
              <a:rPr lang="en-US" sz="1600" dirty="0" smtClean="0"/>
              <a:t> ও </a:t>
            </a:r>
            <a:r>
              <a:rPr lang="en-US" sz="1600" dirty="0" err="1" smtClean="0"/>
              <a:t>ইন্ডাক্ট্যান্স</a:t>
            </a:r>
            <a:r>
              <a:rPr lang="en-US" sz="1600" dirty="0" smtClean="0"/>
              <a:t> </a:t>
            </a:r>
            <a:r>
              <a:rPr lang="en-US" sz="1600" dirty="0" err="1" smtClean="0"/>
              <a:t>সম্বিলিত</a:t>
            </a:r>
            <a:r>
              <a:rPr lang="en-US" sz="1600" dirty="0" smtClean="0"/>
              <a:t> </a:t>
            </a:r>
            <a:r>
              <a:rPr lang="en-US" sz="1600" dirty="0" err="1" smtClean="0"/>
              <a:t>বাধা</a:t>
            </a:r>
            <a:r>
              <a:rPr lang="en-US" sz="1600" dirty="0" smtClean="0"/>
              <a:t> </a:t>
            </a:r>
            <a:r>
              <a:rPr lang="en-US" sz="1600" dirty="0" err="1" smtClean="0"/>
              <a:t>যা</a:t>
            </a:r>
            <a:r>
              <a:rPr lang="en-US" sz="1600" dirty="0" smtClean="0"/>
              <a:t> </a:t>
            </a:r>
            <a:r>
              <a:rPr lang="en-US" sz="1600" dirty="0" err="1" smtClean="0"/>
              <a:t>এসি</a:t>
            </a:r>
            <a:r>
              <a:rPr lang="en-US" sz="1600" dirty="0" smtClean="0"/>
              <a:t> </a:t>
            </a:r>
            <a:r>
              <a:rPr lang="en-US" sz="1600" dirty="0" err="1" smtClean="0"/>
              <a:t>কারেন্ট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প্রবাহকে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বাধা</a:t>
            </a:r>
            <a:r>
              <a:rPr lang="en-US" sz="1600" dirty="0" smtClean="0"/>
              <a:t> </a:t>
            </a:r>
            <a:r>
              <a:rPr lang="en-US" sz="1600" dirty="0" err="1" smtClean="0"/>
              <a:t>দেয়</a:t>
            </a:r>
            <a:r>
              <a:rPr lang="en-US" sz="1600" dirty="0" smtClean="0"/>
              <a:t>, </a:t>
            </a:r>
            <a:r>
              <a:rPr lang="en-US" sz="1600" dirty="0" err="1" smtClean="0"/>
              <a:t>তাকে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ইম্পিড্যান্স</a:t>
            </a:r>
            <a:r>
              <a:rPr lang="en-US" sz="1600" dirty="0" smtClean="0"/>
              <a:t> </a:t>
            </a:r>
            <a:r>
              <a:rPr lang="en-US" sz="1600" dirty="0" err="1" smtClean="0"/>
              <a:t>বলে</a:t>
            </a:r>
            <a:r>
              <a:rPr lang="en-US" sz="1600" dirty="0" smtClean="0"/>
              <a:t>। </a:t>
            </a:r>
            <a:r>
              <a:rPr lang="en-US" sz="1600" dirty="0" err="1" smtClean="0"/>
              <a:t>একে</a:t>
            </a:r>
            <a:r>
              <a:rPr lang="en-US" sz="1600" dirty="0" smtClean="0"/>
              <a:t> Z </a:t>
            </a:r>
            <a:r>
              <a:rPr lang="en-US" sz="1600" dirty="0" err="1" smtClean="0"/>
              <a:t>দ্বারা</a:t>
            </a:r>
            <a:r>
              <a:rPr lang="en-US" sz="1600" dirty="0" smtClean="0"/>
              <a:t> </a:t>
            </a:r>
            <a:r>
              <a:rPr lang="en-US" sz="1600" dirty="0" err="1" smtClean="0"/>
              <a:t>সূচিত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করা</a:t>
            </a:r>
            <a:r>
              <a:rPr lang="en-US" sz="1600" dirty="0" smtClean="0"/>
              <a:t> </a:t>
            </a:r>
            <a:r>
              <a:rPr lang="en-US" sz="1600" dirty="0" err="1" smtClean="0"/>
              <a:t>হয়</a:t>
            </a:r>
            <a:r>
              <a:rPr lang="en-US" sz="1600" dirty="0" smtClean="0"/>
              <a:t>। </a:t>
            </a:r>
            <a:r>
              <a:rPr lang="en-US" sz="1600" dirty="0" err="1"/>
              <a:t>ইহার</a:t>
            </a:r>
            <a:r>
              <a:rPr lang="en-US" sz="1600" dirty="0"/>
              <a:t> </a:t>
            </a:r>
            <a:r>
              <a:rPr lang="en-US" sz="1600" dirty="0" err="1"/>
              <a:t>একক</a:t>
            </a:r>
            <a:r>
              <a:rPr lang="en-US" sz="1600" dirty="0"/>
              <a:t> </a:t>
            </a:r>
            <a:r>
              <a:rPr lang="en-US" sz="1600" dirty="0" err="1"/>
              <a:t>ওহম</a:t>
            </a:r>
            <a:r>
              <a:rPr lang="en-US" sz="1600" dirty="0"/>
              <a:t>(</a:t>
            </a:r>
            <a:r>
              <a:rPr lang="en-US" sz="1600" dirty="0">
                <a:sym typeface="Symbol"/>
              </a:rPr>
              <a:t>)।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5652"/>
          <a:stretch/>
        </p:blipFill>
        <p:spPr>
          <a:xfrm>
            <a:off x="457199" y="1241290"/>
            <a:ext cx="4190477" cy="24925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25" y="1286448"/>
            <a:ext cx="4012679" cy="232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07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55529"/>
            <a:ext cx="82296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err="1" smtClean="0"/>
              <a:t>ইম্পিড্যান্স</a:t>
            </a:r>
            <a:r>
              <a:rPr lang="en-US" sz="2400" dirty="0" smtClean="0"/>
              <a:t> </a:t>
            </a:r>
            <a:r>
              <a:rPr lang="en-US" sz="2400" dirty="0" err="1"/>
              <a:t>এর</a:t>
            </a:r>
            <a:r>
              <a:rPr lang="en-US" sz="2400" dirty="0"/>
              <a:t> RLC </a:t>
            </a:r>
            <a:r>
              <a:rPr lang="en-US" sz="2400" dirty="0" err="1"/>
              <a:t>সিরিজ</a:t>
            </a:r>
            <a:r>
              <a:rPr lang="en-US" sz="2400" dirty="0"/>
              <a:t> </a:t>
            </a:r>
            <a:r>
              <a:rPr lang="en-US" sz="2400" dirty="0" err="1"/>
              <a:t>সার্কিটের</a:t>
            </a:r>
            <a:r>
              <a:rPr lang="en-US" sz="2400" dirty="0"/>
              <a:t> </a:t>
            </a:r>
            <a:r>
              <a:rPr lang="en-US" sz="2400" dirty="0" err="1" smtClean="0"/>
              <a:t>সূত্রঃ</a:t>
            </a:r>
            <a:r>
              <a:rPr lang="en-US" sz="2400" dirty="0" smtClean="0"/>
              <a:t>…</a:t>
            </a:r>
            <a:r>
              <a:rPr lang="en-US" sz="2400" dirty="0" smtClean="0">
                <a:cs typeface="SutonnyMJ" pitchFamily="2" charset="0"/>
              </a:rPr>
              <a:t>….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58" r="12844" b="5122"/>
          <a:stretch/>
        </p:blipFill>
        <p:spPr>
          <a:xfrm>
            <a:off x="952500" y="1285875"/>
            <a:ext cx="7239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79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09600"/>
            <a:ext cx="83058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err="1"/>
              <a:t>ইম্পিড্যান্স</a:t>
            </a:r>
            <a:r>
              <a:rPr lang="en-US" sz="2400" dirty="0"/>
              <a:t> </a:t>
            </a:r>
            <a:r>
              <a:rPr lang="en-US" sz="2400" dirty="0" err="1"/>
              <a:t>এর</a:t>
            </a:r>
            <a:r>
              <a:rPr lang="en-US" sz="2400" dirty="0"/>
              <a:t> RLC </a:t>
            </a:r>
            <a:r>
              <a:rPr lang="en-US" sz="2400" dirty="0" err="1"/>
              <a:t>সিরিজ</a:t>
            </a:r>
            <a:r>
              <a:rPr lang="en-US" sz="2400" dirty="0"/>
              <a:t> </a:t>
            </a:r>
            <a:r>
              <a:rPr lang="en-US" sz="2400" dirty="0" err="1"/>
              <a:t>সার্কিটের</a:t>
            </a:r>
            <a:r>
              <a:rPr lang="en-US" sz="2400" dirty="0"/>
              <a:t> </a:t>
            </a:r>
            <a:r>
              <a:rPr lang="en-US" sz="2400" dirty="0" err="1"/>
              <a:t>সূত্রের</a:t>
            </a:r>
            <a:r>
              <a:rPr lang="en-US" sz="2400" dirty="0"/>
              <a:t> </a:t>
            </a:r>
            <a:r>
              <a:rPr lang="en-US" sz="2400" dirty="0" err="1" smtClean="0"/>
              <a:t>প্রয়োগ</a:t>
            </a:r>
            <a:r>
              <a:rPr lang="en-US" sz="2400" dirty="0" smtClean="0"/>
              <a:t>…..</a:t>
            </a:r>
            <a:endParaRPr lang="en-US" sz="2400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err="1" smtClean="0"/>
              <a:t>কোনো</a:t>
            </a:r>
            <a:r>
              <a:rPr lang="en-US" dirty="0" smtClean="0"/>
              <a:t> RLC </a:t>
            </a:r>
            <a:r>
              <a:rPr lang="en-US" dirty="0" err="1" smtClean="0"/>
              <a:t>সিরিজ</a:t>
            </a:r>
            <a:r>
              <a:rPr lang="en-US" dirty="0" smtClean="0"/>
              <a:t> </a:t>
            </a:r>
            <a:r>
              <a:rPr lang="en-US" dirty="0" err="1" smtClean="0"/>
              <a:t>সার্কিটের</a:t>
            </a:r>
            <a:r>
              <a:rPr lang="en-US" dirty="0" smtClean="0"/>
              <a:t> </a:t>
            </a:r>
            <a:r>
              <a:rPr lang="en-US" dirty="0" err="1" smtClean="0"/>
              <a:t>রেজিস্ট্যান্স</a:t>
            </a:r>
            <a:r>
              <a:rPr lang="en-US" dirty="0" smtClean="0"/>
              <a:t> R=10</a:t>
            </a:r>
            <a:r>
              <a:rPr lang="en-US" dirty="0" smtClean="0">
                <a:sym typeface="Symbol"/>
              </a:rPr>
              <a:t>,  </a:t>
            </a:r>
            <a:r>
              <a:rPr lang="en-US" dirty="0" err="1" smtClean="0">
                <a:sym typeface="Symbol"/>
              </a:rPr>
              <a:t>ইন্ডাক্টিভ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রিয়্যাকট্যান্স</a:t>
            </a:r>
            <a:r>
              <a:rPr lang="en-US" dirty="0" smtClean="0">
                <a:sym typeface="Symbol"/>
              </a:rPr>
              <a:t> X</a:t>
            </a:r>
            <a:r>
              <a:rPr lang="en-US" baseline="-25000" dirty="0" smtClean="0">
                <a:sym typeface="Symbol"/>
              </a:rPr>
              <a:t>L</a:t>
            </a:r>
            <a:r>
              <a:rPr lang="en-US" dirty="0" smtClean="0">
                <a:sym typeface="Symbol"/>
              </a:rPr>
              <a:t>=25 </a:t>
            </a:r>
            <a:r>
              <a:rPr lang="en-US" dirty="0" err="1" smtClean="0">
                <a:sym typeface="Symbol"/>
              </a:rPr>
              <a:t>এবং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ক্যাপাসিটিভ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রিয়্যাকট্যান্স</a:t>
            </a:r>
            <a:r>
              <a:rPr lang="en-US" dirty="0" smtClean="0">
                <a:sym typeface="Symbol"/>
              </a:rPr>
              <a:t> X</a:t>
            </a:r>
            <a:r>
              <a:rPr lang="en-US" baseline="-25000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=15 </a:t>
            </a:r>
            <a:r>
              <a:rPr lang="en-US" dirty="0" err="1" smtClean="0">
                <a:sym typeface="Symbol"/>
              </a:rPr>
              <a:t>হলে</a:t>
            </a:r>
            <a:r>
              <a:rPr lang="en-US" dirty="0" smtClean="0">
                <a:sym typeface="Symbol"/>
              </a:rPr>
              <a:t>। </a:t>
            </a:r>
            <a:r>
              <a:rPr lang="en-US" dirty="0" err="1" smtClean="0">
                <a:sym typeface="Symbol"/>
              </a:rPr>
              <a:t>ইম্পিড্যান্স</a:t>
            </a:r>
            <a:r>
              <a:rPr lang="en-US" dirty="0" smtClean="0">
                <a:sym typeface="Symbol"/>
              </a:rPr>
              <a:t> (Z) </a:t>
            </a:r>
            <a:r>
              <a:rPr lang="en-US" dirty="0" err="1" smtClean="0">
                <a:sym typeface="Symbol"/>
              </a:rPr>
              <a:t>নির্ণয়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কর</a:t>
            </a:r>
            <a:r>
              <a:rPr lang="en-US" dirty="0" smtClean="0">
                <a:sym typeface="Symbol"/>
              </a:rPr>
              <a:t>।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7013902"/>
                  </p:ext>
                </p:extLst>
              </p:nvPr>
            </p:nvGraphicFramePr>
            <p:xfrm>
              <a:off x="304799" y="2514600"/>
              <a:ext cx="8448676" cy="301999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24338"/>
                    <a:gridCol w="4224338"/>
                  </a:tblGrid>
                  <a:tr h="670560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আমরা </a:t>
                          </a:r>
                          <a:r>
                            <a:rPr lang="en-US" b="0" dirty="0" err="1" smtClean="0">
                              <a:solidFill>
                                <a:schemeClr val="tx1"/>
                              </a:solidFill>
                            </a:rPr>
                            <a:t>জানি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</a:p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	 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            </a:t>
                          </a:r>
                          <a:r>
                            <a:rPr lang="en-US" b="0" dirty="0" err="1" smtClean="0">
                              <a:solidFill>
                                <a:schemeClr val="tx1"/>
                              </a:solidFill>
                            </a:rPr>
                            <a:t>ইম্পিড্যান্স,Z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baseline="30000" dirty="0">
                                      <a:solidFill>
                                        <a:schemeClr val="tx1"/>
                                      </a:solidFill>
                                    </a:rPr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+(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XL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XC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)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baseline="30000" dirty="0">
                                      <a:solidFill>
                                        <a:schemeClr val="tx1"/>
                                      </a:solidFill>
                                    </a:rPr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 </m:t>
                                  </m:r>
                                </m:e>
                              </m:rad>
                            </m:oMath>
                          </a14:m>
                          <a:endParaRPr lang="en-US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		 </a:t>
                          </a:r>
                          <a:r>
                            <a:rPr lang="en-US" b="0" dirty="0" err="1" smtClean="0">
                              <a:solidFill>
                                <a:schemeClr val="tx1"/>
                              </a:solidFill>
                            </a:rPr>
                            <a:t>বা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, Z=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10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baseline="30000" dirty="0">
                                      <a:solidFill>
                                        <a:schemeClr val="tx1"/>
                                      </a:solidFill>
                                    </a:rPr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+(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25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15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)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baseline="30000" dirty="0">
                                      <a:solidFill>
                                        <a:schemeClr val="tx1"/>
                                      </a:solidFill>
                                    </a:rPr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 </m:t>
                                  </m:r>
                                </m:e>
                              </m:rad>
                            </m:oMath>
                          </a14:m>
                          <a:endParaRPr lang="en-US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	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	 </a:t>
                          </a:r>
                          <a:r>
                            <a:rPr lang="en-US" b="0" dirty="0" err="1" smtClean="0">
                              <a:solidFill>
                                <a:schemeClr val="tx1"/>
                              </a:solidFill>
                            </a:rPr>
                            <a:t>বা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, Z=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10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baseline="30000" dirty="0">
                                      <a:solidFill>
                                        <a:schemeClr val="tx1"/>
                                      </a:solidFill>
                                    </a:rPr>
                                    <m:t>2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102 </m:t>
                                  </m:r>
                                </m:e>
                              </m:rad>
                            </m:oMath>
                          </a14:m>
                          <a:endParaRPr lang="en-US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	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	 </a:t>
                          </a:r>
                          <a:r>
                            <a:rPr lang="en-US" b="0" dirty="0" err="1" smtClean="0">
                              <a:solidFill>
                                <a:schemeClr val="tx1"/>
                              </a:solidFill>
                            </a:rPr>
                            <a:t>বা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, Z=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100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+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b="0" dirty="0">
                                      <a:solidFill>
                                        <a:schemeClr val="tx1"/>
                                      </a:solidFill>
                                    </a:rPr>
                                    <m:t>100 </m:t>
                                  </m:r>
                                </m:e>
                              </m:rad>
                            </m:oMath>
                          </a14:m>
                          <a:endParaRPr lang="en-US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	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	  </a:t>
                          </a:r>
                          <a:r>
                            <a:rPr lang="en-US" b="0" dirty="0" err="1" smtClean="0">
                              <a:solidFill>
                                <a:schemeClr val="tx1"/>
                              </a:solidFill>
                            </a:rPr>
                            <a:t>বা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, Z=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200</m:t>
                                  </m:r>
                                </m:e>
                              </m:rad>
                            </m:oMath>
                          </a14:m>
                          <a:endParaRPr lang="en-US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	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	   </a:t>
                          </a:r>
                          <a:r>
                            <a:rPr lang="en-US" b="0" dirty="0" err="1" smtClean="0">
                              <a:solidFill>
                                <a:schemeClr val="tx1"/>
                              </a:solidFill>
                            </a:rPr>
                            <a:t>বা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, Z=14.14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</a:t>
                          </a:r>
                        </a:p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               </a:t>
                          </a:r>
                          <a:r>
                            <a:rPr lang="en-US" b="0" dirty="0" err="1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ইম্পিড্যান্স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,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  Z=14.14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 (</a:t>
                          </a:r>
                          <a:r>
                            <a:rPr lang="en-US" b="0" dirty="0" err="1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উত্তর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)</a:t>
                          </a:r>
                          <a:endParaRPr lang="en-US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r>
                            <a:rPr lang="en-US" b="0" dirty="0" err="1" smtClean="0">
                              <a:solidFill>
                                <a:schemeClr val="tx1"/>
                              </a:solidFill>
                            </a:rPr>
                            <a:t>দেওয়া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b="0" dirty="0" err="1" smtClean="0">
                              <a:solidFill>
                                <a:schemeClr val="tx1"/>
                              </a:solidFill>
                            </a:rPr>
                            <a:t>আছে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endParaRPr lang="en-US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         </a:t>
                          </a:r>
                          <a:r>
                            <a:rPr lang="en-US" b="0" baseline="0" dirty="0" err="1" smtClean="0">
                              <a:solidFill>
                                <a:schemeClr val="tx1"/>
                              </a:solidFill>
                            </a:rPr>
                            <a:t>রেজিস্ট্যান্স,R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=100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</a:t>
                          </a:r>
                          <a:endParaRPr lang="en-US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         </a:t>
                          </a:r>
                          <a:r>
                            <a:rPr lang="en-US" b="0" baseline="0" dirty="0" err="1" smtClean="0">
                              <a:solidFill>
                                <a:schemeClr val="tx1"/>
                              </a:solidFill>
                            </a:rPr>
                            <a:t>ইন্ডাক্টিভ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b="0" baseline="0" dirty="0" err="1" smtClean="0">
                              <a:solidFill>
                                <a:schemeClr val="tx1"/>
                              </a:solidFill>
                            </a:rPr>
                            <a:t>রিয়্যাকট্যান্স,X</a:t>
                          </a:r>
                          <a:r>
                            <a:rPr lang="en-US" b="0" baseline="-25000" dirty="0" err="1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=25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</a:t>
                          </a:r>
                          <a:endParaRPr lang="en-US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         </a:t>
                          </a:r>
                          <a:r>
                            <a:rPr lang="en-US" b="0" baseline="0" dirty="0" err="1" smtClean="0">
                              <a:solidFill>
                                <a:schemeClr val="tx1"/>
                              </a:solidFill>
                            </a:rPr>
                            <a:t>ক্যাপাসিটিভ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b="0" baseline="0" dirty="0" err="1" smtClean="0">
                              <a:solidFill>
                                <a:schemeClr val="tx1"/>
                              </a:solidFill>
                            </a:rPr>
                            <a:t>রিয়্যাকট্যান্স,X</a:t>
                          </a:r>
                          <a:r>
                            <a:rPr lang="en-US" b="0" baseline="-25000" dirty="0" err="1" smtClean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=15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</a:t>
                          </a:r>
                          <a:endParaRPr lang="en-US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          </a:t>
                          </a:r>
                          <a:r>
                            <a:rPr lang="en-US" b="0" baseline="0" dirty="0" err="1" smtClean="0">
                              <a:solidFill>
                                <a:schemeClr val="tx1"/>
                              </a:solidFill>
                            </a:rPr>
                            <a:t>ইম্পিড্যান্স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, Z= ?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7013902"/>
                  </p:ext>
                </p:extLst>
              </p:nvPr>
            </p:nvGraphicFramePr>
            <p:xfrm>
              <a:off x="304799" y="2514600"/>
              <a:ext cx="8448676" cy="301999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24338"/>
                    <a:gridCol w="4224338"/>
                  </a:tblGrid>
                  <a:tr h="30199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212" r="-100000" b="-32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r>
                            <a:rPr lang="en-US" b="0" dirty="0" err="1" smtClean="0">
                              <a:solidFill>
                                <a:schemeClr val="tx1"/>
                              </a:solidFill>
                            </a:rPr>
                            <a:t>দেওয়া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b="0" dirty="0" err="1" smtClean="0">
                              <a:solidFill>
                                <a:schemeClr val="tx1"/>
                              </a:solidFill>
                            </a:rPr>
                            <a:t>আছে</a:t>
                          </a:r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endParaRPr lang="en-US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         </a:t>
                          </a:r>
                          <a:r>
                            <a:rPr lang="en-US" b="0" baseline="0" dirty="0" err="1" smtClean="0">
                              <a:solidFill>
                                <a:schemeClr val="tx1"/>
                              </a:solidFill>
                            </a:rPr>
                            <a:t>রেজিস্ট্যান্স,R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=100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</a:t>
                          </a:r>
                          <a:endParaRPr lang="en-US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         </a:t>
                          </a:r>
                          <a:r>
                            <a:rPr lang="en-US" b="0" baseline="0" dirty="0" err="1" smtClean="0">
                              <a:solidFill>
                                <a:schemeClr val="tx1"/>
                              </a:solidFill>
                            </a:rPr>
                            <a:t>ইন্ডাক্টিভ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b="0" baseline="0" dirty="0" err="1" smtClean="0">
                              <a:solidFill>
                                <a:schemeClr val="tx1"/>
                              </a:solidFill>
                            </a:rPr>
                            <a:t>রিয়্যাকট্যান্স,X</a:t>
                          </a:r>
                          <a:r>
                            <a:rPr lang="en-US" b="0" baseline="-25000" dirty="0" err="1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=25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</a:t>
                          </a:r>
                          <a:endParaRPr lang="en-US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         </a:t>
                          </a:r>
                          <a:r>
                            <a:rPr lang="en-US" b="0" baseline="0" dirty="0" err="1" smtClean="0">
                              <a:solidFill>
                                <a:schemeClr val="tx1"/>
                              </a:solidFill>
                            </a:rPr>
                            <a:t>ক্যাপাসিটিভ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b="0" baseline="0" dirty="0" err="1" smtClean="0">
                              <a:solidFill>
                                <a:schemeClr val="tx1"/>
                              </a:solidFill>
                            </a:rPr>
                            <a:t>রিয়্যাকট্যান্স,X</a:t>
                          </a:r>
                          <a:r>
                            <a:rPr lang="en-US" b="0" baseline="-25000" dirty="0" err="1" smtClean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=15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  <a:sym typeface="Symbol"/>
                            </a:rPr>
                            <a:t></a:t>
                          </a:r>
                          <a:endParaRPr lang="en-US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          </a:t>
                          </a:r>
                          <a:r>
                            <a:rPr lang="en-US" b="0" baseline="0" dirty="0" err="1" smtClean="0">
                              <a:solidFill>
                                <a:schemeClr val="tx1"/>
                              </a:solidFill>
                            </a:rPr>
                            <a:t>ইম্পিড্যান্স</a:t>
                          </a:r>
                          <a:r>
                            <a:rPr lang="en-US" b="0" baseline="0" dirty="0" smtClean="0">
                              <a:solidFill>
                                <a:schemeClr val="tx1"/>
                              </a:solidFill>
                            </a:rPr>
                            <a:t>, Z= ?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1550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2286000"/>
            <a:ext cx="76962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/>
              <a:t>রিয়্যাকট্যান্স</a:t>
            </a:r>
            <a:r>
              <a:rPr lang="en-US" dirty="0"/>
              <a:t> </a:t>
            </a:r>
            <a:r>
              <a:rPr lang="en-US" dirty="0" err="1"/>
              <a:t>কী</a:t>
            </a:r>
            <a:r>
              <a:rPr lang="en-US" dirty="0"/>
              <a:t> 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/>
              <a:t>রিয়্যাকট্যান্স</a:t>
            </a:r>
            <a:r>
              <a:rPr lang="en-US" dirty="0"/>
              <a:t>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প্রকারভেদ</a:t>
            </a:r>
            <a:r>
              <a:rPr lang="en-US" sz="2000" dirty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।</a:t>
            </a:r>
            <a:endParaRPr lang="en-US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/>
              <a:t>ইন্ডাক্টটিভ</a:t>
            </a:r>
            <a:r>
              <a:rPr lang="en-US" dirty="0"/>
              <a:t> </a:t>
            </a:r>
            <a:r>
              <a:rPr lang="en-US" dirty="0" err="1"/>
              <a:t>রিয়্যাকট্যান্স</a:t>
            </a:r>
            <a:r>
              <a:rPr lang="en-US" dirty="0"/>
              <a:t> </a:t>
            </a:r>
            <a:r>
              <a:rPr lang="en-US" dirty="0" err="1"/>
              <a:t>কী</a:t>
            </a:r>
            <a:r>
              <a:rPr lang="en-US" dirty="0"/>
              <a:t> 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/>
              <a:t>ক্যাপাসিটিভ</a:t>
            </a:r>
            <a:r>
              <a:rPr lang="en-US" dirty="0"/>
              <a:t> </a:t>
            </a:r>
            <a:r>
              <a:rPr lang="en-US" dirty="0" err="1"/>
              <a:t>রিয়্যাকট্যান্স</a:t>
            </a:r>
            <a:r>
              <a:rPr lang="en-US" dirty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?</a:t>
            </a:r>
            <a:endParaRPr lang="en-US" sz="24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>
                <a:cs typeface="NikoshBAN" pitchFamily="2" charset="0"/>
              </a:rPr>
              <a:t>ইম্পিড্যান্স</a:t>
            </a:r>
            <a:r>
              <a:rPr lang="en-US" sz="2400" dirty="0">
                <a:cs typeface="NikoshBAN" pitchFamily="2" charset="0"/>
              </a:rPr>
              <a:t> </a:t>
            </a:r>
            <a:r>
              <a:rPr lang="en-US" sz="2400" dirty="0" err="1">
                <a:cs typeface="NikoshBAN" pitchFamily="2" charset="0"/>
              </a:rPr>
              <a:t>কী</a:t>
            </a:r>
            <a:r>
              <a:rPr lang="en-US" sz="2400" dirty="0">
                <a:cs typeface="NikoshBAN" pitchFamily="2" charset="0"/>
              </a:rPr>
              <a:t> </a:t>
            </a:r>
            <a:r>
              <a:rPr lang="en-US" sz="2400" dirty="0" smtClean="0">
                <a:cs typeface="NikoshBAN" pitchFamily="2" charset="0"/>
              </a:rPr>
              <a:t>?</a:t>
            </a:r>
            <a:endParaRPr lang="en-US" sz="2400" dirty="0"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099810"/>
            <a:ext cx="80772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মূল্যায়নঃ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770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33400" y="2438400"/>
            <a:ext cx="8153400" cy="1066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err="1" smtClean="0"/>
              <a:t>রিয়্যাকট্যান্স</a:t>
            </a:r>
            <a:r>
              <a:rPr lang="en-US" sz="1800" dirty="0" smtClean="0"/>
              <a:t> ও </a:t>
            </a:r>
            <a:r>
              <a:rPr lang="en-US" sz="1800" dirty="0" err="1" smtClean="0"/>
              <a:t>ইম্পিড্যান্স</a:t>
            </a:r>
            <a:r>
              <a:rPr lang="en-US" sz="1800" dirty="0" smtClean="0"/>
              <a:t> </a:t>
            </a:r>
            <a:r>
              <a:rPr lang="en-US" sz="1800" dirty="0" err="1" smtClean="0"/>
              <a:t>নির্ণয়ের</a:t>
            </a:r>
            <a:r>
              <a:rPr lang="en-US" sz="1800" dirty="0" smtClean="0"/>
              <a:t> </a:t>
            </a:r>
            <a:r>
              <a:rPr lang="en-US" sz="1800" dirty="0" err="1" smtClean="0"/>
              <a:t>সূত্র</a:t>
            </a:r>
            <a:r>
              <a:rPr lang="en-US" sz="1800" dirty="0" smtClean="0"/>
              <a:t> </a:t>
            </a:r>
            <a:r>
              <a:rPr lang="en-US" sz="1800" dirty="0" err="1" smtClean="0"/>
              <a:t>ব্যবহার</a:t>
            </a:r>
            <a:r>
              <a:rPr lang="en-US" sz="1800" dirty="0" smtClean="0"/>
              <a:t> </a:t>
            </a:r>
            <a:r>
              <a:rPr lang="en-US" sz="1800" dirty="0" err="1" smtClean="0"/>
              <a:t>করে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গাণিতিক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সমস্যার</a:t>
            </a:r>
            <a:r>
              <a:rPr lang="en-US" sz="2400" dirty="0" smtClean="0">
                <a:cs typeface="NikoshBAN" pitchFamily="2" charset="0"/>
              </a:rPr>
              <a:t> </a:t>
            </a:r>
            <a:r>
              <a:rPr lang="en-US" sz="2400" dirty="0" err="1" smtClean="0">
                <a:cs typeface="NikoshBAN" pitchFamily="2" charset="0"/>
              </a:rPr>
              <a:t>সমাধান</a:t>
            </a:r>
            <a:r>
              <a:rPr lang="en-US" sz="1800" dirty="0" smtClean="0"/>
              <a:t> </a:t>
            </a:r>
            <a:r>
              <a:rPr lang="en-US" sz="1800" dirty="0" err="1" smtClean="0"/>
              <a:t>কর</a:t>
            </a:r>
            <a:r>
              <a:rPr lang="en-US" sz="1800" dirty="0" smtClean="0"/>
              <a:t>।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099810"/>
            <a:ext cx="80772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বাড়ির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কজঃ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273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1981200"/>
            <a:ext cx="6858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88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97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467638"/>
            <a:ext cx="87630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63038"/>
            <a:ext cx="4229622" cy="4637762"/>
          </a:xfrm>
          <a:ln>
            <a:solidFill>
              <a:schemeClr val="accent3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err="1" smtClean="0">
                <a:cs typeface="NikoshBAN" pitchFamily="2" charset="0"/>
              </a:rPr>
              <a:t>হরেন্দ্র</a:t>
            </a:r>
            <a:r>
              <a:rPr lang="en-US" sz="2000" dirty="0" smtClean="0">
                <a:cs typeface="NikoshBAN" pitchFamily="2" charset="0"/>
              </a:rPr>
              <a:t> </a:t>
            </a:r>
            <a:r>
              <a:rPr lang="en-US" sz="2000" dirty="0" err="1" smtClean="0">
                <a:cs typeface="NikoshBAN" pitchFamily="2" charset="0"/>
              </a:rPr>
              <a:t>বিশ্বাস</a:t>
            </a:r>
            <a:endParaRPr lang="bn-BD" sz="2000" dirty="0" smtClean="0">
              <a:cs typeface="NikoshBAN" pitchFamily="2" charset="0"/>
            </a:endParaRPr>
          </a:p>
          <a:p>
            <a:r>
              <a:rPr lang="en-US" sz="2000" dirty="0" err="1" smtClean="0">
                <a:cs typeface="NikoshBAN" pitchFamily="2" charset="0"/>
              </a:rPr>
              <a:t>জুনিয়র</a:t>
            </a:r>
            <a:r>
              <a:rPr lang="en-US" sz="2000" dirty="0" smtClean="0">
                <a:cs typeface="NikoshBAN" pitchFamily="2" charset="0"/>
              </a:rPr>
              <a:t> </a:t>
            </a:r>
            <a:r>
              <a:rPr lang="en-US" sz="2000" dirty="0" err="1" smtClean="0">
                <a:cs typeface="NikoshBAN" pitchFamily="2" charset="0"/>
              </a:rPr>
              <a:t>ইন্সট্রাক্টর</a:t>
            </a:r>
            <a:r>
              <a:rPr lang="en-US" sz="2000" dirty="0" smtClean="0">
                <a:cs typeface="NikoshBAN" pitchFamily="2" charset="0"/>
              </a:rPr>
              <a:t>(</a:t>
            </a:r>
            <a:r>
              <a:rPr lang="en-US" sz="2000" dirty="0" err="1" smtClean="0">
                <a:cs typeface="NikoshBAN" pitchFamily="2" charset="0"/>
              </a:rPr>
              <a:t>রেডিও</a:t>
            </a:r>
            <a:r>
              <a:rPr lang="en-US" sz="2000" dirty="0" smtClean="0">
                <a:cs typeface="NikoshBAN" pitchFamily="2" charset="0"/>
              </a:rPr>
              <a:t> </a:t>
            </a:r>
            <a:r>
              <a:rPr lang="en-US" sz="2000" dirty="0" err="1" smtClean="0">
                <a:cs typeface="NikoshBAN" pitchFamily="2" charset="0"/>
              </a:rPr>
              <a:t>এন্ড</a:t>
            </a:r>
            <a:r>
              <a:rPr lang="en-US" sz="2000" dirty="0" smtClean="0">
                <a:cs typeface="NikoshBAN" pitchFamily="2" charset="0"/>
              </a:rPr>
              <a:t> </a:t>
            </a:r>
            <a:r>
              <a:rPr lang="en-US" sz="2000" dirty="0" err="1" smtClean="0">
                <a:cs typeface="NikoshBAN" pitchFamily="2" charset="0"/>
              </a:rPr>
              <a:t>টিভি</a:t>
            </a:r>
            <a:r>
              <a:rPr lang="en-US" sz="2000" dirty="0" smtClean="0">
                <a:cs typeface="NikoshBAN" pitchFamily="2" charset="0"/>
              </a:rPr>
              <a:t>)</a:t>
            </a:r>
            <a:endParaRPr lang="bn-BD" sz="2000" dirty="0" smtClean="0">
              <a:cs typeface="NikoshBAN" pitchFamily="2" charset="0"/>
            </a:endParaRPr>
          </a:p>
          <a:p>
            <a:r>
              <a:rPr lang="en-US" sz="2000" dirty="0" err="1" smtClean="0">
                <a:cs typeface="NikoshBAN" pitchFamily="2" charset="0"/>
              </a:rPr>
              <a:t>নরসিংদী</a:t>
            </a:r>
            <a:r>
              <a:rPr lang="en-US" sz="2000" dirty="0" smtClean="0">
                <a:cs typeface="NikoshBAN" pitchFamily="2" charset="0"/>
              </a:rPr>
              <a:t> </a:t>
            </a:r>
            <a:r>
              <a:rPr lang="en-US" sz="2000" dirty="0" err="1" smtClean="0">
                <a:cs typeface="NikoshBAN" pitchFamily="2" charset="0"/>
              </a:rPr>
              <a:t>টেকনিক্যাল</a:t>
            </a:r>
            <a:r>
              <a:rPr lang="en-US" sz="2000" dirty="0" smtClean="0">
                <a:cs typeface="NikoshBAN" pitchFamily="2" charset="0"/>
              </a:rPr>
              <a:t> </a:t>
            </a:r>
            <a:r>
              <a:rPr lang="en-US" sz="2000" dirty="0" err="1" smtClean="0">
                <a:cs typeface="NikoshBAN" pitchFamily="2" charset="0"/>
              </a:rPr>
              <a:t>স্কুল</a:t>
            </a:r>
            <a:r>
              <a:rPr lang="en-US" sz="2000" dirty="0" smtClean="0">
                <a:cs typeface="NikoshBAN" pitchFamily="2" charset="0"/>
              </a:rPr>
              <a:t> ও </a:t>
            </a:r>
            <a:r>
              <a:rPr lang="en-US" sz="2000" dirty="0" err="1" smtClean="0">
                <a:cs typeface="NikoshBAN" pitchFamily="2" charset="0"/>
              </a:rPr>
              <a:t>কলেজ</a:t>
            </a:r>
            <a:endParaRPr lang="en-US" sz="2000" dirty="0" smtClean="0">
              <a:cs typeface="NikoshBAN" pitchFamily="2" charset="0"/>
            </a:endParaRPr>
          </a:p>
          <a:p>
            <a:r>
              <a:rPr lang="en-US" sz="1400" dirty="0" err="1" smtClean="0">
                <a:solidFill>
                  <a:srgbClr val="0070C0"/>
                </a:solidFill>
                <a:cs typeface="NikoshBAN" pitchFamily="2" charset="0"/>
              </a:rPr>
              <a:t>Email:harendrabiswas@gmail.com</a:t>
            </a:r>
            <a:endParaRPr lang="en-US" sz="1400" dirty="0">
              <a:solidFill>
                <a:srgbClr val="0070C0"/>
              </a:solidFill>
              <a:cs typeface="NikoshBAN" pitchFamily="2" charset="0"/>
            </a:endParaRPr>
          </a:p>
        </p:txBody>
      </p:sp>
      <p:pic>
        <p:nvPicPr>
          <p:cNvPr id="13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1762125"/>
            <a:ext cx="4495800" cy="4657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3528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28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3509"/>
            <a:ext cx="8382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ছবিগুলো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……….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956896"/>
            <a:ext cx="3073533" cy="23959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505200"/>
            <a:ext cx="3733800" cy="24846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143000"/>
            <a:ext cx="3886200" cy="291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97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867400"/>
            <a:ext cx="594360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cs typeface="SutonnyMJ" pitchFamily="2" charset="0"/>
              </a:rPr>
              <a:t>রিয়্যাকট্যান্স</a:t>
            </a:r>
            <a:r>
              <a:rPr lang="en-US" sz="2000" dirty="0">
                <a:cs typeface="SutonnyMJ" pitchFamily="2" charset="0"/>
              </a:rPr>
              <a:t> ও </a:t>
            </a:r>
            <a:r>
              <a:rPr lang="en-US" sz="2000" dirty="0" err="1">
                <a:cs typeface="SutonnyMJ" pitchFamily="2" charset="0"/>
              </a:rPr>
              <a:t>ইম্পিড্যান্স</a:t>
            </a:r>
            <a:endParaRPr lang="en-US" sz="2000" dirty="0">
              <a:cs typeface="SutonnyMJ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716690"/>
            <a:ext cx="3733800" cy="207157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997" y="1018009"/>
            <a:ext cx="3513804" cy="132329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115" y="3048000"/>
            <a:ext cx="4160686" cy="2411788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flipV="1">
            <a:off x="2514600" y="2209800"/>
            <a:ext cx="228600" cy="3505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539522" y="3962400"/>
            <a:ext cx="3785078" cy="1752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539522" y="1752478"/>
            <a:ext cx="4648200" cy="39625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20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461767"/>
            <a:ext cx="8991600" cy="60016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4400" baseline="-25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baseline="-25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baseline="-25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baseline="-25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C00000"/>
                </a:solidFill>
                <a:cs typeface="NikoshBAN" pitchFamily="2" charset="0"/>
              </a:rPr>
              <a:t>জেনারেল</a:t>
            </a:r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 ইলেকট্রনিক্স-২(১ম </a:t>
            </a:r>
            <a:r>
              <a:rPr lang="en-US" sz="3200" dirty="0" err="1" smtClean="0">
                <a:solidFill>
                  <a:srgbClr val="C00000"/>
                </a:solidFill>
                <a:cs typeface="NikoshBAN" pitchFamily="2" charset="0"/>
              </a:rPr>
              <a:t>পত্র</a:t>
            </a:r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)</a:t>
            </a:r>
          </a:p>
          <a:p>
            <a:pPr algn="ctr"/>
            <a:r>
              <a:rPr lang="en-US" sz="3200" dirty="0" err="1" smtClean="0">
                <a:solidFill>
                  <a:srgbClr val="C00000"/>
                </a:solidFill>
                <a:cs typeface="NikoshBAN" pitchFamily="2" charset="0"/>
              </a:rPr>
              <a:t>নবম</a:t>
            </a:r>
            <a:r>
              <a:rPr lang="en-US" sz="3200" dirty="0" smtClean="0">
                <a:solidFill>
                  <a:srgbClr val="C00000"/>
                </a:solidFill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cs typeface="NikoshBAN" pitchFamily="2" charset="0"/>
              </a:rPr>
              <a:t>শ্রেণি</a:t>
            </a:r>
            <a:endParaRPr lang="en-US" sz="3200" baseline="-25000" dirty="0" smtClean="0">
              <a:solidFill>
                <a:srgbClr val="C00000"/>
              </a:solidFill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  <a:cs typeface="NikoshBAN" pitchFamily="2" charset="0"/>
              </a:rPr>
              <a:t>অধ্যায়ঃ</a:t>
            </a:r>
            <a:r>
              <a:rPr lang="en-US" sz="2800" dirty="0" smtClean="0">
                <a:solidFill>
                  <a:srgbClr val="0070C0"/>
                </a:solidFill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cs typeface="NikoshBAN" pitchFamily="2" charset="0"/>
              </a:rPr>
              <a:t>সপ্তম</a:t>
            </a:r>
            <a:endParaRPr lang="bn-BD" sz="2800" baseline="-25000" dirty="0" smtClean="0">
              <a:solidFill>
                <a:srgbClr val="0070C0"/>
              </a:solidFill>
              <a:cs typeface="NikoshBAN" pitchFamily="2" charset="0"/>
            </a:endParaRPr>
          </a:p>
          <a:p>
            <a:pPr algn="ctr"/>
            <a:r>
              <a:rPr lang="en-US" sz="2800" dirty="0" smtClean="0">
                <a:solidFill>
                  <a:srgbClr val="0070C0"/>
                </a:solidFill>
                <a:cs typeface="NikoshBAN" pitchFamily="2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cs typeface="NikoshBAN" pitchFamily="2" charset="0"/>
              </a:rPr>
              <a:t>রিয়্যাকট্যান্স</a:t>
            </a:r>
            <a:r>
              <a:rPr lang="en-US" sz="2800" dirty="0" smtClean="0">
                <a:solidFill>
                  <a:srgbClr val="0070C0"/>
                </a:solidFill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0070C0"/>
                </a:solidFill>
                <a:cs typeface="NikoshBAN" pitchFamily="2" charset="0"/>
              </a:rPr>
              <a:t>ইম্পিড্যান্স</a:t>
            </a:r>
            <a:r>
              <a:rPr lang="en-US" sz="2800" dirty="0" smtClean="0">
                <a:solidFill>
                  <a:srgbClr val="0070C0"/>
                </a:solidFill>
                <a:cs typeface="NikoshBAN" pitchFamily="2" charset="0"/>
              </a:rPr>
              <a:t>)</a:t>
            </a:r>
          </a:p>
          <a:p>
            <a:pPr algn="ctr"/>
            <a:endParaRPr lang="en-US" sz="2800" baseline="-25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baseline="-25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8000" baseline="-250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8000" baseline="-250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9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914400"/>
            <a:ext cx="75438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পাঠশেষে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শিক্ষার্থীরা</a:t>
            </a:r>
            <a:r>
              <a:rPr lang="en-US" sz="2400" dirty="0" smtClean="0"/>
              <a:t>…..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981200"/>
            <a:ext cx="731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/>
              <a:t>রিয়্যাকট্যান্স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/>
              <a:t>রিয়্যাকট্যান্স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প্রকারভেদ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/>
              <a:t>ইন্ডাক্টটিভ</a:t>
            </a:r>
            <a:r>
              <a:rPr lang="en-US" dirty="0" smtClean="0"/>
              <a:t> </a:t>
            </a:r>
            <a:r>
              <a:rPr lang="en-US" dirty="0" err="1" smtClean="0"/>
              <a:t>রিয়্যাকট্যান্স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/>
              <a:t>ক্যাপাসিটিভ</a:t>
            </a:r>
            <a:r>
              <a:rPr lang="en-US" dirty="0" smtClean="0"/>
              <a:t> </a:t>
            </a:r>
            <a:r>
              <a:rPr lang="en-US" dirty="0" err="1" smtClean="0"/>
              <a:t>রিয়্যাকট্যান্স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>
                <a:cs typeface="NikoshBAN" pitchFamily="2" charset="0"/>
              </a:rPr>
              <a:t> </a:t>
            </a:r>
            <a:r>
              <a:rPr lang="en-US" dirty="0" err="1"/>
              <a:t>পারবে</a:t>
            </a:r>
            <a:r>
              <a:rPr lang="en-US" dirty="0"/>
              <a:t> </a:t>
            </a:r>
            <a:r>
              <a:rPr lang="en-US" dirty="0" smtClean="0">
                <a:cs typeface="NikoshBAN" pitchFamily="2" charset="0"/>
              </a:rPr>
              <a:t>।</a:t>
            </a:r>
            <a:endParaRPr lang="en-US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/>
              <a:t>ইম্পিড্যান্স</a:t>
            </a:r>
            <a:r>
              <a:rPr lang="en-US" dirty="0" smtClean="0"/>
              <a:t> </a:t>
            </a:r>
            <a:r>
              <a:rPr lang="en-US" dirty="0" err="1"/>
              <a:t>কী</a:t>
            </a:r>
            <a:r>
              <a:rPr lang="en-US" dirty="0"/>
              <a:t> </a:t>
            </a:r>
            <a:r>
              <a:rPr lang="en-US" dirty="0" err="1"/>
              <a:t>তা</a:t>
            </a:r>
            <a:r>
              <a:rPr lang="en-US" dirty="0"/>
              <a:t> </a:t>
            </a:r>
            <a:r>
              <a:rPr lang="en-US" dirty="0" err="1"/>
              <a:t>বলতে</a:t>
            </a:r>
            <a:r>
              <a:rPr lang="en-US" dirty="0"/>
              <a:t> </a:t>
            </a:r>
            <a:r>
              <a:rPr lang="en-US" dirty="0" err="1"/>
              <a:t>পারবে</a:t>
            </a:r>
            <a:r>
              <a:rPr lang="en-US" dirty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/>
              <a:t>ইম্পিড্যান্স</a:t>
            </a:r>
            <a:r>
              <a:rPr lang="en-US" dirty="0" smtClean="0"/>
              <a:t> </a:t>
            </a:r>
            <a:r>
              <a:rPr lang="en-US" dirty="0" err="1" smtClean="0"/>
              <a:t>নির্ণয়ের</a:t>
            </a:r>
            <a:r>
              <a:rPr lang="en-US" dirty="0" smtClean="0"/>
              <a:t> </a:t>
            </a:r>
            <a:r>
              <a:rPr lang="en-US" dirty="0" err="1" smtClean="0"/>
              <a:t>সূত্র</a:t>
            </a:r>
            <a:r>
              <a:rPr lang="en-US" dirty="0" smtClean="0"/>
              <a:t> </a:t>
            </a:r>
            <a:r>
              <a:rPr lang="en-US" dirty="0" err="1" smtClean="0"/>
              <a:t>সনাক্ত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/>
              <a:t>পারবে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07968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2068" y="609600"/>
            <a:ext cx="823655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/>
              <a:t>রিয়্যাকট্যান্স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?</a:t>
            </a:r>
            <a:endParaRPr lang="en-US" sz="24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68" y="3145281"/>
            <a:ext cx="3244269" cy="252899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95400"/>
            <a:ext cx="2328354" cy="191560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12068" y="5867400"/>
            <a:ext cx="82297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>
                <a:cs typeface="SutonnyMJ" pitchFamily="2" charset="0"/>
              </a:rPr>
              <a:t>রিয়্যাকট্যান্স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হলো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এসি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এবং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ডিসি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এর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জন্য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ইন্ডাক্টর</a:t>
            </a:r>
            <a:r>
              <a:rPr lang="en-US" dirty="0" smtClean="0">
                <a:cs typeface="SutonnyMJ" pitchFamily="2" charset="0"/>
              </a:rPr>
              <a:t> ও </a:t>
            </a:r>
            <a:r>
              <a:rPr lang="en-US" dirty="0" err="1" smtClean="0">
                <a:cs typeface="SutonnyMJ" pitchFamily="2" charset="0"/>
              </a:rPr>
              <a:t>ক্যাপাসিটরের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বাধা</a:t>
            </a:r>
            <a:r>
              <a:rPr lang="en-US" dirty="0" smtClean="0"/>
              <a:t>।            </a:t>
            </a:r>
            <a:endParaRPr lang="as-IN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540" y="1117611"/>
            <a:ext cx="2529317" cy="1798949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 flipH="1" flipV="1">
            <a:off x="2743199" y="2176046"/>
            <a:ext cx="19812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724399" y="1947446"/>
            <a:ext cx="2209800" cy="1947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69340" y="4003480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রিয়্যাকট্যান্স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743199" y="389499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08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199" y="655529"/>
            <a:ext cx="822960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err="1" smtClean="0"/>
              <a:t>রিয়্যাকট্যান্স</a:t>
            </a:r>
            <a:r>
              <a:rPr lang="en-US" sz="2400" dirty="0" smtClean="0"/>
              <a:t> </a:t>
            </a:r>
            <a:r>
              <a:rPr lang="en-US" sz="2400" dirty="0" err="1" smtClean="0"/>
              <a:t>কত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</a:t>
            </a:r>
            <a:r>
              <a:rPr lang="en-US" sz="2400" dirty="0" smtClean="0"/>
              <a:t> ও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?…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75" y="2203150"/>
            <a:ext cx="3138694" cy="19973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11" y="2203150"/>
            <a:ext cx="3229178" cy="205493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1447800" y="2667000"/>
            <a:ext cx="381000" cy="25146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419600" y="2667000"/>
            <a:ext cx="2057400" cy="25771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4850" y="5244108"/>
            <a:ext cx="234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cs typeface="SutonnyMJ" pitchFamily="2" charset="0"/>
              </a:rPr>
              <a:t>ইন্ডাকটিভ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রিয়্যাকট্যান্স</a:t>
            </a:r>
            <a:endParaRPr lang="en-US" sz="1600" dirty="0"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67100" y="527807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cs typeface="SutonnyMJ" pitchFamily="2" charset="0"/>
              </a:rPr>
              <a:t>ক্যাপাসিটিভ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রিয়্যাকট্যান্স</a:t>
            </a:r>
            <a:endParaRPr lang="en-US" sz="1600" dirty="0">
              <a:cs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1347311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err="1" smtClean="0">
                <a:cs typeface="SutonnyMJ" pitchFamily="2" charset="0"/>
              </a:rPr>
              <a:t>রিয়্যাকট্যান্স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দুই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প্রকার</a:t>
            </a:r>
            <a:r>
              <a:rPr lang="en-US" dirty="0" smtClean="0">
                <a:cs typeface="SutonnyMJ" pitchFamily="2" charset="0"/>
              </a:rPr>
              <a:t>। </a:t>
            </a:r>
            <a:r>
              <a:rPr lang="en-US" dirty="0" err="1" smtClean="0">
                <a:cs typeface="SutonnyMJ" pitchFamily="2" charset="0"/>
              </a:rPr>
              <a:t>যথাঃ</a:t>
            </a:r>
            <a:endParaRPr lang="en-US" dirty="0"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74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245" y="617429"/>
            <a:ext cx="8000999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800" dirty="0" smtClean="0"/>
              <a:t> </a:t>
            </a:r>
            <a:r>
              <a:rPr lang="en-US" sz="2400" dirty="0" err="1" smtClean="0"/>
              <a:t>ইন্ডাক্টটিভ</a:t>
            </a:r>
            <a:r>
              <a:rPr lang="en-US" sz="2400" dirty="0" smtClean="0"/>
              <a:t> </a:t>
            </a:r>
            <a:r>
              <a:rPr lang="en-US" sz="2400" dirty="0" err="1" smtClean="0"/>
              <a:t>রিয়্যাকট্যান্স</a:t>
            </a:r>
            <a:r>
              <a:rPr lang="en-US" sz="2400" dirty="0" smtClean="0"/>
              <a:t>……..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" y="4724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600" dirty="0" err="1" smtClean="0"/>
              <a:t>কোনো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ইন্ডাক্টর</a:t>
            </a:r>
            <a:r>
              <a:rPr lang="en-US" sz="1600" dirty="0" smtClean="0"/>
              <a:t> </a:t>
            </a:r>
            <a:r>
              <a:rPr lang="en-US" sz="1600" dirty="0" err="1" smtClean="0"/>
              <a:t>এসি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প্রবাহের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বাধা</a:t>
            </a:r>
            <a:r>
              <a:rPr lang="en-US" sz="1600" dirty="0" smtClean="0"/>
              <a:t> </a:t>
            </a:r>
            <a:r>
              <a:rPr lang="en-US" sz="1600" dirty="0" err="1" smtClean="0"/>
              <a:t>দেয়</a:t>
            </a:r>
            <a:r>
              <a:rPr lang="en-US" sz="1600" dirty="0" smtClean="0"/>
              <a:t>, </a:t>
            </a:r>
            <a:r>
              <a:rPr lang="en-US" sz="1600" dirty="0" err="1" smtClean="0"/>
              <a:t>তাকে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ইন্ডাকটিভ</a:t>
            </a:r>
            <a:r>
              <a:rPr lang="en-US" sz="1600" dirty="0" smtClean="0"/>
              <a:t> </a:t>
            </a:r>
            <a:r>
              <a:rPr lang="en-US" sz="1600" dirty="0" err="1" smtClean="0"/>
              <a:t>রিয়্যাকট্যান্স</a:t>
            </a:r>
            <a:r>
              <a:rPr lang="en-US" sz="1600" dirty="0" smtClean="0"/>
              <a:t> </a:t>
            </a:r>
            <a:r>
              <a:rPr lang="en-US" sz="1600" dirty="0" err="1" smtClean="0"/>
              <a:t>বলে</a:t>
            </a:r>
            <a:r>
              <a:rPr lang="en-US" sz="1600" dirty="0" smtClean="0"/>
              <a:t>। </a:t>
            </a:r>
            <a:r>
              <a:rPr lang="en-US" sz="1600" dirty="0" err="1" smtClean="0"/>
              <a:t>একে</a:t>
            </a:r>
            <a:r>
              <a:rPr lang="en-US" sz="1600" dirty="0" smtClean="0"/>
              <a:t> X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 </a:t>
            </a:r>
            <a:r>
              <a:rPr lang="en-US" sz="1600" dirty="0" err="1" smtClean="0"/>
              <a:t>দ্বারা</a:t>
            </a:r>
            <a:r>
              <a:rPr lang="en-US" sz="1600" dirty="0" smtClean="0"/>
              <a:t> </a:t>
            </a:r>
            <a:r>
              <a:rPr lang="en-US" sz="1600" dirty="0" err="1" smtClean="0"/>
              <a:t>সূচিত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করা</a:t>
            </a:r>
            <a:r>
              <a:rPr lang="en-US" sz="1600" dirty="0" smtClean="0"/>
              <a:t> </a:t>
            </a:r>
            <a:r>
              <a:rPr lang="en-US" sz="1600" dirty="0" err="1" smtClean="0"/>
              <a:t>হয়</a:t>
            </a:r>
            <a:r>
              <a:rPr lang="en-US" sz="1600" dirty="0" smtClean="0"/>
              <a:t>। </a:t>
            </a:r>
            <a:r>
              <a:rPr lang="en-US" sz="1600" dirty="0" err="1" smtClean="0"/>
              <a:t>ইহার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একক</a:t>
            </a:r>
            <a:r>
              <a:rPr lang="en-US" sz="1600" dirty="0" smtClean="0"/>
              <a:t> </a:t>
            </a:r>
            <a:r>
              <a:rPr lang="en-US" sz="1600" dirty="0" err="1" smtClean="0"/>
              <a:t>ওহম</a:t>
            </a:r>
            <a:r>
              <a:rPr lang="en-US" sz="1600" dirty="0" smtClean="0"/>
              <a:t>(</a:t>
            </a:r>
            <a:r>
              <a:rPr lang="en-US" sz="1600" dirty="0" smtClean="0">
                <a:sym typeface="Symbol"/>
              </a:rPr>
              <a:t>)।</a:t>
            </a:r>
            <a:endParaRPr lang="en-US" sz="16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447800"/>
            <a:ext cx="4007811" cy="31242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8" t="4166" r="4878" b="2244"/>
          <a:stretch/>
        </p:blipFill>
        <p:spPr>
          <a:xfrm>
            <a:off x="4724401" y="1752600"/>
            <a:ext cx="3677856" cy="260032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71500" y="55530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600" dirty="0" err="1" smtClean="0"/>
              <a:t>কোন</a:t>
            </a:r>
            <a:r>
              <a:rPr lang="en-US" sz="1600" dirty="0" smtClean="0"/>
              <a:t> </a:t>
            </a:r>
            <a:r>
              <a:rPr lang="en-US" sz="1600" dirty="0" err="1" smtClean="0"/>
              <a:t>খাটি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বা</a:t>
            </a:r>
            <a:r>
              <a:rPr lang="en-US" sz="1600" dirty="0" smtClean="0"/>
              <a:t> </a:t>
            </a:r>
            <a:r>
              <a:rPr lang="en-US" sz="1600" dirty="0" err="1" smtClean="0"/>
              <a:t>বিশুদ্ধ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ইন্ডাকটিভ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সার্কিটে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ইন্ডাকটিভ</a:t>
            </a:r>
            <a:r>
              <a:rPr lang="en-US" sz="1600" dirty="0" smtClean="0"/>
              <a:t> </a:t>
            </a:r>
            <a:r>
              <a:rPr lang="en-US" sz="1600" dirty="0" err="1" smtClean="0"/>
              <a:t>রিয়্যাকট্যান্স</a:t>
            </a:r>
            <a:r>
              <a:rPr lang="en-US" sz="1600" dirty="0"/>
              <a:t> </a:t>
            </a:r>
            <a:r>
              <a:rPr lang="en-US" sz="1600" dirty="0" err="1" smtClean="0"/>
              <a:t>নির্ণয়ের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সূত্রঃ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</a:t>
            </a:r>
            <a:r>
              <a:rPr lang="en-US" sz="1600" dirty="0" err="1" smtClean="0"/>
              <a:t>ইন্ডাকটিভ</a:t>
            </a:r>
            <a:r>
              <a:rPr lang="en-US" sz="1600" dirty="0" smtClean="0"/>
              <a:t> </a:t>
            </a:r>
            <a:r>
              <a:rPr lang="en-US" sz="1600" dirty="0" err="1" smtClean="0"/>
              <a:t>রিয়্যাকট্যান্স</a:t>
            </a:r>
            <a:r>
              <a:rPr lang="en-US" sz="1600" dirty="0" smtClean="0"/>
              <a:t>, X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=</a:t>
            </a:r>
            <a:r>
              <a:rPr lang="en-US" sz="1600" dirty="0" smtClean="0">
                <a:sym typeface="Symbol"/>
              </a:rPr>
              <a:t>L</a:t>
            </a:r>
            <a:endParaRPr lang="en-US" sz="1600" dirty="0" smtClean="0"/>
          </a:p>
          <a:p>
            <a:r>
              <a:rPr lang="en-US" sz="1600" dirty="0" smtClean="0"/>
              <a:t>                                             </a:t>
            </a:r>
            <a:r>
              <a:rPr lang="en-US" sz="1600" dirty="0" err="1" smtClean="0"/>
              <a:t>বা</a:t>
            </a:r>
            <a:r>
              <a:rPr lang="en-US" sz="1600" dirty="0" smtClean="0"/>
              <a:t>, X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=2</a:t>
            </a:r>
            <a:r>
              <a:rPr lang="en-US" sz="1600" dirty="0" smtClean="0">
                <a:sym typeface="Symbol"/>
              </a:rPr>
              <a:t>fL [</a:t>
            </a:r>
            <a:r>
              <a:rPr lang="en-US" sz="1600" dirty="0" err="1" smtClean="0">
                <a:sym typeface="Symbol"/>
              </a:rPr>
              <a:t>যেখানে</a:t>
            </a:r>
            <a:r>
              <a:rPr lang="en-US" sz="1600" dirty="0" smtClean="0">
                <a:sym typeface="Symbol"/>
              </a:rPr>
              <a:t> =</a:t>
            </a:r>
            <a:r>
              <a:rPr lang="en-US" sz="1600" dirty="0" smtClean="0"/>
              <a:t>2</a:t>
            </a:r>
            <a:r>
              <a:rPr lang="en-US" sz="1600" dirty="0">
                <a:sym typeface="Symbol"/>
              </a:rPr>
              <a:t></a:t>
            </a:r>
            <a:r>
              <a:rPr lang="en-US" sz="1600" dirty="0" smtClean="0">
                <a:sym typeface="Symbol"/>
              </a:rPr>
              <a:t>f,  =3.14 </a:t>
            </a:r>
            <a:r>
              <a:rPr lang="en-US" sz="1600" dirty="0" err="1" smtClean="0">
                <a:sym typeface="Symbol"/>
              </a:rPr>
              <a:t>এবং</a:t>
            </a:r>
            <a:r>
              <a:rPr lang="en-US" sz="1600" dirty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f=</a:t>
            </a:r>
            <a:r>
              <a:rPr lang="en-US" sz="1600" dirty="0" err="1" smtClean="0">
                <a:sym typeface="Symbol"/>
              </a:rPr>
              <a:t>ফ্রিকোয়েন্সি</a:t>
            </a:r>
            <a:r>
              <a:rPr lang="en-US" sz="1600" dirty="0" smtClean="0">
                <a:sym typeface="Symbol"/>
              </a:rPr>
              <a:t>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140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1973</TotalTime>
  <Words>415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পরিচিতিঃ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Harendra Biswas</cp:lastModifiedBy>
  <cp:revision>607</cp:revision>
  <dcterms:created xsi:type="dcterms:W3CDTF">2006-08-16T00:00:00Z</dcterms:created>
  <dcterms:modified xsi:type="dcterms:W3CDTF">2019-11-24T16:18:55Z</dcterms:modified>
</cp:coreProperties>
</file>