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323" r:id="rId3"/>
    <p:sldId id="274" r:id="rId4"/>
    <p:sldId id="285" r:id="rId5"/>
    <p:sldId id="276" r:id="rId6"/>
    <p:sldId id="296" r:id="rId7"/>
    <p:sldId id="297" r:id="rId8"/>
    <p:sldId id="300" r:id="rId9"/>
    <p:sldId id="298" r:id="rId10"/>
    <p:sldId id="301" r:id="rId11"/>
    <p:sldId id="322" r:id="rId12"/>
    <p:sldId id="315" r:id="rId13"/>
    <p:sldId id="316" r:id="rId14"/>
    <p:sldId id="320" r:id="rId15"/>
    <p:sldId id="321" r:id="rId16"/>
    <p:sldId id="281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0099"/>
    <a:srgbClr val="4C4CD4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FAD53-8FF0-4948-8FFA-4140E96C39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4D25B-5C60-44AA-B5A3-6B83027F4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14 নভে.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75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E4CF-C302-40F9-8B94-D20B45A18E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115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উত্তরের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অপশন এ ক্লিক করতে হবে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33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5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987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B1FA-8BE7-402C-A766-103E6EEF5F1B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FBE2-57C8-48DF-AD57-D9C64FE47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6629400" y="4442396"/>
            <a:ext cx="1537108" cy="1577404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44423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57150">
            <a:solidFill>
              <a:schemeClr val="bg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44423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00206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bn-BD" sz="11500" b="1" dirty="0" smtClean="0">
                <a:ln w="1143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1500" b="1" dirty="0" smtClean="0">
                <a:ln w="1143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44423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8636D6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1500" b="1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642939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সৌজন্যেঃ মোহাম্মদ আব্দুল মুকিত, প্রভাষক, তাজিয়া মুবাশ্বারিয়া আলিম মাদরাসা, নবিগঞ্জ।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4" name="Picture 13" descr="10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42844" y="928670"/>
            <a:ext cx="8286808" cy="2762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47303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xit" presetSubtype="9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xit" presetSubtype="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xit" presetSubtype="1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300"/>
                            </p:stCondLst>
                            <p:childTnLst>
                              <p:par>
                                <p:cTn id="69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300"/>
                            </p:stCondLst>
                            <p:childTnLst>
                              <p:par>
                                <p:cTn id="75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7" grpId="0" animBg="1"/>
      <p:bldP spid="7" grpId="1" animBg="1"/>
      <p:bldP spid="7" grpId="2" animBg="1"/>
      <p:bldP spid="7" grpId="3" animBg="1"/>
      <p:bldP spid="6" grpId="0" animBg="1"/>
      <p:bldP spid="6" grpId="1" animBg="1"/>
      <p:bldP spid="6" grpId="2" animBg="1"/>
      <p:bldP spid="6" grpId="3" animBg="1"/>
      <p:bldP spid="5" grpId="0" animBg="1"/>
      <p:bldP spid="5" grpId="1" animBg="1"/>
      <p:bldP spid="5" grpId="2" animBg="1"/>
      <p:bldP spid="5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250265" y="1572174"/>
            <a:ext cx="4214842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ফ্লোচার্টের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প্রকারভেদঃ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22" y="3643314"/>
            <a:ext cx="35719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প্রোগ্রাম</a:t>
            </a:r>
            <a:r>
              <a:rPr lang="en-US" sz="4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</a:t>
            </a:r>
            <a:r>
              <a:rPr lang="en-US" sz="4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572008"/>
            <a:ext cx="35719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ফ্লোচার্ট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1988" y="2643182"/>
            <a:ext cx="4631397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সাধারণত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ounded Rectangle 125"/>
          <p:cNvSpPr/>
          <p:nvPr/>
        </p:nvSpPr>
        <p:spPr>
          <a:xfrm>
            <a:off x="3000364" y="785794"/>
            <a:ext cx="6000792" cy="6072230"/>
          </a:xfrm>
          <a:prstGeom prst="roundRect">
            <a:avLst/>
          </a:prstGeom>
          <a:gradFill flip="none" rotWithShape="1">
            <a:gsLst>
              <a:gs pos="0">
                <a:srgbClr val="00FF99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l="-100000" t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844612"/>
            <a:ext cx="257176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সিদ্ধান্ত প্রতীক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07072"/>
            <a:ext cx="257176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প্রবাহদিক প্রতীক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169532"/>
            <a:ext cx="25717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সংযোগ প্রতীক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831992"/>
            <a:ext cx="2571768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লুপ বা চক্র প্রতীক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156915"/>
            <a:ext cx="257176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বর্ণনা  প্রতীক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720" y="1519692"/>
            <a:ext cx="2573140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গ্রহণ/নির্গমন প্রতীক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5720" y="857232"/>
            <a:ext cx="257176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টার্মিনাল প্রতীক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5720" y="2182152"/>
            <a:ext cx="257176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প্রক্রিয়াকরণ প্রতীক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720" y="5494452"/>
            <a:ext cx="257176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সাবরুটিন প্রতীক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071802" y="1709686"/>
            <a:ext cx="5786478" cy="3933892"/>
            <a:chOff x="3050790" y="1377128"/>
            <a:chExt cx="5664614" cy="3842624"/>
          </a:xfrm>
        </p:grpSpPr>
        <p:sp>
          <p:nvSpPr>
            <p:cNvPr id="71" name="TextBox 70"/>
            <p:cNvSpPr txBox="1"/>
            <p:nvPr/>
          </p:nvSpPr>
          <p:spPr>
            <a:xfrm>
              <a:off x="3050790" y="2357430"/>
              <a:ext cx="5664614" cy="28623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(ক) টার্মিনাল প্রতীকঃ এটি একটি ডিম্বক (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Oval)</a:t>
              </a:r>
              <a:r>
                <a:rPr lang="bn-BD" sz="36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আকৃতিক প্রতীক। এটি প্রোগ্রামের আরম্ভ এবং শেষ নির্দেশ করে থাকে। একটি প্রোগ্রামে একাধিকবার টার্মিনাল প্রতীক ব্যবহৃত হতে পারে।</a:t>
              </a:r>
              <a:endPara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714876" y="1377128"/>
              <a:ext cx="2116449" cy="90886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428992" y="1793549"/>
            <a:ext cx="5000660" cy="3850029"/>
            <a:chOff x="1643010" y="1643050"/>
            <a:chExt cx="5857916" cy="299277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8" name="TextBox 77"/>
            <p:cNvSpPr txBox="1"/>
            <p:nvPr/>
          </p:nvSpPr>
          <p:spPr>
            <a:xfrm>
              <a:off x="1643010" y="2573720"/>
              <a:ext cx="5857916" cy="20621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সামন্তরিক আকৃতির প্রতীককে গ্রহণ / নির্গমন প্রতীক বলে। এর সাহায্যে প্রক্রিয়াকরনের জন্য ইনপুট চাওয়া হয় এবং প্রক্রিয়াকরনের শেষে ফলাফল আউটপুট প্রদর্শন করানো হয়। 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Parallelogram 78"/>
            <p:cNvSpPr/>
            <p:nvPr/>
          </p:nvSpPr>
          <p:spPr>
            <a:xfrm>
              <a:off x="3643274" y="1643050"/>
              <a:ext cx="1857388" cy="785818"/>
            </a:xfrm>
            <a:prstGeom prst="parallelogram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214678" y="1785926"/>
            <a:ext cx="5072098" cy="3714776"/>
            <a:chOff x="2428860" y="2357430"/>
            <a:chExt cx="5072098" cy="2847921"/>
          </a:xfrm>
        </p:grpSpPr>
        <p:sp>
          <p:nvSpPr>
            <p:cNvPr id="81" name="TextBox 80"/>
            <p:cNvSpPr txBox="1"/>
            <p:nvPr/>
          </p:nvSpPr>
          <p:spPr>
            <a:xfrm>
              <a:off x="2428860" y="3143248"/>
              <a:ext cx="5072098" cy="20621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আয়তকার আকৃতির প্রতীকই প্রক্রিয়াকরণ প্রতীক বলে। প্রক্রিয়াকরণের কাজ কী রকম  হবে তা নির্দেশের জন্য এই প্রতীক ব্যবহৃত হয়।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571868" y="2357430"/>
              <a:ext cx="2786082" cy="64633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357554" y="1785926"/>
            <a:ext cx="5357818" cy="3786214"/>
            <a:chOff x="1714480" y="1787900"/>
            <a:chExt cx="5572164" cy="385567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4" name="TextBox 83"/>
            <p:cNvSpPr txBox="1"/>
            <p:nvPr/>
          </p:nvSpPr>
          <p:spPr>
            <a:xfrm>
              <a:off x="1714480" y="3089033"/>
              <a:ext cx="5572164" cy="25545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হীরক (</a:t>
              </a:r>
              <a:r>
                <a:rPr lang="en-US" sz="3200" dirty="0" err="1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Dimond</a:t>
              </a:r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bn-BD" sz="3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আকৃতির প্রতীককে সিদ্ধান্ত প্রতীক বলা হয়। এটি সর্বদা একটি প্রশ্ন করে থাকে, যার দু’টি সম্ভাব্য উত্তর (হ্যা বা না ) থাকে । উত্তরের উপর নির্ভর করে ফ্লোচার্টকে দু’ভাগে বিভক্ত করা হয়।  </a:t>
              </a:r>
              <a:endParaRPr lang="en-US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5" name="Diamond 84"/>
            <p:cNvSpPr/>
            <p:nvPr/>
          </p:nvSpPr>
          <p:spPr>
            <a:xfrm>
              <a:off x="3536149" y="1787900"/>
              <a:ext cx="1928826" cy="1283910"/>
            </a:xfrm>
            <a:prstGeom prst="diamond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143240" y="1231645"/>
            <a:ext cx="5857916" cy="4197619"/>
            <a:chOff x="1714480" y="1357298"/>
            <a:chExt cx="6072230" cy="4483371"/>
          </a:xfrm>
        </p:grpSpPr>
        <p:sp>
          <p:nvSpPr>
            <p:cNvPr id="90" name="TextBox 89"/>
            <p:cNvSpPr txBox="1"/>
            <p:nvPr/>
          </p:nvSpPr>
          <p:spPr>
            <a:xfrm>
              <a:off x="1714480" y="3286124"/>
              <a:ext cx="6072230" cy="255454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তীর চিহ্ন বিশিষ্ট সরলরেখা প্রবাহদিক প্রতীক হিসেবে পরিচিত । তীর চিহ্নটি প্রোগ্রামের ব্যবহার পথকে নির্দেশ করে । একটি অপারেশন চালিয়ে যাবার পর পরবর্তীতে কোথায় যেতে হবে তা নির্দেশ করে 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1" name="Group 9"/>
            <p:cNvGrpSpPr/>
            <p:nvPr/>
          </p:nvGrpSpPr>
          <p:grpSpPr>
            <a:xfrm>
              <a:off x="3500429" y="1357298"/>
              <a:ext cx="2214579" cy="1864348"/>
              <a:chOff x="2786018" y="3857652"/>
              <a:chExt cx="2214579" cy="1864348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92" name="Down Arrow 91"/>
              <p:cNvSpPr/>
              <p:nvPr/>
            </p:nvSpPr>
            <p:spPr>
              <a:xfrm>
                <a:off x="3734074" y="3857652"/>
                <a:ext cx="318467" cy="721340"/>
              </a:xfrm>
              <a:prstGeom prst="downArrow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3" name="Up Arrow 92"/>
              <p:cNvSpPr/>
              <p:nvPr/>
            </p:nvSpPr>
            <p:spPr>
              <a:xfrm>
                <a:off x="3734074" y="5000660"/>
                <a:ext cx="318467" cy="721340"/>
              </a:xfrm>
              <a:prstGeom prst="upArrow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4" name="Right Arrow 93"/>
              <p:cNvSpPr/>
              <p:nvPr/>
            </p:nvSpPr>
            <p:spPr>
              <a:xfrm rot="10800000">
                <a:off x="4214779" y="4611422"/>
                <a:ext cx="785818" cy="389237"/>
              </a:xfrm>
              <a:prstGeom prst="rightArrow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5" name="Right Arrow 94"/>
              <p:cNvSpPr/>
              <p:nvPr/>
            </p:nvSpPr>
            <p:spPr>
              <a:xfrm>
                <a:off x="2786018" y="4611422"/>
                <a:ext cx="785818" cy="389237"/>
              </a:xfrm>
              <a:prstGeom prst="rightArrow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3357554" y="2071674"/>
            <a:ext cx="5357850" cy="4214846"/>
            <a:chOff x="1643042" y="1357294"/>
            <a:chExt cx="6215106" cy="3857656"/>
          </a:xfrm>
        </p:grpSpPr>
        <p:sp>
          <p:nvSpPr>
            <p:cNvPr id="97" name="TextBox 96"/>
            <p:cNvSpPr txBox="1"/>
            <p:nvPr/>
          </p:nvSpPr>
          <p:spPr>
            <a:xfrm>
              <a:off x="1643042" y="3399068"/>
              <a:ext cx="6215106" cy="18158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তীর চিহ্ন ও একটি বৃত্ত বিশিষ্ট সরলরেখা সংযোগ প্রতীক হিসেবে ব্যবহৃত হয়। যখন একটি বড় ফ্লোচার্ট এক পৃষ্টায় ধরে না তখন সংযোগ প্রতীক ব্যবহার করে বাকী অংশ ওপর পৃষ্টায় আকাঁ হয়।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8" name="Group 15"/>
            <p:cNvGrpSpPr/>
            <p:nvPr/>
          </p:nvGrpSpPr>
          <p:grpSpPr>
            <a:xfrm>
              <a:off x="3000361" y="1357294"/>
              <a:ext cx="3697633" cy="1924668"/>
              <a:chOff x="2418779" y="3357562"/>
              <a:chExt cx="4189701" cy="2288330"/>
            </a:xfrm>
          </p:grpSpPr>
          <p:grpSp>
            <p:nvGrpSpPr>
              <p:cNvPr id="99" name="Group 26"/>
              <p:cNvGrpSpPr/>
              <p:nvPr/>
            </p:nvGrpSpPr>
            <p:grpSpPr>
              <a:xfrm>
                <a:off x="2714612" y="3500438"/>
                <a:ext cx="428628" cy="1500198"/>
                <a:chOff x="1857356" y="3786190"/>
                <a:chExt cx="428628" cy="1500198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06" name="Down Arrow 105"/>
                <p:cNvSpPr/>
                <p:nvPr/>
              </p:nvSpPr>
              <p:spPr>
                <a:xfrm>
                  <a:off x="2000232" y="3786190"/>
                  <a:ext cx="142876" cy="677585"/>
                </a:xfrm>
                <a:prstGeom prst="downArrow">
                  <a:avLst>
                    <a:gd name="adj1" fmla="val 50000"/>
                    <a:gd name="adj2" fmla="val 51004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3600" dirty="0" smtClean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1857356" y="4857760"/>
                  <a:ext cx="428628" cy="428628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3600" dirty="0" smtClean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1964116" y="4750206"/>
                  <a:ext cx="214314" cy="79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25"/>
              <p:cNvGrpSpPr/>
              <p:nvPr/>
            </p:nvGrpSpPr>
            <p:grpSpPr>
              <a:xfrm>
                <a:off x="4857752" y="3357562"/>
                <a:ext cx="428628" cy="1714512"/>
                <a:chOff x="3286116" y="3500438"/>
                <a:chExt cx="428628" cy="171451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03" name="Down Arrow 102"/>
                <p:cNvSpPr/>
                <p:nvPr/>
              </p:nvSpPr>
              <p:spPr>
                <a:xfrm>
                  <a:off x="3428992" y="4000504"/>
                  <a:ext cx="142876" cy="677585"/>
                </a:xfrm>
                <a:prstGeom prst="downArrow">
                  <a:avLst>
                    <a:gd name="adj1" fmla="val 50000"/>
                    <a:gd name="adj2" fmla="val 5100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3600" dirty="0" smtClean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3286116" y="3500438"/>
                  <a:ext cx="428628" cy="428628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3600" dirty="0" smtClean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3322629" y="5035561"/>
                  <a:ext cx="357190" cy="158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TextBox 100"/>
              <p:cNvSpPr txBox="1"/>
              <p:nvPr/>
            </p:nvSpPr>
            <p:spPr>
              <a:xfrm>
                <a:off x="2418779" y="5143513"/>
                <a:ext cx="1842304" cy="502379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(এক পৃষ্টায়)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429123" y="5143512"/>
                <a:ext cx="2179357" cy="50237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/>
                  <a:t>(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অন্য পৃষ্টায়)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3071802" y="1619125"/>
            <a:ext cx="5857916" cy="3381511"/>
            <a:chOff x="1714480" y="1904877"/>
            <a:chExt cx="5857916" cy="3381511"/>
          </a:xfrm>
        </p:grpSpPr>
        <p:sp>
          <p:nvSpPr>
            <p:cNvPr id="110" name="TextBox 109"/>
            <p:cNvSpPr txBox="1"/>
            <p:nvPr/>
          </p:nvSpPr>
          <p:spPr>
            <a:xfrm>
              <a:off x="1714480" y="2978064"/>
              <a:ext cx="5857916" cy="23083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ষড়ভুজ আকৃতির একটি প্রতীক লুপ প্রতীক হিসেবে ব্যবহৃত হয়। কোন চক্র বা লুপের কাজ দেখানোর জন্য লুপ প্রতীক ব্যবহার করা হয়।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1" name="Hexagon 110"/>
            <p:cNvSpPr/>
            <p:nvPr/>
          </p:nvSpPr>
          <p:spPr>
            <a:xfrm>
              <a:off x="3929058" y="1904877"/>
              <a:ext cx="1000132" cy="952619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214678" y="1906494"/>
            <a:ext cx="5357850" cy="3308456"/>
            <a:chOff x="3214678" y="1643050"/>
            <a:chExt cx="5357850" cy="3308456"/>
          </a:xfrm>
        </p:grpSpPr>
        <p:sp>
          <p:nvSpPr>
            <p:cNvPr id="64" name="TextBox 63"/>
            <p:cNvSpPr txBox="1"/>
            <p:nvPr/>
          </p:nvSpPr>
          <p:spPr>
            <a:xfrm>
              <a:off x="3214678" y="2643182"/>
              <a:ext cx="5357850" cy="23083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মূল প্রোগ্রামের কোন অংশ বা সাবরূটিনকে এ প্রতীকের সাহায্যে চিত্রিত করা যায়। একটি প্রোগ্রামে একাধিক সাবরুটিন  থাকতে পারে।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5" name="Group 10"/>
            <p:cNvGrpSpPr/>
            <p:nvPr/>
          </p:nvGrpSpPr>
          <p:grpSpPr>
            <a:xfrm>
              <a:off x="4464843" y="1643050"/>
              <a:ext cx="2857520" cy="715175"/>
              <a:chOff x="2857488" y="4143380"/>
              <a:chExt cx="2857520" cy="71517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2857488" y="4143380"/>
                <a:ext cx="2857520" cy="7143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rot="5400000">
                <a:off x="4844930" y="4500550"/>
                <a:ext cx="714380" cy="16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2940731" y="4499756"/>
                <a:ext cx="714380" cy="16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3143240" y="2141552"/>
            <a:ext cx="5786478" cy="2716208"/>
            <a:chOff x="1500166" y="2070090"/>
            <a:chExt cx="6215106" cy="2644794"/>
          </a:xfrm>
        </p:grpSpPr>
        <p:sp>
          <p:nvSpPr>
            <p:cNvPr id="113" name="TextBox 112"/>
            <p:cNvSpPr txBox="1"/>
            <p:nvPr/>
          </p:nvSpPr>
          <p:spPr>
            <a:xfrm>
              <a:off x="1500166" y="2960558"/>
              <a:ext cx="6215106" cy="17543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ফ্লোচার্টের কোন অংশ বর্ণনার জন্য অংশটির পার্শ্বে এ প্রতীক ব্যবহার করা হয়। এটি টীকা প্রতীক নামেও পরিচিত।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14" name="Group 27"/>
            <p:cNvGrpSpPr/>
            <p:nvPr/>
          </p:nvGrpSpPr>
          <p:grpSpPr>
            <a:xfrm>
              <a:off x="2928926" y="2070090"/>
              <a:ext cx="2714644" cy="644530"/>
              <a:chOff x="2857488" y="4286256"/>
              <a:chExt cx="2714644" cy="644530"/>
            </a:xfrm>
          </p:grpSpPr>
          <p:grpSp>
            <p:nvGrpSpPr>
              <p:cNvPr id="115" name="Group 25"/>
              <p:cNvGrpSpPr/>
              <p:nvPr/>
            </p:nvGrpSpPr>
            <p:grpSpPr>
              <a:xfrm>
                <a:off x="3856826" y="4286256"/>
                <a:ext cx="1715306" cy="644530"/>
                <a:chOff x="3856826" y="4286256"/>
                <a:chExt cx="1715306" cy="644530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3857620" y="4286256"/>
                  <a:ext cx="1714512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3857620" y="4929198"/>
                  <a:ext cx="1714512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3536149" y="4607727"/>
                  <a:ext cx="642942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Flowchart: Connector 115"/>
              <p:cNvSpPr/>
              <p:nvPr/>
            </p:nvSpPr>
            <p:spPr>
              <a:xfrm>
                <a:off x="2857488" y="4643446"/>
                <a:ext cx="71438" cy="71438"/>
              </a:xfrm>
              <a:prstGeom prst="flowChartConnector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7" name="Flowchart: Connector 116"/>
              <p:cNvSpPr/>
              <p:nvPr/>
            </p:nvSpPr>
            <p:spPr>
              <a:xfrm>
                <a:off x="3000364" y="4643446"/>
                <a:ext cx="71438" cy="71438"/>
              </a:xfrm>
              <a:prstGeom prst="flowChartConnector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8" name="Flowchart: Connector 117"/>
              <p:cNvSpPr/>
              <p:nvPr/>
            </p:nvSpPr>
            <p:spPr>
              <a:xfrm>
                <a:off x="3143240" y="4643446"/>
                <a:ext cx="71438" cy="71438"/>
              </a:xfrm>
              <a:prstGeom prst="flowChartConnector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9" name="Flowchart: Connector 118"/>
              <p:cNvSpPr/>
              <p:nvPr/>
            </p:nvSpPr>
            <p:spPr>
              <a:xfrm>
                <a:off x="3286116" y="4643446"/>
                <a:ext cx="71438" cy="71438"/>
              </a:xfrm>
              <a:prstGeom prst="flowChartConnector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0" name="Flowchart: Connector 119"/>
              <p:cNvSpPr/>
              <p:nvPr/>
            </p:nvSpPr>
            <p:spPr>
              <a:xfrm>
                <a:off x="3428992" y="4643446"/>
                <a:ext cx="71438" cy="71438"/>
              </a:xfrm>
              <a:prstGeom prst="flowChartConnector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1" name="Flowchart: Connector 120"/>
              <p:cNvSpPr/>
              <p:nvPr/>
            </p:nvSpPr>
            <p:spPr>
              <a:xfrm>
                <a:off x="3571868" y="4643446"/>
                <a:ext cx="71438" cy="71438"/>
              </a:xfrm>
              <a:prstGeom prst="flowChartConnector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2" name="Flowchart: Connector 121"/>
              <p:cNvSpPr/>
              <p:nvPr/>
            </p:nvSpPr>
            <p:spPr>
              <a:xfrm>
                <a:off x="3714744" y="4643446"/>
                <a:ext cx="71438" cy="71438"/>
              </a:xfrm>
              <a:prstGeom prst="flowChartConnector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785786" y="77908"/>
            <a:ext cx="7572428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প্রোগ্রাম ফ্লোচার্টে ব্যবহৃত বিভিন্ন ধরনের প্রতীক।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286116" y="928670"/>
            <a:ext cx="5275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বামে লিখার উপর ক্লিক করুন।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0" grpId="0" animBg="1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32" y="-285776"/>
            <a:ext cx="9144000" cy="78581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6715140" y="6929462"/>
            <a:ext cx="114300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7224" y="2941638"/>
            <a:ext cx="7429552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ধাপ-১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শুরু 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ধাপ-২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ত্রিভুজের ভূমি ও উচ্চতার মাপ গ্রহণ করি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ধাপ-৩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ক্ষেত্রফল =১/২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ভূমি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উচ্চতা সূত্র ব্যবহার করে ত্রিভুজের ক্ষেত্রফল নির্ণয় করি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ধাপ-৪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ত্রিভুজের ক্ষেত্রফল প্রদর্শন করি 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ধাপ-৫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শেষ ।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348" y="986837"/>
            <a:ext cx="771530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ত্রিভূজের ক্ষেত্রফল নির্ণয়ের অ্যালগরিদম ও ফ্লোচার্ট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116" y="1853975"/>
            <a:ext cx="207781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অ্যালগরিদমঃ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6715140" y="6929462"/>
            <a:ext cx="114300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43042" y="60722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21835" y="500042"/>
            <a:ext cx="1714512" cy="9088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শুরু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43372" y="1500174"/>
            <a:ext cx="71438" cy="35719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71802" y="1934166"/>
            <a:ext cx="2214578" cy="857256"/>
            <a:chOff x="3071802" y="3500438"/>
            <a:chExt cx="2214578" cy="8572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Parallelogram 10"/>
            <p:cNvSpPr/>
            <p:nvPr/>
          </p:nvSpPr>
          <p:spPr>
            <a:xfrm>
              <a:off x="3071802" y="3505087"/>
              <a:ext cx="2214578" cy="852607"/>
            </a:xfrm>
            <a:prstGeom prst="parallelogram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8992" y="3500438"/>
              <a:ext cx="164307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ত্রিভুজের ভূমি ও উচ্চতার মাপ গ্রহণ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57488" y="3354173"/>
            <a:ext cx="2643206" cy="646331"/>
            <a:chOff x="2928926" y="5286388"/>
            <a:chExt cx="2643206" cy="64633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2928926" y="5286388"/>
              <a:ext cx="2643206" cy="646331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43240" y="5286388"/>
              <a:ext cx="1880643" cy="646331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ত্রিভুজের ক্ষেত্রফল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=১/২</a:t>
              </a:r>
              <a:r>
                <a:rPr lang="en-US" dirty="0" smtClean="0">
                  <a:latin typeface="NikoshBAN" pitchFamily="2" charset="0"/>
                  <a:cs typeface="NikoshBAN" pitchFamily="2" charset="0"/>
                  <a:sym typeface="Wingdings 2"/>
                </a:rPr>
                <a:t>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ভূমি </a:t>
              </a:r>
              <a:r>
                <a:rPr lang="en-US" dirty="0" smtClean="0">
                  <a:latin typeface="NikoshBAN" pitchFamily="2" charset="0"/>
                  <a:cs typeface="NikoshBAN" pitchFamily="2" charset="0"/>
                  <a:sym typeface="Wingdings 2"/>
                </a:rPr>
                <a:t>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উচ্চতা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Down Arrow 27"/>
          <p:cNvSpPr/>
          <p:nvPr/>
        </p:nvSpPr>
        <p:spPr>
          <a:xfrm>
            <a:off x="4143372" y="4071942"/>
            <a:ext cx="71438" cy="35719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143372" y="2928934"/>
            <a:ext cx="71438" cy="35719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4143372" y="5402835"/>
            <a:ext cx="71438" cy="383619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4" name="Oval 33"/>
          <p:cNvSpPr/>
          <p:nvPr/>
        </p:nvSpPr>
        <p:spPr>
          <a:xfrm>
            <a:off x="3321835" y="5877722"/>
            <a:ext cx="1714512" cy="90886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শেষ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928926" y="4517721"/>
            <a:ext cx="2500330" cy="840105"/>
            <a:chOff x="2928926" y="4714884"/>
            <a:chExt cx="2500330" cy="84010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7" name="Parallelogram 26"/>
            <p:cNvSpPr/>
            <p:nvPr/>
          </p:nvSpPr>
          <p:spPr>
            <a:xfrm>
              <a:off x="2928926" y="4714884"/>
              <a:ext cx="2500330" cy="840105"/>
            </a:xfrm>
            <a:prstGeom prst="parallelogram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40560" y="4814840"/>
              <a:ext cx="139172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ক্ষেত্রফল প্রদর্শন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18955740">
            <a:off x="974171" y="1222329"/>
            <a:ext cx="166584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ফ্লোচার্ট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8" grpId="0" animBg="1"/>
      <p:bldP spid="29" grpId="0" animBg="1"/>
      <p:bldP spid="31" grpId="0" animBg="1"/>
      <p:bldP spid="3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old-3115809_960_720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98675" y="642918"/>
            <a:ext cx="2230581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8" y="714356"/>
            <a:ext cx="319462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 চেষ্টা করি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43570" y="642918"/>
            <a:ext cx="3143272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786" y="1691334"/>
            <a:ext cx="7715304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কম্পিউটার প্রোগ্রামিং ভাষাকে কয়টি ভাগে ভাগ করা যায়?</a:t>
            </a:r>
            <a:endParaRPr lang="en-US" sz="32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5786" y="2405714"/>
            <a:ext cx="307183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টি		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00562" y="2405714"/>
            <a:ext cx="358124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৩ টি 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5786" y="3071810"/>
            <a:ext cx="3071834" cy="584775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 টি ।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00562" y="3071810"/>
            <a:ext cx="360358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 টি 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5786" y="3844357"/>
            <a:ext cx="7715304" cy="61555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সালে সি নামের ল্যাংগুয়েজ প্রোগ্রাম ডেভলাপ হয়?</a:t>
            </a:r>
            <a:r>
              <a:rPr lang="en-US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b="1" dirty="0"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786" y="5415993"/>
            <a:ext cx="3000396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১৯৬৫ সালে 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6543" y="4643446"/>
            <a:ext cx="3575919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১৯৯০ সালে 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5786" y="4643446"/>
            <a:ext cx="3000396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১৯৮০ সালে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6543" y="5415993"/>
            <a:ext cx="3575919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১৯৭০ সালে 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628652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সৌজন্যেঃ মোহাম্মদ আব্দুল মুকিত, প্রভাষক, তাজিয়া মুবাশ্বারিয়া আলিম মাদরাসা, নবিগঞ্জ।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714356"/>
            <a:ext cx="3000396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 চেষ্টা করি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642918"/>
            <a:ext cx="2928958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 চেষ্টা করি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8" y="714356"/>
            <a:ext cx="3000396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ষ্টা কর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9188" y="642918"/>
            <a:ext cx="3056216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8" y="714356"/>
            <a:ext cx="2928958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8" y="642918"/>
            <a:ext cx="2928958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351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old-3115809_960_720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1000100" y="2428868"/>
            <a:ext cx="713425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)</a:t>
            </a:r>
            <a:r>
              <a:rPr lang="bn-BD" sz="32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 প্রবাহ হচ্ছে প্রোগ্রামের ভিত্তি </a:t>
            </a:r>
            <a:endParaRPr lang="en-US" sz="3200" dirty="0" smtClean="0"/>
          </a:p>
          <a:p>
            <a:pPr algn="just"/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1000100" y="4357694"/>
            <a:ext cx="7143800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cs typeface="NikoshBAN" pitchFamily="2" charset="0"/>
              </a:rPr>
              <a:t> (iii)</a:t>
            </a:r>
            <a:r>
              <a:rPr lang="bn-BD" sz="3200" dirty="0" smtClean="0">
                <a:solidFill>
                  <a:schemeClr val="tx1"/>
                </a:solidFill>
                <a:cs typeface="NikoshBAN" pitchFamily="2" charset="0"/>
              </a:rPr>
              <a:t> প্রোগ্রামের প্রতিটি নির্দেশ প্রবাহচিত্রের অন্তর্ভুক্ত করার প্রয়োজন হয় ।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000100" y="3214686"/>
            <a:ext cx="7143800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cs typeface="NikoshBAN" pitchFamily="2" charset="0"/>
              </a:rPr>
              <a:t>(ii)</a:t>
            </a:r>
            <a:r>
              <a:rPr lang="bn-BD" sz="3200" dirty="0" smtClean="0">
                <a:solidFill>
                  <a:schemeClr val="tx1"/>
                </a:solidFill>
                <a:cs typeface="NikoshBAN" pitchFamily="2" charset="0"/>
              </a:rPr>
              <a:t> প্রোগ্রামের কোন প্রকার পরিবর্তন করতে হলে প্রথমে প্রবাহচিত্র পুনর্বিন্যস্ত করতে হবে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1000100" y="5429264"/>
            <a:ext cx="178595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400" dirty="0" smtClean="0">
              <a:ln w="18415" cmpd="sng">
                <a:noFill/>
                <a:prstDash val="solid"/>
              </a:ln>
              <a:solidFill>
                <a:srgbClr val="7030A0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418136">
            <a:off x="571472" y="3181649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1419" y="740615"/>
            <a:ext cx="2230581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8662" y="1714488"/>
            <a:ext cx="742543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প্রবাহচিত্র বা ফ্লোচার্ট সম্পর্কে কোন বিবরণগুলো সঠিক?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42939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সৌজন্যেঃ মোহাম্মদ আব্দুল মুকিত, প্রভাষক, তাজিয়া মুবাশ্বারিয়া আলিম মাদরাসা, নবিগঞ্জ।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9870" y="714356"/>
            <a:ext cx="4125534" cy="830997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48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714356"/>
            <a:ext cx="4071966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9870" y="714356"/>
            <a:ext cx="4125534" cy="830997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48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9870" y="714356"/>
            <a:ext cx="4125534" cy="830997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48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488" y="5429264"/>
            <a:ext cx="178595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4876" y="5429264"/>
            <a:ext cx="178595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72264" y="5429264"/>
            <a:ext cx="1643074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 smtClean="0">
              <a:ln w="18415" cmpd="sng">
                <a:noFill/>
                <a:prstDash val="solid"/>
              </a:ln>
              <a:solidFill>
                <a:srgbClr val="7030A0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805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old-3115809_960_720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 Same Side Corner Rectangle 3"/>
          <p:cNvSpPr/>
          <p:nvPr/>
        </p:nvSpPr>
        <p:spPr>
          <a:xfrm>
            <a:off x="785785" y="3286124"/>
            <a:ext cx="7643867" cy="278130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সংখ্যার মধ্যে ছোট সংখ্যাটি নির্ণয়ের অ্যালগরিদম এবং ফ্লোচার্ট লিখে নিয়ে আসবে।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42939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সৌজন্যেঃ মোহাম্মদ আব্দুল মুকিত, প্রভাষক, তাজিয়া মুবাশ্বারিয়া আলিম মাদরাসা, নবিগঞ্জ।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0" y="709610"/>
            <a:ext cx="3641181" cy="2362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Rectangle 18"/>
          <p:cNvSpPr/>
          <p:nvPr/>
        </p:nvSpPr>
        <p:spPr>
          <a:xfrm rot="20188767">
            <a:off x="848235" y="1364105"/>
            <a:ext cx="2632452" cy="861005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0614"/>
                <a:gd name="adj2" fmla="val 0"/>
              </a:avLst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dirty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905">
                <a:solidFill>
                  <a:srgbClr val="002060"/>
                </a:solidFill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56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2"/>
          <p:cNvSpPr txBox="1">
            <a:spLocks/>
          </p:cNvSpPr>
          <p:nvPr/>
        </p:nvSpPr>
        <p:spPr>
          <a:xfrm>
            <a:off x="76200" y="64008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4FF741-998C-403B-BCF5-C2FFB07A19C7}" type="datetime8">
              <a:rPr lang="bn-BD" smtClean="0"/>
              <a:pPr/>
              <a:t>14 নভে. 19</a:t>
            </a:fld>
            <a:endParaRPr lang="en-US"/>
          </a:p>
        </p:txBody>
      </p:sp>
      <p:sp>
        <p:nvSpPr>
          <p:cNvPr id="11" name="24-Point Star 10"/>
          <p:cNvSpPr/>
          <p:nvPr/>
        </p:nvSpPr>
        <p:spPr>
          <a:xfrm>
            <a:off x="428596" y="3982326"/>
            <a:ext cx="1976200" cy="1875566"/>
          </a:xfrm>
          <a:prstGeom prst="star24">
            <a:avLst>
              <a:gd name="adj" fmla="val 42143"/>
            </a:avLst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4-Point Star 11"/>
          <p:cNvSpPr/>
          <p:nvPr/>
        </p:nvSpPr>
        <p:spPr>
          <a:xfrm>
            <a:off x="2464433" y="4002798"/>
            <a:ext cx="1940992" cy="1812560"/>
          </a:xfrm>
          <a:prstGeom prst="star24">
            <a:avLst>
              <a:gd name="adj" fmla="val 43906"/>
            </a:avLst>
          </a:prstGeom>
          <a:ln/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4465062" y="3992562"/>
            <a:ext cx="2095160" cy="1827242"/>
          </a:xfrm>
          <a:prstGeom prst="star24">
            <a:avLst>
              <a:gd name="adj" fmla="val 39963"/>
            </a:avLst>
          </a:prstGeom>
          <a:ln/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6619860" y="3973228"/>
            <a:ext cx="1981200" cy="1812560"/>
          </a:xfrm>
          <a:prstGeom prst="star24">
            <a:avLst>
              <a:gd name="adj" fmla="val 43906"/>
            </a:avLst>
          </a:prstGeom>
          <a:ln/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946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" y="0"/>
            <a:ext cx="9121515" cy="6858000"/>
          </a:xfrm>
          <a:prstGeom prst="roundRect">
            <a:avLst>
              <a:gd name="adj" fmla="val 4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401886" y="4702266"/>
            <a:ext cx="1991251" cy="5232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386" y="5182568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তাজিয়া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মুবাশ্বিরিয়া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4957" y="5549641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নবিগঞ্জ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 Laptop\Desktop\images\images\30412207_443695376086541_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4117">
            <a:off x="747165" y="1015252"/>
            <a:ext cx="3174542" cy="3492000"/>
          </a:xfrm>
          <a:prstGeom prst="roundRect">
            <a:avLst>
              <a:gd name="adj" fmla="val 2086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ContrastingRigh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800306" y="4311907"/>
            <a:ext cx="3440365" cy="64633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মুকিত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7" y="13573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184" y="3882212"/>
            <a:ext cx="3424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এইচ.এস.সি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বর্ষ</a:t>
            </a:r>
            <a:endParaRPr lang="en-US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ddddddddddd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464" y="1142984"/>
            <a:ext cx="3496188" cy="22860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29256" y="3282735"/>
            <a:ext cx="239547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00419" y="563849"/>
            <a:ext cx="2382515" cy="73153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000232" y="629647"/>
            <a:ext cx="50720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দিকে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ভালভাবে লক্ষ্য করি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ennis_ritchie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493658" y="1285860"/>
            <a:ext cx="2147654" cy="2497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1.PN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928662" y="1357298"/>
            <a:ext cx="2348425" cy="2508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slide_49.jpg"/>
          <p:cNvPicPr>
            <a:picLocks noGrp="1" noChangeAspect="1"/>
          </p:cNvPicPr>
          <p:nvPr isPhoto="1"/>
        </p:nvPicPr>
        <p:blipFill>
          <a:blip r:embed="rId5">
            <a:lum/>
          </a:blip>
          <a:srcRect l="3906" t="29166" r="35937" b="12500"/>
          <a:stretch>
            <a:fillRect/>
          </a:stretch>
        </p:blipFill>
        <p:spPr>
          <a:xfrm>
            <a:off x="5500694" y="3714752"/>
            <a:ext cx="294681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unit-ii-algorithm-6-638.jpg"/>
          <p:cNvPicPr>
            <a:picLocks noGrp="1" noChangeAspect="1"/>
          </p:cNvPicPr>
          <p:nvPr isPhoto="1"/>
        </p:nvPicPr>
        <p:blipFill>
          <a:blip r:embed="rId6">
            <a:lum/>
          </a:blip>
          <a:srcRect l="6204" t="21875" r="29666" b="4166"/>
          <a:stretch>
            <a:fillRect/>
          </a:stretch>
        </p:blipFill>
        <p:spPr>
          <a:xfrm>
            <a:off x="5857884" y="1285860"/>
            <a:ext cx="2571768" cy="22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t-1-problem-solving-with-computer-11-638.jpg"/>
          <p:cNvPicPr>
            <a:picLocks noGrp="1" noChangeAspect="1"/>
          </p:cNvPicPr>
          <p:nvPr isPhoto="1"/>
        </p:nvPicPr>
        <p:blipFill>
          <a:blip r:embed="rId7">
            <a:lum/>
          </a:blip>
          <a:srcRect l="14025" t="19791" r="19499" b="8333"/>
          <a:stretch>
            <a:fillRect/>
          </a:stretch>
        </p:blipFill>
        <p:spPr>
          <a:xfrm>
            <a:off x="785786" y="3857628"/>
            <a:ext cx="2909287" cy="2361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rawing-board-vector-4614866.jpg"/>
          <p:cNvPicPr>
            <a:picLocks noGrp="1" noChangeAspect="1"/>
          </p:cNvPicPr>
          <p:nvPr isPhoto="1"/>
        </p:nvPicPr>
        <p:blipFill>
          <a:blip r:embed="rId3">
            <a:lum/>
          </a:blip>
          <a:srcRect b="5814"/>
          <a:stretch>
            <a:fillRect/>
          </a:stretch>
        </p:blipFill>
        <p:spPr>
          <a:xfrm>
            <a:off x="714348" y="571480"/>
            <a:ext cx="7786742" cy="581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mail-marketing-announcement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 rot="205946">
            <a:off x="35928" y="2183455"/>
            <a:ext cx="1384688" cy="124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2786050" y="1428736"/>
            <a:ext cx="3336551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3803" y="2749632"/>
            <a:ext cx="599715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66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অ্যালগরিদম ও ফ্লোচার্ট</a:t>
            </a:r>
            <a:endParaRPr lang="en-US" sz="6600" dirty="0" smtClean="0">
              <a:ln w="18415" cmpd="sng">
                <a:noFill/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hand-160538__340.pn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936547" y="4678964"/>
            <a:ext cx="993039" cy="89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98 -0.22292 C -0.56007 -0.22686 -0.55955 -0.22963 -0.55712 -0.23287 C -0.54844 -0.22917 -0.55209 -0.23056 -0.54619 -0.22848 C -0.54445 -0.22662 -0.54046 -0.22385 -0.54046 -0.21968 C -0.54046 -0.21852 -0.54462 -0.21204 -0.54462 -0.21181 C -0.54896 -0.20371 -0.54723 -0.20162 -0.55539 -0.19746 C -0.56268 -0.19815 -0.56684 -0.19815 -0.57205 -0.2051 C -0.57448 -0.21783 -0.57796 -0.2301 -0.58039 -0.24283 C -0.58004 -0.24399 -0.58039 -0.24584 -0.57952 -0.2463 C -0.57848 -0.24699 -0.57726 -0.24561 -0.57622 -0.24514 C -0.5724 -0.24352 -0.56928 -0.24098 -0.56546 -0.23959 C -0.56285 -0.24005 -0.56025 -0.23982 -0.55782 -0.24074 C -0.55643 -0.24121 -0.55591 -0.24352 -0.55452 -0.24399 C -0.55018 -0.24537 -0.54566 -0.24561 -0.54115 -0.2463 C -0.5323 -0.24491 -0.53073 -0.24584 -0.53212 -0.23403 C -0.53282 -0.21736 -0.53542 -0.2044 -0.53785 -0.18843 C -0.53907 -0.19352 -0.53994 -0.19885 -0.54115 -0.20394 C -0.54202 -0.20741 -0.54375 -0.21412 -0.54375 -0.21389 C -0.54271 -0.22107 -0.53872 -0.22524 -0.53455 -0.22963 C -0.53091 -0.24792 -0.52327 -0.24399 -0.50955 -0.24514 C -0.51129 -0.24144 -0.51285 -0.23774 -0.51459 -0.23403 C -0.5165 -0.23033 -0.52032 -0.22292 -0.52032 -0.22269 C -0.51928 -0.21088 -0.52032 -0.20672 -0.51615 -0.19838 C -0.51719 -0.19167 -0.51684 -0.18449 -0.52119 -0.18079 C -0.52553 -0.17223 -0.51875 -0.17709 -0.51615 -0.17848 C -0.51494 -0.1838 -0.51355 -0.1882 -0.51129 -0.19283 C -0.51181 -0.20047 -0.51355 -0.20764 -0.51546 -0.21505 C -0.51407 -0.2426 -0.52101 -0.25186 -0.50625 -0.24838 C -0.50348 -0.24607 -0.5007 -0.24537 -0.49792 -0.24283 C -0.49167 -0.24561 -0.49341 -0.25348 -0.49792 -0.25741 C -0.48959 -0.23635 -0.49705 -0.21158 -0.49115 -0.18959 C -0.49358 -0.20811 -0.49601 -0.225 -0.49046 -0.24514 C -0.48907 -0.25 -0.48264 -0.24445 -0.47865 -0.24399 C -0.47153 -0.23704 -0.45573 -0.24422 -0.44705 -0.24514 C -0.43212 -0.24098 -0.44428 -0.21505 -0.44115 -0.19838 C -0.44497 -0.17639 -0.44202 -0.18959 -0.44375 -0.22061 C -0.44393 -0.22408 -0.44289 -0.22986 -0.44532 -0.23079 C -0.44619 -0.23102 -0.44705 -0.23149 -0.44792 -0.23172 C -0.44983 -0.23149 -0.45191 -0.23172 -0.45365 -0.23079 C -0.45834 -0.22824 -0.45487 -0.22524 -0.45712 -0.22061 C -0.45782 -0.21922 -0.45938 -0.21922 -0.46042 -0.21852 C -0.46441 -0.22199 -0.46181 -0.22014 -0.46789 -0.22292 C -0.46962 -0.22361 -0.47292 -0.22524 -0.47292 -0.225 C -0.47188 -0.21945 -0.4724 -0.21158 -0.46789 -0.20949 C -0.46702 -0.21019 -0.46546 -0.21042 -0.46546 -0.21181 C -0.46546 -0.21297 -0.46719 -0.2125 -0.46789 -0.21297 C -0.46997 -0.21436 -0.47171 -0.21598 -0.47379 -0.21736 C -0.47605 -0.2213 -0.479 -0.22477 -0.47535 -0.23079 C -0.47448 -0.23218 -0.47327 -0.22894 -0.47205 -0.22848 C -0.46893 -0.22709 -0.46528 -0.22639 -0.46198 -0.22524 C -0.45921 -0.22431 -0.4573 -0.22176 -0.45452 -0.22061 C -0.44723 -0.22269 -0.45035 -0.22662 -0.44532 -0.23287 C -0.4441 -0.23889 -0.44445 -0.24121 -0.44046 -0.24514 C -0.44011 -0.24699 -0.44098 -0.25 -0.43959 -0.2507 C -0.43664 -0.25232 -0.42778 -0.24699 -0.42448 -0.2463 C -0.42865 -0.24399 -0.43195 -0.24236 -0.43455 -0.23727 C -0.42969 -0.23311 -0.42709 -0.23264 -0.42205 -0.22963 C -0.4198 -0.22824 -0.41546 -0.22524 -0.41546 -0.225 C -0.41372 -0.21436 -0.41494 -0.20371 -0.41875 -0.19399 C -0.4191 -0.19306 -0.41893 -0.19144 -0.41962 -0.19074 C -0.42084 -0.18982 -0.4224 -0.19005 -0.42379 -0.18959 C -0.42691 -0.19375 -0.42761 -0.1926 -0.42448 -0.19954 C -0.42292 -0.20324 -0.41875 -0.20949 -0.41875 -0.20926 C -0.41754 -0.21459 -0.4158 -0.21899 -0.41459 -0.22408 C -0.41841 -0.23195 -0.42188 -0.2338 -0.42865 -0.23519 C -0.43178 -0.24098 -0.42934 -0.24005 -0.42535 -0.2419 C -0.41181 -0.24098 -0.40764 -0.24468 -0.40365 -0.22963 C -0.40313 -0.22223 -0.40313 -0.21459 -0.40122 -0.20741 C -0.40261 -0.24561 -0.40139 -0.23426 -0.40296 -0.21621 C -0.404 -0.20463 -0.40365 -0.20649 -0.40539 -0.19954 C -0.40816 -0.17524 -0.40452 -0.21528 -0.40365 -0.22292 C -0.40296 -0.23588 -0.40139 -0.24792 -0.39948 -0.26065 C -0.3941 -0.25949 -0.39271 -0.25903 -0.38872 -0.2551 C -0.38785 -0.24908 -0.38559 -0.24746 -0.38455 -0.2419 C -0.38664 -0.2338 -0.38855 -0.24121 -0.39046 -0.24514 C -0.39011 -0.25116 -0.39167 -0.25764 -0.38959 -0.26297 C -0.38855 -0.26551 -0.37778 -0.2588 -0.37622 -0.25857 C -0.36893 -0.25764 -0.36181 -0.25787 -0.35452 -0.25741 C -0.35348 -0.25695 -0.35035 -0.25533 -0.35122 -0.25625 C -0.35469 -0.26042 -0.36025 -0.26204 -0.36459 -0.26412 C -0.3658 -0.26459 -0.36684 -0.26551 -0.36789 -0.26621 C -0.36875 -0.2669 -0.36945 -0.26806 -0.37032 -0.26852 C -0.37188 -0.26945 -0.37813 -0.27037 -0.37952 -0.27061 C -0.38403 -0.24769 -0.38612 -0.22315 -0.38785 -0.19954 C -0.38698 -0.23426 -0.39514 -0.24074 -0.37535 -0.23843 C -0.37257 -0.23774 -0.3658 -0.23519 -0.36372 -0.23843 C -0.35938 -0.24537 -0.36754 -0.25 -0.36962 -0.25186 C -0.37136 -0.25324 -0.37535 -0.25394 -0.37535 -0.25371 C -0.37639 -0.24746 -0.37657 -0.24445 -0.37292 -0.23959 C -0.36476 -0.24167 -0.35782 -0.24306 -0.34948 -0.24399 C -0.34862 -0.24445 -0.34792 -0.24514 -0.34705 -0.24514 C -0.34428 -0.24514 -0.3408 -0.24653 -0.33872 -0.24399 C -0.33507 -0.23959 -0.34532 -0.23241 -0.34705 -0.23172 C -0.34827 -0.22732 -0.35053 -0.22454 -0.35209 -0.22061 C -0.35417 -0.21528 -0.35296 -0.21065 -0.35712 -0.20741 C -0.35938 -0.19653 -0.35938 -0.19723 -0.36789 -0.19838 C -0.37119 -0.20162 -0.37049 -0.20579 -0.36875 -0.21065 C -0.36789 -0.21297 -0.3665 -0.21505 -0.36546 -0.21736 C -0.36494 -0.21852 -0.36372 -0.22061 -0.36372 -0.22037 C -0.35244 -0.21875 -0.35278 -0.21459 -0.34532 -0.2051 C -0.34428 -0.2 -0.34271 -0.19653 -0.34046 -0.1919 C -0.33733 -0.20764 -0.33941 -0.22014 -0.34046 -0.23727 C -0.34584 -0.23264 -0.34671 -0.21644 -0.34792 -0.20857 C -0.34827 -0.20602 -0.34966 -0.20417 -0.35035 -0.20186 C -0.35296 -0.19352 -0.35521 -0.18496 -0.35869 -0.17732 C -0.36268 -0.18264 -0.3665 -0.19607 -0.35712 -0.19283 C -0.35487 -0.19584 -0.35139 -0.19792 -0.35035 -0.20186 C -0.34862 -0.20857 -0.34688 -0.21528 -0.34462 -0.22176 C -0.34393 -0.23102 -0.34358 -0.2507 -0.33542 -0.25394 C -0.33178 -0.25324 -0.32674 -0.25579 -0.32448 -0.25186 C -0.32171 -0.24723 -0.32414 -0.24005 -0.32379 -0.23403 C -0.32344 -0.22524 -0.32344 -0.21482 -0.32119 -0.20625 C -0.31268 -0.21111 -0.31737 -0.20949 -0.31198 -0.21621 C -0.30938 -0.22338 -0.30678 -0.22593 -0.30122 -0.22848 C -0.29167 -0.21574 -0.2974 -0.19213 -0.29879 -0.17524 C -0.29931 -0.18727 -0.30087 -0.21783 -0.30539 -0.22616 C -0.30573 -0.22917 -0.30539 -0.23241 -0.30625 -0.23519 C -0.3066 -0.23635 -0.30782 -0.23681 -0.30869 -0.23727 C -0.31441 -0.24051 -0.3165 -0.24074 -0.32119 -0.24514 C -0.30903 -0.24607 -0.30504 -0.24861 -0.29375 -0.2463 C -0.28247 -0.24121 -0.29358 -0.24769 -0.28629 -0.23959 C -0.28577 -0.23912 -0.28056 -0.23727 -0.28039 -0.23727 C -0.27691 -0.23588 -0.27448 -0.23311 -0.27119 -0.23172 C -0.26737 -0.22431 -0.26077 -0.20695 -0.27119 -0.20301 C -0.27257 -0.20324 -0.27448 -0.20255 -0.27535 -0.20394 C -0.27605 -0.2051 -0.27483 -0.20695 -0.27448 -0.20857 C -0.27431 -0.20996 -0.27448 -0.21181 -0.27379 -0.21297 C -0.27292 -0.21436 -0.27153 -0.21436 -0.27032 -0.21505 C -0.26337 -0.2132 -0.25973 -0.21111 -0.25365 -0.20741 C -0.25296 -0.20324 -0.25226 -0.19908 -0.25122 -0.19514 C -0.25226 -0.24098 -0.24723 -0.22199 -0.25452 -0.23959 C -0.25556 -0.24213 -0.25539 -0.24561 -0.25712 -0.24746 C -0.25886 -0.24931 -0.26146 -0.24885 -0.26372 -0.24954 C -0.27275 -0.25903 -0.27553 -0.24838 -0.28455 -0.24514 C -0.28612 -0.23727 -0.28212 -0.23774 -0.27709 -0.23635 C -0.27744 -0.2382 -0.27709 -0.24028 -0.27796 -0.2419 C -0.27848 -0.24283 -0.28073 -0.2419 -0.28039 -0.24283 C -0.27987 -0.24422 -0.2783 -0.24399 -0.27709 -0.24399 C -0.26875 -0.24468 -0.26042 -0.24468 -0.25209 -0.24514 C -0.24184 -0.24792 -0.23369 -0.23843 -0.22379 -0.23635 C -0.21494 -0.23172 -0.20747 -0.23079 -0.19792 -0.22963 C -0.19653 -0.22894 -0.1941 -0.22917 -0.19375 -0.22732 C -0.19341 -0.2257 -0.19584 -0.22547 -0.19705 -0.22524 C -0.19931 -0.225 -0.20139 -0.22593 -0.20365 -0.22616 C -0.20105 -0.23542 -0.19653 -0.2375 -0.19046 -0.2419 C -0.18577 -0.24051 -0.18473 -0.23936 -0.18212 -0.23403 C -0.18299 -0.22639 -0.1849 -0.21644 -0.18959 -0.21181 C -0.18872 -0.20857 -0.18629 -0.20255 -0.19462 -0.20949 C -0.19566 -0.21042 -0.19514 -0.2125 -0.19532 -0.21412 C -0.1941 -0.22547 -0.19254 -0.21945 -0.18698 -0.22616 C -0.17934 -0.22408 -0.17778 -0.22477 -0.17622 -0.21505 C -0.17709 -0.19885 -0.17414 -0.20024 -0.18212 -0.19746 C -0.18716 -0.19769 -0.19219 -0.19723 -0.19705 -0.19838 C -0.19862 -0.19885 -0.20747 -0.20417 -0.21042 -0.2051 C -0.21303 -0.20764 -0.21598 -0.20926 -0.21875 -0.21181 C -0.21841 -0.21482 -0.21997 -0.21991 -0.21789 -0.22061 C -0.21146 -0.22292 -0.19966 -0.21875 -0.19202 -0.21621 C -0.17865 -0.21852 -0.18178 -0.21736 -0.17379 -0.22176 C -0.17084 -0.22338 -0.16459 -0.22616 -0.16459 -0.22593 C -0.16146 -0.23033 -0.15556 -0.23565 -0.15122 -0.23727 C -0.14619 -0.24445 -0.13664 -0.24746 -0.12952 -0.24954 C -0.12622 -0.25278 -0.12275 -0.25486 -0.11875 -0.25625 C -0.12535 -0.25926 -0.12205 -0.25903 -0.12865 -0.25741 C -0.12987 -0.25162 -0.13369 -0.24074 -0.13369 -0.24051 C -0.13455 -0.23334 -0.13455 -0.22894 -0.13785 -0.22292 C -0.13941 -0.21227 -0.14184 -0.20209 -0.14462 -0.1919 C -0.14375 -0.18287 -0.14428 -0.18079 -0.13785 -0.17848 C -0.13542 -0.17894 -0.13282 -0.17894 -0.13039 -0.17963 C -0.12917 -0.1801 -0.12639 -0.18033 -0.12709 -0.18172 C -0.129 -0.18542 -0.13803 -0.18843 -0.14115 -0.18959 C -0.14306 -0.19121 -0.14462 -0.19167 -0.14462 -0.19514 C -0.14462 -0.20486 -0.14358 -0.22454 -0.13785 -0.23172 C -0.13698 -0.23635 -0.13716 -0.24144 -0.13369 -0.24399 C -0.13212 -0.24514 -0.12865 -0.2463 -0.12865 -0.24607 C -0.11945 -0.24584 -0.10973 -0.24977 -0.10122 -0.24514 C -0.09792 -0.24329 -0.09966 -0.23565 -0.09948 -0.23079 C -0.09896 -0.2176 -0.10209 -0.21875 -0.10869 -0.21297 C -0.10921 -0.21111 -0.11059 -0.20949 -0.11042 -0.20741 C -0.11025 -0.20579 -0.10625 -0.20463 -0.10539 -0.20394 C -0.09983 -0.19977 -0.0974 -0.19815 -0.09115 -0.1963 C -0.08768 -0.18866 -0.08889 -0.1882 -0.08959 -0.17732 C -0.09723 -0.17986 -0.09393 -0.19815 -0.09462 -0.20741 C -0.10261 -0.20463 -0.09983 -0.18704 -0.10035 -0.17848 C -0.1066 -0.17986 -0.10799 -0.1801 -0.11129 -0.18727 C -0.11303 -0.19584 -0.11441 -0.20463 -0.11702 -0.21297 C -0.11181 -0.21621 -0.11146 -0.2132 -0.10782 -0.20741 C -0.10625 -0.2 -0.10851 -0.20811 -0.10452 -0.2007 C -0.10313 -0.19815 -0.10417 -0.19676 -0.10296 -0.19399 C -0.1007 -0.18889 -0.09601 -0.18588 -0.09202 -0.18403 C -0.08785 -0.19954 -0.09601 -0.21806 -0.08872 -0.23172 C -0.08716 -0.24051 -0.08403 -0.23565 -0.07865 -0.23403 C -0.07605 -0.22848 -0.07778 -0.23311 -0.07622 -0.22616 C -0.0757 -0.22408 -0.07448 -0.21968 -0.07448 -0.21945 C -0.07691 -0.21019 -0.07448 -0.21274 -0.08282 -0.21412 C -0.0882 -0.21598 -0.08299 -0.2132 -0.08629 -0.21968 C -0.0875 -0.22199 -0.08976 -0.22292 -0.09115 -0.22524 C -0.09237 -0.22732 -0.09462 -0.23172 -0.09462 -0.23149 C -0.09532 -0.23588 -0.09428 -0.24074 -0.09619 -0.24399 C -0.09896 -0.24861 -0.10903 -0.25139 -0.09792 -0.24838 C -0.09705 -0.24815 -0.09619 -0.24769 -0.09532 -0.24746 C -0.04948 -0.24861 -0.06164 -0.26389 -0.05955 -0.20857 C -0.05938 -0.20602 -0.05903 -0.20324 -0.05869 -0.2007 C -0.05903 -0.19468 -0.05695 -0.18774 -0.05955 -0.18287 C -0.06164 -0.17894 -0.06025 -0.1926 -0.06042 -0.19746 C -0.06077 -0.21042 -0.06094 -0.22338 -0.06129 -0.23635 C -0.06094 -0.24144 -0.06268 -0.24769 -0.06042 -0.25186 C -0.0599 -0.25301 -0.04653 -0.24792 -0.04462 -0.24746 C -0.04323 -0.24167 -0.0415 -0.23565 -0.04115 -0.22963 C -0.04028 -0.21713 -0.0448 -0.19931 -0.03698 -0.18959 C -0.03421 -0.18172 -0.03195 -0.18403 -0.02622 -0.18727 C -0.02153 -0.19653 -0.02396 -0.20602 -0.02119 -0.21621 C -0.02119 -0.21644 -0.02257 -0.22338 -0.02292 -0.22408 C -0.02396 -0.2257 -0.02865 -0.22801 -0.02952 -0.22848 C -0.03403 -0.23125 -0.03889 -0.23449 -0.04289 -0.23843 C -0.04254 -0.24144 -0.04393 -0.24584 -0.04202 -0.24746 C -0.04184 -0.24769 -0.02934 -0.24306 -0.02796 -0.24283 C -0.01875 -0.24399 -0.00938 -0.24329 -0.00035 -0.2463 C 0.00156 -0.24699 0.00295 -0.25301 0.00295 -0.25278 C 0.00208 -0.25371 0.00069 -0.25625 0.00052 -0.2551 C -0.00191 -0.23403 0.00069 -0.21667 -0.00539 -0.19746 C -0.00678 -0.18843 -0.00678 -0.19144 -0.00539 -0.17848 C -0.00521 -0.17709 -0.00365 -0.17269 -0.00296 -0.17176 C -0.00226 -0.17107 0.00052 -0.16991 -0.00035 -0.17061 C -0.00174 -0.17153 -0.00313 -0.17223 -0.00452 -0.17292 C -0.01077 -0.18079 -0.00764 -0.19144 -0.01198 -0.2007 C -0.01181 -0.20741 -0.01164 -0.21389 -0.01129 -0.22061 C -0.00938 -0.25417 0.00416 -0.24098 0.03298 -0.24283 C 0.03663 -0.24306 0.0401 -0.24352 0.04375 -0.24399 C 0.04704 -0.2507 0.04531 -0.24468 0.04288 -0.24954 C 0.03941 -0.25625 0.04531 -0.25255 0.03958 -0.2551 C 0.03628 -0.25949 0.03472 -0.26019 0.03038 -0.26181 C 0.02812 -0.26274 0.02378 -0.26412 0.02378 -0.26389 C 0.021 -0.26783 0.01892 -0.2676 0.01545 -0.26968 C 0.01441 -0.27037 0.01319 -0.27107 0.01215 -0.27176 C 0.01111 -0.27246 0.00763 -0.27408 0.00885 -0.27408 C 0.01197 -0.27408 0.02118 -0.26991 0.02465 -0.26736 C 0.02725 -0.26551 0.03298 -0.26297 0.03298 -0.26274 C 0.03541 -0.26065 0.03767 -0.2588 0.04045 -0.25741 C 0.05746 -0.26158 0.04201 -0.25625 0.04965 -0.27061 C 0.04583 -0.27223 0.04253 -0.27107 0.03871 -0.26968 C 0.03819 -0.26806 0.03802 -0.26644 0.03715 -0.26505 C 0.03628 -0.26366 0.03454 -0.26343 0.03385 -0.26181 C 0.03281 -0.25996 0.03263 -0.25741 0.03211 -0.2551 C 0.0309 -0.2507 0.02934 -0.25093 0.02708 -0.24838 C 0.02378 -0.24468 0.021 -0.24028 0.01788 -0.23635 C 0.01718 -0.23056 0.01753 -0.22709 0.01371 -0.22408 C 0.0125 -0.20949 0.01024 -0.19329 0.02291 -0.18727 C 0.02708 -0.18797 0.03125 -0.18843 0.03541 -0.18959 C 0.03836 -0.19051 0.04131 -0.19838 0.04131 -0.19815 C 0.04097 -0.20024 0.04097 -0.20209 0.04045 -0.20394 C 0.0401 -0.20533 0.03906 -0.20602 0.03871 -0.20741 C 0.0375 -0.21274 0.03888 -0.21968 0.03298 -0.21968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3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928794" y="1357298"/>
            <a:ext cx="5572164" cy="8084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228600">
              <a:srgbClr val="FFFF00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785786" y="2428868"/>
            <a:ext cx="7643866" cy="1084015"/>
            <a:chOff x="785786" y="2936090"/>
            <a:chExt cx="7491606" cy="1084015"/>
          </a:xfrm>
        </p:grpSpPr>
        <p:sp>
          <p:nvSpPr>
            <p:cNvPr id="13" name="Pentagon 12"/>
            <p:cNvSpPr/>
            <p:nvPr/>
          </p:nvSpPr>
          <p:spPr>
            <a:xfrm>
              <a:off x="785786" y="2936090"/>
              <a:ext cx="571505" cy="105304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 flipH="1">
              <a:off x="1367152" y="2967059"/>
              <a:ext cx="6910240" cy="1053046"/>
            </a:xfrm>
            <a:prstGeom prst="homePlate">
              <a:avLst>
                <a:gd name="adj" fmla="val 38235"/>
              </a:avLst>
            </a:prstGeom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785786" y="3559431"/>
            <a:ext cx="7643866" cy="1084015"/>
            <a:chOff x="785786" y="4058406"/>
            <a:chExt cx="7500991" cy="1084015"/>
          </a:xfrm>
        </p:grpSpPr>
        <p:sp>
          <p:nvSpPr>
            <p:cNvPr id="16" name="Pentagon 15"/>
            <p:cNvSpPr/>
            <p:nvPr/>
          </p:nvSpPr>
          <p:spPr>
            <a:xfrm>
              <a:off x="785786" y="4058406"/>
              <a:ext cx="590753" cy="105304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 flipH="1">
              <a:off x="1376537" y="4089375"/>
              <a:ext cx="6910240" cy="1053046"/>
            </a:xfrm>
            <a:prstGeom prst="homePlate">
              <a:avLst>
                <a:gd name="adj" fmla="val 38235"/>
              </a:avLst>
            </a:prstGeom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85786" y="4702439"/>
            <a:ext cx="7661783" cy="1084015"/>
            <a:chOff x="785786" y="5131067"/>
            <a:chExt cx="7518573" cy="1084015"/>
          </a:xfrm>
        </p:grpSpPr>
        <p:sp>
          <p:nvSpPr>
            <p:cNvPr id="19" name="Pentagon 18"/>
            <p:cNvSpPr/>
            <p:nvPr/>
          </p:nvSpPr>
          <p:spPr>
            <a:xfrm>
              <a:off x="785786" y="5131067"/>
              <a:ext cx="608335" cy="105304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Pentagon 19"/>
            <p:cNvSpPr/>
            <p:nvPr/>
          </p:nvSpPr>
          <p:spPr>
            <a:xfrm flipH="1">
              <a:off x="1394119" y="5162036"/>
              <a:ext cx="6910240" cy="1053046"/>
            </a:xfrm>
            <a:prstGeom prst="homePlate">
              <a:avLst>
                <a:gd name="adj" fmla="val 38235"/>
              </a:avLst>
            </a:prstGeom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181851" y="571480"/>
            <a:ext cx="2851737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6301" y="2639793"/>
            <a:ext cx="68580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4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অ্যালগরিদম ও ফ্লোচার্টের পরিচয় জানতে পারবে।</a:t>
            </a:r>
            <a:endParaRPr lang="en-US" sz="3400" dirty="0">
              <a:ln w="18415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96301" y="3786190"/>
            <a:ext cx="64475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প্রোগ্রামে অ্যালগরিদম প্রস্তুত করতে পারবে।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96301" y="5000636"/>
            <a:ext cx="56957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প্রোগ্রামে ফ্লোচার্ট প্রস্তুত করতে পারবে।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18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14348" y="2588967"/>
            <a:ext cx="7715304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সমস্যা সমাধানে যৌক্তিক ক্রমানুযায়ী ধাপসমূহের লিখিত রূপকে অ্যালগরিদম বলে।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Finite set of steps to solve a particular problem is called Algorithm)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232" y="1078040"/>
            <a:ext cx="508344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অ্যালগরিদম (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Algorithm)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43042" y="571480"/>
            <a:ext cx="592935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অ্যালগরিদমের বৈশিষ্ট্য বা বিবেচ্য বিষয়সমূহঃ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48" y="1285860"/>
            <a:ext cx="77153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অ্যালগরিদমের পর্যায়ক্রমিক সুনির্দিষ্ট কতকগুলো ধাপ থাকবে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48" y="2024053"/>
            <a:ext cx="764386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অ্যালগরিদমের সুনির্দিষ্ট এক বা একাধিক ইনপুট থাকবে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348" y="2762246"/>
            <a:ext cx="76438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পর্যায়ক্রমিক ধাপ সহজবোধ্য হতে হবে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48" y="3500439"/>
            <a:ext cx="764386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ধাপ পরস্পর সম্পর্কযুক্ত হতে হবে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4238632"/>
            <a:ext cx="763360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ধাপের কাজ যুক্তি নির্ভর হতে হবে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48" y="4976825"/>
            <a:ext cx="76438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অ্যালগরিদম তৈরি করার সময় প্রোগ্রামটি ভালভাবে বুঝে নিতে হবে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48" y="5715016"/>
            <a:ext cx="757242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প্রতিটি অ্যালগরিদমের সুনির্দিষ্ট আউটপুট থাকবে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7147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86050" y="714356"/>
            <a:ext cx="35719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(Flowchart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2143116"/>
            <a:ext cx="7572428" cy="28623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সমস্যা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সমাধানের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লগরিদম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তৈরি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ভাষায়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অনুবাদ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অনুবাদের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সহজ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যদি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অ্যালগরিদমটি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চোখের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সামনে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ছবির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উপস্থিত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।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অ্যালগরিদমের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চিত্র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রূপকে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ld-3115809_960_72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14480" y="843961"/>
            <a:ext cx="535785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বিবেচ্য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বিষয়সমূহঃ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5786" y="2104148"/>
            <a:ext cx="7643866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প্রোগ্রাম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Related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হওয়া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উচি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ৎ।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অ্যালগরিদমের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ধাপ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হুবহু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অন্তর্ভুক্ত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প্রয়োজন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পরিহার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ভাল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অ্যালগরিদমের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সাথে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অবশ্যই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থাকতে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যতটা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সম্ভব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সরল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সরাসরি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হওয়া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উচি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ৎ,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ব্যবহারকারী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দেখেই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সহজে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বুঝতে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ফ্লোচার্ট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তৈরীর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অপ্রয়োজনীয়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লুপ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এড়িয়ে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চলা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উচিত</a:t>
            </a:r>
            <a:r>
              <a:rPr lang="en-US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3600" dirty="0" smtClean="0">
            <a:latin typeface="NikoshBAN" pitchFamily="2" charset="0"/>
            <a:cs typeface="NikoshBAN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972</Words>
  <Application>Microsoft Office PowerPoint</Application>
  <PresentationFormat>On-screen Show (4:3)</PresentationFormat>
  <Paragraphs>137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 Laptop</dc:creator>
  <cp:lastModifiedBy>DOEL Laptop</cp:lastModifiedBy>
  <cp:revision>72</cp:revision>
  <dcterms:created xsi:type="dcterms:W3CDTF">2019-08-26T03:39:54Z</dcterms:created>
  <dcterms:modified xsi:type="dcterms:W3CDTF">2019-11-14T02:37:02Z</dcterms:modified>
</cp:coreProperties>
</file>