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16"/>
  </p:notesMasterIdLst>
  <p:sldIdLst>
    <p:sldId id="266" r:id="rId2"/>
    <p:sldId id="296" r:id="rId3"/>
    <p:sldId id="258" r:id="rId4"/>
    <p:sldId id="294" r:id="rId5"/>
    <p:sldId id="272" r:id="rId6"/>
    <p:sldId id="291" r:id="rId7"/>
    <p:sldId id="290" r:id="rId8"/>
    <p:sldId id="270" r:id="rId9"/>
    <p:sldId id="265" r:id="rId10"/>
    <p:sldId id="268" r:id="rId11"/>
    <p:sldId id="287" r:id="rId12"/>
    <p:sldId id="295" r:id="rId13"/>
    <p:sldId id="283" r:id="rId14"/>
    <p:sldId id="284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64" autoAdjust="0"/>
  </p:normalViewPr>
  <p:slideViewPr>
    <p:cSldViewPr>
      <p:cViewPr varScale="1">
        <p:scale>
          <a:sx n="46" d="100"/>
          <a:sy n="46" d="100"/>
        </p:scale>
        <p:origin x="12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Header Placeholder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5299" name="Date Placeholder 2"/>
          <p:cNvSpPr>
            <a:spLocks noGrp="1" noChangeArrowheads="1"/>
          </p:cNvSpPr>
          <p:nvPr>
            <p:ph type="dt" idx="2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8E8D7CC-A1B0-4C9B-BA38-61AFB3EE68B1}" type="datetime1">
              <a:rPr lang="en-US"/>
              <a:pPr/>
              <a:t>11/24/2019</a:t>
            </a:fld>
            <a:endParaRPr lang="en-US"/>
          </a:p>
        </p:txBody>
      </p:sp>
      <p:sp>
        <p:nvSpPr>
          <p:cNvPr id="55300" name="Slide Image Placeholder 3"/>
          <p:cNvSpPr>
            <a:spLocks noGrp="1" noRot="1" noChangeAspect="1" noChangeArrowheads="1"/>
          </p:cNvSpPr>
          <p:nvPr>
            <p:ph type="sldImg" idx="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Notes Placeholder 4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2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5303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609C5B0-556D-4F1A-96F5-270E6B25F2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867150"/>
            <a:ext cx="9144000" cy="2990850"/>
          </a:xfrm>
          <a:prstGeom prst="rect">
            <a:avLst/>
          </a:prstGeom>
          <a:solidFill>
            <a:srgbClr val="FFFFFF">
              <a:alpha val="90977"/>
            </a:srgbClr>
          </a:soli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3867150"/>
          </a:xfrm>
          <a:prstGeom prst="rect">
            <a:avLst/>
          </a:prstGeom>
          <a:solidFill>
            <a:srgbClr val="FFFFFF">
              <a:alpha val="89017"/>
            </a:srgbClr>
          </a:soli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28998">
                <a:srgbClr val="FFFFFF">
                  <a:alpha val="0"/>
                </a:srgbClr>
              </a:gs>
              <a:gs pos="45000">
                <a:srgbClr val="B4DCFA">
                  <a:alpha val="0"/>
                </a:srgbClr>
              </a:gs>
              <a:gs pos="54999">
                <a:srgbClr val="FFFFFF">
                  <a:alpha val="0"/>
                </a:srgbClr>
              </a:gs>
              <a:gs pos="64998">
                <a:srgbClr val="B4DCFA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solidFill>
            <a:srgbClr val="FFFFFF"/>
          </a:soli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Alom</a:t>
            </a:r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0284B8-C93F-41F8-A7BA-E441451021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CA2A048-8B14-436F-AB21-CF83E3AE031F}" type="datetime1">
              <a:rPr lang="en-US"/>
              <a:pPr/>
              <a:t>11/24/2019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20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Alom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96BA78-88B0-4310-93C8-084BC3AA8C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F81FE8-53E8-42CA-9AF1-874F2940D45E}" type="datetime1">
              <a:rPr lang="en-US"/>
              <a:pPr/>
              <a:t>11/24/2019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764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Alom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5BDE61-5E26-4149-9CCF-8AA85E49E7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DD02E01-7DBB-4544-9A50-E3362988039A}" type="datetime1">
              <a:rPr lang="en-US"/>
              <a:pPr/>
              <a:t>11/24/2019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194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Alom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A6AFF3E-08EE-46C0-B6F3-7E2854F248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9FAB16A2-30E6-4788-B474-5FE52EA8586D}" type="datetime1">
              <a:rPr lang="en-US"/>
              <a:pPr/>
              <a:t>11/24/2019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535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867150"/>
            <a:ext cx="9144000" cy="2990850"/>
          </a:xfrm>
          <a:prstGeom prst="rect">
            <a:avLst/>
          </a:prstGeom>
          <a:solidFill>
            <a:srgbClr val="FFFFFF">
              <a:alpha val="92154"/>
            </a:srgbClr>
          </a:soli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3867150"/>
          </a:xfrm>
          <a:prstGeom prst="rect">
            <a:avLst/>
          </a:prstGeom>
          <a:solidFill>
            <a:srgbClr val="FFFFFF">
              <a:alpha val="89803"/>
            </a:srgbClr>
          </a:soli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28998">
                <a:srgbClr val="FFFFFF">
                  <a:alpha val="0"/>
                </a:srgbClr>
              </a:gs>
              <a:gs pos="45000">
                <a:srgbClr val="B4DCFA">
                  <a:alpha val="0"/>
                </a:srgbClr>
              </a:gs>
              <a:gs pos="54999">
                <a:srgbClr val="FFFFFF">
                  <a:alpha val="0"/>
                </a:srgbClr>
              </a:gs>
              <a:gs pos="64998">
                <a:srgbClr val="B4DCFA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solidFill>
            <a:srgbClr val="FFFFFF"/>
          </a:soli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Alom</a:t>
            </a:r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1C1B6F-5400-4B9C-A08E-FD39032A28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032BF1A-5E49-41F4-9C9A-82A6B1E5BC95}" type="datetime1">
              <a:rPr lang="en-US"/>
              <a:pPr/>
              <a:t>11/24/2019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043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Alom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18CE246-7D42-4448-B5D7-BA971ACD064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6BCFB8E3-5E67-41F0-80BC-41DEFC2CE82F}" type="datetime1">
              <a:rPr lang="en-US"/>
              <a:pPr/>
              <a:t>11/24/2019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799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95CE0-6D2B-485D-BF4D-E14AD67B53A1}" type="datetime1">
              <a:rPr lang="en-US"/>
              <a:pPr/>
              <a:t>11/24/2019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Alom</a:t>
            </a:r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080C2-38D9-4136-A28D-A182B7D888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361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Alom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FEF0C6-F49A-4156-A873-B63661799A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22134F9-1AD8-4963-94BA-972AE6B8122F}" type="datetime1">
              <a:rPr lang="en-US"/>
              <a:pPr/>
              <a:t>11/24/2019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0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Alom</a:t>
            </a:r>
          </a:p>
        </p:txBody>
      </p:sp>
      <p:sp>
        <p:nvSpPr>
          <p:cNvPr id="3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D1AAFC-7BAB-4EAE-B4CB-6D7B7C5BE6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6F519D6-EC1A-4814-89A8-07149C0125B9}" type="datetime1">
              <a:rPr lang="en-US"/>
              <a:pPr/>
              <a:t>11/24/2019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3817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Alom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37030D-620F-4597-99C7-157CE60C33F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20BD1BA-350A-43CA-8D85-274D79E3A67F}" type="datetime1">
              <a:rPr lang="en-US"/>
              <a:pPr/>
              <a:t>11/24/2019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69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867150"/>
            <a:ext cx="9144000" cy="2990850"/>
          </a:xfrm>
          <a:prstGeom prst="rect">
            <a:avLst/>
          </a:prstGeom>
          <a:solidFill>
            <a:srgbClr val="FFFFFF">
              <a:alpha val="92154"/>
            </a:srgbClr>
          </a:soli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3867150"/>
          </a:xfrm>
          <a:prstGeom prst="rect">
            <a:avLst/>
          </a:prstGeom>
          <a:solidFill>
            <a:srgbClr val="FFFFFF">
              <a:alpha val="89803"/>
            </a:srgbClr>
          </a:soli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28998">
                <a:srgbClr val="FFFFFF">
                  <a:alpha val="0"/>
                </a:srgbClr>
              </a:gs>
              <a:gs pos="45000">
                <a:srgbClr val="B4DCFA">
                  <a:alpha val="0"/>
                </a:srgbClr>
              </a:gs>
              <a:gs pos="54999">
                <a:srgbClr val="FFFFFF">
                  <a:alpha val="0"/>
                </a:srgbClr>
              </a:gs>
              <a:gs pos="64998">
                <a:srgbClr val="B4DCFA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solidFill>
            <a:srgbClr val="FFFFFF"/>
          </a:soli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Alom</a:t>
            </a:r>
          </a:p>
        </p:txBody>
      </p:sp>
      <p:sp>
        <p:nvSpPr>
          <p:cNvPr id="10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3BDB38-B654-4FBA-995A-C38FCC0C37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Date Placeholder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0C76AC5-C689-4D4A-81E4-D838D6BE77F8}" type="datetime1">
              <a:rPr lang="en-US"/>
              <a:pPr/>
              <a:t>11/24/2019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6536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solidFill>
            <a:srgbClr val="FFFFFF">
              <a:alpha val="90977"/>
            </a:srgbClr>
          </a:soli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solidFill>
            <a:srgbClr val="FFFFFF">
              <a:alpha val="89017"/>
            </a:srgbClr>
          </a:soli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28998">
                <a:srgbClr val="FFFFFF">
                  <a:alpha val="0"/>
                </a:srgbClr>
              </a:gs>
              <a:gs pos="45000">
                <a:srgbClr val="B4DCFA">
                  <a:alpha val="0"/>
                </a:srgbClr>
              </a:gs>
              <a:gs pos="54999">
                <a:srgbClr val="FFFFFF">
                  <a:alpha val="0"/>
                </a:srgbClr>
              </a:gs>
              <a:gs pos="64998">
                <a:srgbClr val="B4DCFA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1029" name="Oval 9"/>
          <p:cNvSpPr>
            <a:spLocks noChangeArrowheads="1"/>
          </p:cNvSpPr>
          <p:nvPr/>
        </p:nvSpPr>
        <p:spPr bwMode="auto">
          <a:xfrm>
            <a:off x="0" y="1778000"/>
            <a:ext cx="9144000" cy="5105400"/>
          </a:xfrm>
          <a:prstGeom prst="ellipse">
            <a:avLst/>
          </a:prstGeom>
          <a:solidFill>
            <a:srgbClr val="FFFFFF"/>
          </a:soli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103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793875" y="4371975"/>
            <a:ext cx="6511925" cy="11430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477000"/>
            <a:ext cx="2514600" cy="3651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solidFill>
                  <a:srgbClr val="FF0000"/>
                </a:solidFill>
                <a:latin typeface="Blackoak Std" pitchFamily="82" charset="0"/>
              </a:defRPr>
            </a:lvl1pPr>
          </a:lstStyle>
          <a:p>
            <a:fld id="{BFAE9141-4B69-4CE0-B3CE-9D1B9DF4902F}" type="datetime1">
              <a:rPr lang="en-US"/>
              <a:pPr/>
              <a:t>11/24/2019</a:t>
            </a:fld>
            <a:endParaRPr lang="en-US"/>
          </a:p>
        </p:txBody>
      </p:sp>
      <p:sp>
        <p:nvSpPr>
          <p:cNvPr id="103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" y="6599238"/>
            <a:ext cx="1295400" cy="2127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rgbClr val="FF0000"/>
                </a:solidFill>
                <a:latin typeface="Blackoak Std" pitchFamily="82" charset="0"/>
              </a:defRPr>
            </a:lvl1pPr>
          </a:lstStyle>
          <a:p>
            <a:r>
              <a:rPr lang="en-US"/>
              <a:t>Alom</a:t>
            </a:r>
          </a:p>
        </p:txBody>
      </p:sp>
      <p:sp>
        <p:nvSpPr>
          <p:cNvPr id="103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73825"/>
            <a:ext cx="1828800" cy="3651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FF0000"/>
                </a:solidFill>
                <a:latin typeface="Bodoni MT Black" pitchFamily="18" charset="0"/>
              </a:defRPr>
            </a:lvl1pPr>
          </a:lstStyle>
          <a:p>
            <a:fld id="{E27F0452-B23E-4A6E-80DA-C750B43B00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5" name="Action Button: Back or Previous 10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1600200" y="6397625"/>
            <a:ext cx="533400" cy="307975"/>
          </a:xfrm>
          <a:prstGeom prst="actionButtonBackPrevious">
            <a:avLst/>
          </a:prstGeom>
          <a:solidFill>
            <a:srgbClr val="4E67C8"/>
          </a:solidFill>
          <a:ln w="15875" cap="flat" algn="ctr">
            <a:solidFill>
              <a:srgbClr val="1C2B68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1036" name="Action Button: Forward or Next 1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705100" y="6362700"/>
            <a:ext cx="571500" cy="342900"/>
          </a:xfrm>
          <a:prstGeom prst="actionButtonForwardNext">
            <a:avLst/>
          </a:prstGeom>
          <a:solidFill>
            <a:srgbClr val="4E67C8"/>
          </a:solidFill>
          <a:ln w="15875" cap="flat" algn="ctr">
            <a:solidFill>
              <a:srgbClr val="1C2B68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1037" name="Action Button: Home 12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209800" y="6362700"/>
            <a:ext cx="457200" cy="342900"/>
          </a:xfrm>
          <a:prstGeom prst="actionButtonHome">
            <a:avLst/>
          </a:prstGeom>
          <a:solidFill>
            <a:srgbClr val="4E67C8"/>
          </a:solidFill>
          <a:ln w="15875" cap="flat" algn="ctr">
            <a:solidFill>
              <a:srgbClr val="1C2B68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3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</p:sldLayoutIdLst>
  <p:hf hdr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2"/>
          </a:solidFill>
          <a:latin typeface="Trebuchet M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/>
        </a:defRPr>
      </a:lvl5pPr>
      <a:lvl6pPr marL="7762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/>
        </a:defRPr>
      </a:lvl6pPr>
      <a:lvl7pPr marL="12334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/>
        </a:defRPr>
      </a:lvl7pPr>
      <a:lvl8pPr marL="16906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/>
        </a:defRPr>
      </a:lvl8pPr>
      <a:lvl9pPr marL="21478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/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>
          <a:solidFill>
            <a:srgbClr val="404040"/>
          </a:solidFill>
          <a:latin typeface="Trebuchet M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>
          <a:solidFill>
            <a:srgbClr val="404040"/>
          </a:solidFill>
          <a:latin typeface="Trebuchet M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>
          <a:solidFill>
            <a:srgbClr val="404040"/>
          </a:solidFill>
          <a:latin typeface="Trebuchet M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>
          <a:solidFill>
            <a:srgbClr val="404040"/>
          </a:solidFill>
          <a:latin typeface="Trebuchet M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>
          <a:solidFill>
            <a:srgbClr val="404040"/>
          </a:solidFill>
          <a:latin typeface="Trebuchet MS"/>
        </a:defRPr>
      </a:lvl5pPr>
      <a:lvl6pPr marL="18462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>
          <a:solidFill>
            <a:srgbClr val="404040"/>
          </a:solidFill>
          <a:latin typeface="Trebuchet MS"/>
        </a:defRPr>
      </a:lvl6pPr>
      <a:lvl7pPr marL="23034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>
          <a:solidFill>
            <a:srgbClr val="404040"/>
          </a:solidFill>
          <a:latin typeface="Trebuchet MS"/>
        </a:defRPr>
      </a:lvl7pPr>
      <a:lvl8pPr marL="27606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>
          <a:solidFill>
            <a:srgbClr val="404040"/>
          </a:solidFill>
          <a:latin typeface="Trebuchet MS"/>
        </a:defRPr>
      </a:lvl8pPr>
      <a:lvl9pPr marL="32178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>
          <a:solidFill>
            <a:srgbClr val="404040"/>
          </a:solidFill>
          <a:latin typeface="Trebuchet MS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9A17E"/>
            </a:gs>
            <a:gs pos="67998">
              <a:srgbClr val="DFD8C7"/>
            </a:gs>
            <a:gs pos="53998">
              <a:srgbClr val="EFECE4"/>
            </a:gs>
            <a:gs pos="100000">
              <a:srgbClr val="EFEC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Alom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99655DC0-FF14-4F37-A47F-0DDB04DC4DC8}" type="slidenum">
              <a:rPr lang="en-US"/>
              <a:pPr/>
              <a:t>1</a:t>
            </a:fld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/>
          <a:p>
            <a:fld id="{29EE8DAC-D27B-4655-A481-E8BD9B4B0041}" type="datetime1">
              <a:rPr lang="en-US"/>
              <a:pPr/>
              <a:t>11/24/2019</a:t>
            </a:fld>
            <a:endParaRPr lang="en-US"/>
          </a:p>
        </p:txBody>
      </p:sp>
      <p:sp>
        <p:nvSpPr>
          <p:cNvPr id="35842" name="TextBox 3"/>
          <p:cNvSpPr>
            <a:spLocks noChangeArrowheads="1"/>
          </p:cNvSpPr>
          <p:nvPr/>
        </p:nvSpPr>
        <p:spPr bwMode="auto">
          <a:xfrm>
            <a:off x="1485900" y="474099"/>
            <a:ext cx="5678759" cy="1656184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hangingPunct="0"/>
            <a:endParaRPr lang="en-US" sz="11500" b="1" dirty="0">
              <a:solidFill>
                <a:srgbClr val="FF99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9" y="43572"/>
            <a:ext cx="9246826" cy="64922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3014" y="980728"/>
            <a:ext cx="64139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96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2" grpId="1"/>
      <p:bldP spid="3584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Alom</a:t>
            </a: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681FE457-AADC-4BA4-872E-FBBBC6A6A05A}" type="slidenum">
              <a:rPr lang="en-US"/>
              <a:pPr/>
              <a:t>10</a:t>
            </a:fld>
            <a:endParaRPr lang="en-US"/>
          </a:p>
        </p:txBody>
      </p:sp>
      <p:sp>
        <p:nvSpPr>
          <p:cNvPr id="8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/>
          <a:p>
            <a:fld id="{09FE3B1A-520E-45B0-9C9D-4A098F06A44A}" type="datetime1">
              <a:rPr lang="en-US"/>
              <a:pPr/>
              <a:t>11/24/2019</a:t>
            </a:fld>
            <a:endParaRPr lang="en-US"/>
          </a:p>
        </p:txBody>
      </p:sp>
      <p:sp>
        <p:nvSpPr>
          <p:cNvPr id="49154" name="TextBox 1"/>
          <p:cNvSpPr>
            <a:spLocks noChangeArrowheads="1"/>
          </p:cNvSpPr>
          <p:nvPr/>
        </p:nvSpPr>
        <p:spPr bwMode="auto">
          <a:xfrm>
            <a:off x="2667000" y="1211263"/>
            <a:ext cx="3128963" cy="7699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 marL="571500" indent="-571500" eaLnBrk="0" hangingPunct="0">
              <a:buFont typeface="Wingdings" pitchFamily="2" charset="2"/>
              <a:buChar char="q"/>
            </a:pPr>
            <a:r>
              <a:rPr lang="bn-IN" sz="4400" b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ই-স্বাস্থ্যসেবাঃ</a:t>
            </a:r>
            <a:endParaRPr lang="en-US" sz="2000" b="1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155" name="TextBox 8"/>
          <p:cNvSpPr>
            <a:spLocks noChangeArrowheads="1"/>
          </p:cNvSpPr>
          <p:nvPr/>
        </p:nvSpPr>
        <p:spPr bwMode="auto">
          <a:xfrm>
            <a:off x="533400" y="2135188"/>
            <a:ext cx="7924800" cy="304641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just" eaLnBrk="0" hangingPunct="0"/>
            <a:r>
              <a:rPr lang="bn-IN" sz="32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 সরকারি ও বেসরকারি হাসপাতালে কর্মরত চিকিৎসকরা এখন মোবাইল ফোনে স্বাস্থ্য পরামর্শ দিয়ে থাকেন। বর্তমানে দেশের ৪১৮টি উপজেলায়  টেলিমেডিসিন সেবা চালু হয়েছে। এছাড়া ঘরে বসেই যে কেউ দেশ ও দেশের বাইরে মোবাইল বা ইন্টারনেটের মাধ্যমে ই-স্বাস্থ্য সেবা পেতে পারেন। ই-স্বাস্থ্য  </a:t>
            </a:r>
            <a:r>
              <a:rPr lang="en-US" sz="32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address: </a:t>
            </a:r>
            <a:r>
              <a:rPr lang="en-US" sz="32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www.treatmentonline.com</a:t>
            </a:r>
            <a:r>
              <a:rPr lang="bn-IN" sz="32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1295400"/>
            <a:ext cx="3989387" cy="4162425"/>
          </a:xfrm>
          <a:prstGeom prst="rect">
            <a:avLst/>
          </a:prstGeom>
          <a:noFill/>
          <a:ln w="38100" algn="ctr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295400"/>
            <a:ext cx="4648200" cy="4162425"/>
          </a:xfrm>
          <a:prstGeom prst="rect">
            <a:avLst/>
          </a:prstGeom>
          <a:noFill/>
          <a:ln w="38100" algn="ctr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Alom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EB5E19B6-6ED0-4184-BE47-5A3752DE41D5}" type="slidenum">
              <a:rPr lang="en-US"/>
              <a:pPr/>
              <a:t>11</a:t>
            </a:fld>
            <a:endParaRPr lang="en-US"/>
          </a:p>
        </p:txBody>
      </p:sp>
      <p:sp>
        <p:nvSpPr>
          <p:cNvPr id="6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/>
          <a:p>
            <a:fld id="{1F1DB460-5776-4542-885E-6EBA393FE8FC}" type="datetime1">
              <a:rPr lang="en-US"/>
              <a:pPr/>
              <a:t>11/24/2019</a:t>
            </a:fld>
            <a:endParaRPr lang="en-US"/>
          </a:p>
        </p:txBody>
      </p:sp>
      <p:sp>
        <p:nvSpPr>
          <p:cNvPr id="50178" name="TextBox 2"/>
          <p:cNvSpPr>
            <a:spLocks noChangeArrowheads="1"/>
          </p:cNvSpPr>
          <p:nvPr/>
        </p:nvSpPr>
        <p:spPr bwMode="auto">
          <a:xfrm>
            <a:off x="2993231" y="473716"/>
            <a:ext cx="3005137" cy="1016000"/>
          </a:xfrm>
          <a:prstGeom prst="rect">
            <a:avLst/>
          </a:prstGeom>
          <a:solidFill>
            <a:srgbClr val="FFFFFF"/>
          </a:solidFill>
          <a:ln w="57150" cap="flat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 eaLnBrk="0" hangingPunct="0"/>
            <a:r>
              <a:rPr lang="bn-IN" sz="6000" b="1" dirty="0">
                <a:solidFill>
                  <a:srgbClr val="821A08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200" b="1" dirty="0">
              <a:solidFill>
                <a:srgbClr val="821A0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179" name="TextBox 4"/>
          <p:cNvSpPr>
            <a:spLocks noChangeArrowheads="1"/>
          </p:cNvSpPr>
          <p:nvPr/>
        </p:nvSpPr>
        <p:spPr bwMode="auto">
          <a:xfrm>
            <a:off x="533400" y="2895600"/>
            <a:ext cx="8001000" cy="3413720"/>
          </a:xfrm>
          <a:prstGeom prst="rect">
            <a:avLst/>
          </a:prstGeom>
          <a:solidFill>
            <a:srgbClr val="FFFFFF"/>
          </a:solidFill>
          <a:ln w="57150" cap="flat" algn="ctr">
            <a:solidFill>
              <a:srgbClr val="1998C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685800" indent="-685800" algn="just" eaLnBrk="0" hangingPunct="0">
              <a:buFont typeface="Wingdings" pitchFamily="2" charset="2"/>
              <a:buChar char="q"/>
            </a:pPr>
            <a:r>
              <a:rPr lang="bn-IN" sz="4400" b="1" dirty="0">
                <a:latin typeface="NikoshBAN" pitchFamily="2" charset="0"/>
                <a:cs typeface="NikoshBAN" pitchFamily="2" charset="0"/>
              </a:rPr>
              <a:t>ডিজিটাল বাংলাদেশ গঠনে ই-সার্ভিসের অবদান লিখ।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  </a:t>
            </a:r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pPr marL="685800" indent="-685800" algn="just" eaLnBrk="0" hangingPunct="0">
              <a:buFont typeface="Wingdings" pitchFamily="2" charset="2"/>
              <a:buChar char="q"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ই-সেবার প্রধান প্রধান বৈশিষ্ট্য গুলো লিখ  ।</a:t>
            </a:r>
          </a:p>
          <a:p>
            <a:pPr marL="685800" indent="-685800" algn="just" eaLnBrk="0" hangingPunct="0">
              <a:buFont typeface="Wingdings" pitchFamily="2" charset="2"/>
              <a:buChar char="q"/>
            </a:pPr>
            <a:endParaRPr lang="bn-IN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5257800" y="1782168"/>
            <a:ext cx="3276600" cy="94575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মিনিট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179" grpId="1" animBg="1"/>
      <p:bldP spid="50179" grpId="2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Alom</a:t>
            </a:r>
          </a:p>
        </p:txBody>
      </p:sp>
      <p:sp>
        <p:nvSpPr>
          <p:cNvPr id="11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BA87828B-B68B-4715-B02B-5ADDC96FE5B3}" type="slidenum">
              <a:rPr lang="en-US"/>
              <a:pPr/>
              <a:t>12</a:t>
            </a:fld>
            <a:endParaRPr lang="en-US"/>
          </a:p>
        </p:txBody>
      </p:sp>
      <p:sp>
        <p:nvSpPr>
          <p:cNvPr id="12" name="Date Placeholder 3"/>
          <p:cNvSpPr>
            <a:spLocks noGrp="1" noChangeArrowheads="1"/>
          </p:cNvSpPr>
          <p:nvPr>
            <p:ph type="dt" sz="half" idx="12"/>
          </p:nvPr>
        </p:nvSpPr>
        <p:spPr>
          <a:xfrm>
            <a:off x="5940152" y="6108700"/>
            <a:ext cx="2514600" cy="365125"/>
          </a:xfrm>
        </p:spPr>
        <p:txBody>
          <a:bodyPr/>
          <a:lstStyle/>
          <a:p>
            <a:fld id="{7D144BD1-C996-41AD-B824-F26367A0C826}" type="datetime1">
              <a:rPr lang="en-US"/>
              <a:pPr/>
              <a:t>11/24/2019</a:t>
            </a:fld>
            <a:endParaRPr lang="en-US"/>
          </a:p>
        </p:txBody>
      </p:sp>
      <p:sp>
        <p:nvSpPr>
          <p:cNvPr id="51202" name="Explosion 2 1"/>
          <p:cNvSpPr>
            <a:spLocks noChangeArrowheads="1"/>
          </p:cNvSpPr>
          <p:nvPr/>
        </p:nvSpPr>
        <p:spPr bwMode="auto">
          <a:xfrm>
            <a:off x="1981200" y="304800"/>
            <a:ext cx="5068888" cy="1195388"/>
          </a:xfrm>
          <a:prstGeom prst="irregularSeal2">
            <a:avLst/>
          </a:prstGeom>
          <a:gradFill rotWithShape="1">
            <a:gsLst>
              <a:gs pos="0">
                <a:srgbClr val="FDB3AF"/>
              </a:gs>
              <a:gs pos="28000">
                <a:srgbClr val="FDB3AF"/>
              </a:gs>
              <a:gs pos="100000">
                <a:srgbClr val="F07872"/>
              </a:gs>
            </a:gsLst>
            <a:lin ang="5400000"/>
          </a:gradFill>
          <a:ln w="9525" cap="flat" algn="ctr">
            <a:solidFill>
              <a:srgbClr val="F14124"/>
            </a:solidFill>
            <a:prstDash val="solid"/>
            <a:round/>
            <a:headEnd type="none" w="med" len="med"/>
            <a:tailEnd type="none" w="med" len="med"/>
          </a:ln>
          <a:effectLst>
            <a:outerShdw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436139" y="2144713"/>
            <a:ext cx="8783638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একুশ 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শতকে এসে প্রযুক্তি মানুষকে কোন যুগ উপহার দিয়েছে?</a:t>
            </a:r>
            <a:endParaRPr lang="en-US" sz="3600" dirty="0"/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560758" y="2998071"/>
            <a:ext cx="8783638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bn-IN" sz="36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 বিদ্যমান কয়েকটি গুরুত্বপূর্ণ  ই-সার্ভিসের নাম বল।</a:t>
            </a:r>
          </a:p>
        </p:txBody>
      </p:sp>
      <p:sp>
        <p:nvSpPr>
          <p:cNvPr id="51207" name="Rectangle 6"/>
          <p:cNvSpPr>
            <a:spLocks noChangeArrowheads="1"/>
          </p:cNvSpPr>
          <p:nvPr/>
        </p:nvSpPr>
        <p:spPr bwMode="auto">
          <a:xfrm>
            <a:off x="560758" y="3937614"/>
            <a:ext cx="85344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জমির রেকর্ডের অনুলিপি অনলাইনে সংগ্রহ করাকে কী বলে?</a:t>
            </a:r>
          </a:p>
        </p:txBody>
      </p:sp>
      <p:sp>
        <p:nvSpPr>
          <p:cNvPr id="51209" name="TextBox 2"/>
          <p:cNvSpPr>
            <a:spLocks noChangeArrowheads="1"/>
          </p:cNvSpPr>
          <p:nvPr/>
        </p:nvSpPr>
        <p:spPr bwMode="auto">
          <a:xfrm>
            <a:off x="2395538" y="457200"/>
            <a:ext cx="3243262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bn-IN" sz="54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Quad Arrow 1"/>
          <p:cNvSpPr/>
          <p:nvPr/>
        </p:nvSpPr>
        <p:spPr>
          <a:xfrm>
            <a:off x="84717" y="2182750"/>
            <a:ext cx="501650" cy="608076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Quad Arrow 13"/>
          <p:cNvSpPr/>
          <p:nvPr/>
        </p:nvSpPr>
        <p:spPr>
          <a:xfrm>
            <a:off x="84717" y="2998071"/>
            <a:ext cx="501650" cy="608076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Quad Arrow 14"/>
          <p:cNvSpPr/>
          <p:nvPr/>
        </p:nvSpPr>
        <p:spPr>
          <a:xfrm>
            <a:off x="84717" y="3883984"/>
            <a:ext cx="501650" cy="608076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utoUpdateAnimBg="0"/>
      <p:bldP spid="51205" grpId="4" animBg="1"/>
      <p:bldP spid="51205" grpId="5" autoUpdateAnimBg="0"/>
      <p:bldP spid="51207" grpId="7" animBg="1"/>
      <p:bldP spid="51207" grpId="8" animBg="1"/>
      <p:bldP spid="51207" grpId="9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Alom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5FF12D41-22A8-4B67-ABFE-A2197312DFA0}" type="slidenum">
              <a:rPr lang="en-US"/>
              <a:pPr/>
              <a:t>13</a:t>
            </a:fld>
            <a:endParaRPr lang="en-US"/>
          </a:p>
        </p:txBody>
      </p:sp>
      <p:sp>
        <p:nvSpPr>
          <p:cNvPr id="6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/>
          <a:p>
            <a:fld id="{A2AA2D1C-89B3-4C92-8DA8-BB98C9096F4E}" type="datetime1">
              <a:rPr lang="en-US"/>
              <a:pPr/>
              <a:t>11/24/2019</a:t>
            </a:fld>
            <a:endParaRPr lang="en-US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57200" y="2967038"/>
            <a:ext cx="8534400" cy="23082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285750" indent="-285750" algn="just" eaLnBrk="0" hangingPunct="0">
              <a:buFont typeface="Wingdings" pitchFamily="2" charset="2"/>
              <a:buChar char="q"/>
            </a:pPr>
            <a:r>
              <a:rPr lang="bn-IN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ই-সার্ভিস কী? বাংলাদেশে বিদ্যমান কয়েকটি উল্লেখযোগ্য ই-সার্ভিসসমূহের সুবিধা বর্ণনা কর।  </a:t>
            </a:r>
          </a:p>
        </p:txBody>
      </p:sp>
      <p:sp>
        <p:nvSpPr>
          <p:cNvPr id="52227" name="Rectangle 10"/>
          <p:cNvSpPr>
            <a:spLocks noChangeArrowheads="1"/>
          </p:cNvSpPr>
          <p:nvPr/>
        </p:nvSpPr>
        <p:spPr bwMode="auto">
          <a:xfrm>
            <a:off x="2736850" y="1270000"/>
            <a:ext cx="2901950" cy="1016000"/>
          </a:xfrm>
          <a:prstGeom prst="rect">
            <a:avLst/>
          </a:prstGeom>
          <a:solidFill>
            <a:srgbClr val="FFAB83"/>
          </a:solidFill>
          <a:ln w="25400" cap="flat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wrap="none"/>
          <a:lstStyle/>
          <a:p>
            <a:pPr algn="ctr" eaLnBrk="0" hangingPunct="0"/>
            <a:r>
              <a:rPr lang="bn-IN" sz="60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7" grpId="1" animBg="1"/>
      <p:bldP spid="52227" grpId="2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Alom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8BD4FE37-1942-4CBD-B369-A124EFBD71F7}" type="slidenum">
              <a:rPr lang="en-US"/>
              <a:pPr/>
              <a:t>14</a:t>
            </a:fld>
            <a:endParaRPr lang="en-US"/>
          </a:p>
        </p:txBody>
      </p:sp>
      <p:sp>
        <p:nvSpPr>
          <p:cNvPr id="6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/>
          <a:p>
            <a:fld id="{3B34F588-4ACA-4248-8CE2-6C69D0F632D7}" type="datetime1">
              <a:rPr lang="en-US"/>
              <a:pPr/>
              <a:t>11/24/2019</a:t>
            </a:fld>
            <a:endParaRPr lang="en-US"/>
          </a:p>
        </p:txBody>
      </p:sp>
      <p:sp>
        <p:nvSpPr>
          <p:cNvPr id="53250" name="TextBox 3"/>
          <p:cNvSpPr>
            <a:spLocks noChangeArrowheads="1"/>
          </p:cNvSpPr>
          <p:nvPr/>
        </p:nvSpPr>
        <p:spPr bwMode="auto">
          <a:xfrm>
            <a:off x="818372" y="304800"/>
            <a:ext cx="7354028" cy="1107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7940" dir="5400000" algn="ctr" rotWithShape="0">
              <a:srgbClr val="000000">
                <a:alpha val="31998"/>
              </a:srgbClr>
            </a:outerShdw>
          </a:effectLst>
        </p:spPr>
        <p:txBody>
          <a:bodyPr/>
          <a:lstStyle/>
          <a:p>
            <a:pPr algn="ctr" eaLnBrk="0" hangingPunct="0"/>
            <a:r>
              <a:rPr lang="bn-BD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372" y="1772816"/>
            <a:ext cx="7354028" cy="41707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D1AAFC-7BAB-4EAE-B4CB-6D7B7C5BE69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F519D6-EC1A-4814-89A8-07149C0125B9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48232" y="598421"/>
            <a:ext cx="4536504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2"/>
                </a:solidFill>
                <a:latin typeface="Trebuchet M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/>
              </a:defRPr>
            </a:lvl5pPr>
            <a:lvl6pPr marL="7762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/>
              </a:defRPr>
            </a:lvl6pPr>
            <a:lvl7pPr marL="12334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/>
              </a:defRPr>
            </a:lvl7pPr>
            <a:lvl8pPr marL="16906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/>
              </a:defRPr>
            </a:lvl8pPr>
            <a:lvl9pPr marL="21478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/>
              </a:defRPr>
            </a:lvl9pPr>
          </a:lstStyle>
          <a:p>
            <a:pPr algn="ctr"/>
            <a:r>
              <a:rPr lang="bn-IN" sz="54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54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167" y="2900163"/>
            <a:ext cx="4777494" cy="33078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নামঃসালমা আক্তার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মিরদী ফাযিল মাদ্রাসা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০১৭৬৭৬১৯৪৫৮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salmaakther19880000@gmail.com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392281" y="2929423"/>
            <a:ext cx="3572207" cy="33078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তারিখঃ২৪/১১/২০১৯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3" y="21215"/>
            <a:ext cx="2257214" cy="27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83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Alom</a:t>
            </a: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CCDE277E-AA87-4055-961F-82D5DFD6DB0A}" type="slidenum">
              <a:rPr lang="en-US"/>
              <a:pPr/>
              <a:t>3</a:t>
            </a:fld>
            <a:endParaRPr lang="en-US"/>
          </a:p>
        </p:txBody>
      </p:sp>
      <p:sp>
        <p:nvSpPr>
          <p:cNvPr id="8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/>
          <a:p>
            <a:fld id="{28B0D9FA-1FAD-4843-94C6-A72C5D84B96B}" type="datetime1">
              <a:rPr lang="en-US"/>
              <a:pPr/>
              <a:t>11/24/2019</a:t>
            </a:fld>
            <a:endParaRPr lang="en-US"/>
          </a:p>
        </p:txBody>
      </p:sp>
      <p:pic>
        <p:nvPicPr>
          <p:cNvPr id="3789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822325"/>
            <a:ext cx="4267200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1" name="Rectangle 21"/>
          <p:cNvSpPr>
            <a:spLocks noChangeArrowheads="1"/>
          </p:cNvSpPr>
          <p:nvPr/>
        </p:nvSpPr>
        <p:spPr bwMode="auto">
          <a:xfrm>
            <a:off x="693738" y="4357688"/>
            <a:ext cx="2436812" cy="719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algn="ctr" defTabSz="14224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bn-IN" sz="4400">
                <a:latin typeface="NikoshBAN" pitchFamily="2" charset="0"/>
                <a:cs typeface="NikoshBAN" pitchFamily="2" charset="0"/>
              </a:rPr>
              <a:t>ই-স্বাস্থ্য সেবা</a:t>
            </a:r>
            <a:endParaRPr lang="en-US" sz="4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892" name="TextBox 23"/>
          <p:cNvSpPr>
            <a:spLocks noChangeArrowheads="1"/>
          </p:cNvSpPr>
          <p:nvPr/>
        </p:nvSpPr>
        <p:spPr bwMode="auto">
          <a:xfrm>
            <a:off x="5041900" y="4267200"/>
            <a:ext cx="4102100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bn-IN" sz="4400">
                <a:latin typeface="NikoshBAN" pitchFamily="2" charset="0"/>
                <a:cs typeface="NikoshBAN" pitchFamily="2" charset="0"/>
              </a:rPr>
              <a:t>শেরপুর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 জেলার ই-সেবা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89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8" y="838200"/>
            <a:ext cx="4614862" cy="3124200"/>
          </a:xfrm>
          <a:prstGeom prst="rect">
            <a:avLst/>
          </a:prstGeom>
          <a:noFill/>
          <a:ln w="38100" algn="ctr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892" grpId="1" animBg="1"/>
      <p:bldP spid="37892" grpId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Alom</a:t>
            </a:r>
          </a:p>
        </p:txBody>
      </p:sp>
      <p:sp>
        <p:nvSpPr>
          <p:cNvPr id="8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79D276A1-8466-406D-8B58-0102B20AA966}" type="slidenum">
              <a:rPr lang="en-US"/>
              <a:pPr/>
              <a:t>4</a:t>
            </a:fld>
            <a:endParaRPr lang="en-US"/>
          </a:p>
        </p:txBody>
      </p:sp>
      <p:sp>
        <p:nvSpPr>
          <p:cNvPr id="9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/>
          <a:p>
            <a:fld id="{590FDB36-08BE-4F37-81AC-BCDF4E9B5C08}" type="datetime1">
              <a:rPr lang="en-US"/>
              <a:pPr/>
              <a:t>11/24/2019</a:t>
            </a:fld>
            <a:endParaRPr lang="en-US"/>
          </a:p>
        </p:txBody>
      </p:sp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388" y="0"/>
            <a:ext cx="9229726" cy="624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8915" name="Oval 4"/>
          <p:cNvSpPr>
            <a:spLocks noChangeArrowheads="1"/>
          </p:cNvSpPr>
          <p:nvPr/>
        </p:nvSpPr>
        <p:spPr bwMode="auto">
          <a:xfrm>
            <a:off x="1219200" y="4827588"/>
            <a:ext cx="6019800" cy="103981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20320" tIns="20320" rIns="20320" bIns="20320" anchor="ctr"/>
          <a:lstStyle/>
          <a:p>
            <a:pPr algn="ctr" defTabSz="14224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bn-IN" sz="6000" b="1" dirty="0">
                <a:latin typeface="NikoshBAN" pitchFamily="2" charset="0"/>
                <a:cs typeface="NikoshBAN" pitchFamily="2" charset="0"/>
              </a:rPr>
              <a:t>বিকাশে টাকা লেনদেন</a:t>
            </a:r>
          </a:p>
        </p:txBody>
      </p:sp>
      <p:sp>
        <p:nvSpPr>
          <p:cNvPr id="38916" name="Oval 6"/>
          <p:cNvSpPr>
            <a:spLocks noChangeArrowheads="1"/>
          </p:cNvSpPr>
          <p:nvPr/>
        </p:nvSpPr>
        <p:spPr bwMode="auto">
          <a:xfrm>
            <a:off x="3962400" y="5821363"/>
            <a:ext cx="1246188" cy="12461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20320" tIns="20320" rIns="20320" bIns="20320" anchor="ctr"/>
          <a:lstStyle/>
          <a:p>
            <a:pPr algn="ctr" defTabSz="1422400" eaLnBrk="0" hangingPunct="0">
              <a:lnSpc>
                <a:spcPct val="90000"/>
              </a:lnSpc>
              <a:spcAft>
                <a:spcPct val="35000"/>
              </a:spcAft>
            </a:pP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917" name="TextBox 15"/>
          <p:cNvSpPr>
            <a:spLocks noChangeArrowheads="1"/>
          </p:cNvSpPr>
          <p:nvPr/>
        </p:nvSpPr>
        <p:spPr bwMode="auto">
          <a:xfrm>
            <a:off x="1143000" y="2016125"/>
            <a:ext cx="6324600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bn-IN" sz="6600" b="1" dirty="0">
                <a:latin typeface="NikoshBAN" pitchFamily="2" charset="0"/>
                <a:cs typeface="NikoshBAN" pitchFamily="2" charset="0"/>
              </a:rPr>
              <a:t>অন লাইনে জন্ম নিবন্ধন</a:t>
            </a:r>
          </a:p>
        </p:txBody>
      </p:sp>
      <p:pic>
        <p:nvPicPr>
          <p:cNvPr id="3891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56" y="-24"/>
            <a:ext cx="9229726" cy="617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7" grpId="1" animBg="1"/>
      <p:bldP spid="38917" grpId="2"/>
      <p:bldP spid="38917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EBFC">
                <a:alpha val="36078"/>
              </a:srgbClr>
            </a:gs>
            <a:gs pos="29999">
              <a:srgbClr val="D3EBFC">
                <a:alpha val="55254"/>
              </a:srgbClr>
            </a:gs>
            <a:gs pos="67998">
              <a:srgbClr val="C0C7F2">
                <a:alpha val="79544"/>
              </a:srgbClr>
            </a:gs>
            <a:gs pos="53998">
              <a:srgbClr val="E1E3F8">
                <a:alpha val="70595"/>
              </a:srgbClr>
            </a:gs>
            <a:gs pos="100000">
              <a:srgbClr val="E1E3F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Alom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0F554920-FD8B-4E7C-A3F1-1E58178FD999}" type="slidenum">
              <a:rPr lang="en-US"/>
              <a:pPr/>
              <a:t>5</a:t>
            </a:fld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/>
          <a:p>
            <a:fld id="{E905C436-BEC2-4471-A2AA-C72744FEF098}" type="datetime1">
              <a:rPr lang="en-US"/>
              <a:pPr/>
              <a:t>11/24/2019</a:t>
            </a:fld>
            <a:endParaRPr lang="en-US"/>
          </a:p>
        </p:txBody>
      </p:sp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76200" y="2420888"/>
            <a:ext cx="8839200" cy="14462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hangingPunct="0"/>
            <a:r>
              <a:rPr lang="bn-I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ই-সার্ভিস ও বাংলাদেশ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7067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Alom</a:t>
            </a:r>
            <a:endParaRPr lang="en-US" dirty="0"/>
          </a:p>
        </p:txBody>
      </p:sp>
      <p:sp>
        <p:nvSpPr>
          <p:cNvPr id="8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6581C1A8-E197-475D-9419-BC1EE746753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/>
          <a:p>
            <a:fld id="{70FCBF19-9FB6-43F7-868E-A4CD607A3B3E}" type="datetime1">
              <a:rPr lang="en-US"/>
              <a:pPr/>
              <a:t>11/24/2019</a:t>
            </a:fld>
            <a:endParaRPr lang="en-US"/>
          </a:p>
        </p:txBody>
      </p:sp>
      <p:sp>
        <p:nvSpPr>
          <p:cNvPr id="41986" name="TextBox 4"/>
          <p:cNvSpPr>
            <a:spLocks noChangeArrowheads="1"/>
          </p:cNvSpPr>
          <p:nvPr/>
        </p:nvSpPr>
        <p:spPr bwMode="auto">
          <a:xfrm>
            <a:off x="2667000" y="457200"/>
            <a:ext cx="3352800" cy="144621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 eaLnBrk="0" hangingPunct="0"/>
            <a:r>
              <a:rPr lang="bn-IN" sz="72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000" b="1" u="sng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552450" y="2057400"/>
            <a:ext cx="4171950" cy="5238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hangingPunct="0"/>
            <a:r>
              <a:rPr lang="bn-IN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…..</a:t>
            </a:r>
            <a:endParaRPr lang="en-US" sz="2800" dirty="0"/>
          </a:p>
        </p:txBody>
      </p:sp>
      <p:sp>
        <p:nvSpPr>
          <p:cNvPr id="41988" name="TextBox 11"/>
          <p:cNvSpPr>
            <a:spLocks noChangeArrowheads="1"/>
          </p:cNvSpPr>
          <p:nvPr/>
        </p:nvSpPr>
        <p:spPr bwMode="auto">
          <a:xfrm>
            <a:off x="457199" y="5173663"/>
            <a:ext cx="8666163" cy="769937"/>
          </a:xfrm>
          <a:prstGeom prst="rect">
            <a:avLst/>
          </a:prstGeom>
          <a:gradFill rotWithShape="1">
            <a:gsLst>
              <a:gs pos="0">
                <a:srgbClr val="F0F2FC"/>
              </a:gs>
              <a:gs pos="100000">
                <a:srgbClr val="E1E3F8"/>
              </a:gs>
            </a:gsLst>
            <a:path path="rect">
              <a:fillToRect l="100000" t="100000"/>
            </a:path>
          </a:grad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285750" indent="-285750" eaLnBrk="0" hangingPunct="0">
              <a:buFont typeface="Wingdings" pitchFamily="2" charset="2"/>
              <a:buChar char="v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ই-সার্ভিসের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5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টি সুবিধা বর্ণনা করতে পারবে।</a:t>
            </a:r>
          </a:p>
        </p:txBody>
      </p:sp>
      <p:sp>
        <p:nvSpPr>
          <p:cNvPr id="41989" name="TextBox 12"/>
          <p:cNvSpPr>
            <a:spLocks noChangeArrowheads="1"/>
          </p:cNvSpPr>
          <p:nvPr/>
        </p:nvSpPr>
        <p:spPr bwMode="auto">
          <a:xfrm>
            <a:off x="436563" y="2819400"/>
            <a:ext cx="8686800" cy="769938"/>
          </a:xfrm>
          <a:prstGeom prst="rect">
            <a:avLst/>
          </a:prstGeom>
          <a:gradFill rotWithShape="1">
            <a:gsLst>
              <a:gs pos="0">
                <a:srgbClr val="F0F2FC"/>
              </a:gs>
              <a:gs pos="100000">
                <a:srgbClr val="E1E3F8"/>
              </a:gs>
            </a:gsLst>
            <a:path path="rect">
              <a:fillToRect l="100000" t="100000"/>
            </a:path>
          </a:grad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285750" indent="-285750" eaLnBrk="0" hangingPunct="0">
              <a:buFont typeface="Wingdings" pitchFamily="2" charset="2"/>
              <a:buChar char="v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ই- সার্ভিস কী তা বলতে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990" name="TextBox 13"/>
          <p:cNvSpPr>
            <a:spLocks noChangeArrowheads="1"/>
          </p:cNvSpPr>
          <p:nvPr/>
        </p:nvSpPr>
        <p:spPr bwMode="auto">
          <a:xfrm>
            <a:off x="436563" y="3759200"/>
            <a:ext cx="8686800" cy="1322388"/>
          </a:xfrm>
          <a:prstGeom prst="rect">
            <a:avLst/>
          </a:prstGeom>
          <a:gradFill rotWithShape="1">
            <a:gsLst>
              <a:gs pos="0">
                <a:srgbClr val="F0F2FC"/>
              </a:gs>
              <a:gs pos="100000">
                <a:srgbClr val="E1E3F8"/>
              </a:gs>
            </a:gsLst>
            <a:path path="rect">
              <a:fillToRect l="100000" t="100000"/>
            </a:path>
          </a:grad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285750" indent="-285750" eaLnBrk="0" hangingPunct="0">
              <a:buFont typeface="Wingdings" pitchFamily="2" charset="2"/>
              <a:buChar char="v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বাংলাদেশের উল্লেখযোগ্য  কয়েকটি ই-সার্ভিস    </a:t>
            </a:r>
          </a:p>
          <a:p>
            <a:pPr marL="285750" indent="-285750" eaLnBrk="0" hangingPunct="0"/>
            <a:r>
              <a:rPr lang="bn-IN" sz="4000" dirty="0">
                <a:latin typeface="NikoshBAN" pitchFamily="2" charset="0"/>
                <a:cs typeface="NikoshBAN" pitchFamily="2" charset="0"/>
              </a:rPr>
              <a:t>     কার্যক্রমের নাম বলতে পারবে।                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1" animBg="1"/>
      <p:bldP spid="41988" grpId="2" animBg="1"/>
      <p:bldP spid="41989" grpId="2" animBg="1"/>
      <p:bldP spid="41989" grpId="3" animBg="1"/>
      <p:bldP spid="41990" grpId="3" animBg="1"/>
      <p:bldP spid="41990" grpId="4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Alom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1D34BED3-E04E-499E-B313-8F75FB7C256B}" type="slidenum">
              <a:rPr lang="en-US"/>
              <a:pPr/>
              <a:t>7</a:t>
            </a:fld>
            <a:endParaRPr lang="en-US"/>
          </a:p>
        </p:txBody>
      </p:sp>
      <p:sp>
        <p:nvSpPr>
          <p:cNvPr id="6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/>
          <a:p>
            <a:fld id="{D92D9BD1-1F53-4D3F-8761-F4574D0F1890}" type="datetime1">
              <a:rPr lang="en-US"/>
              <a:pPr/>
              <a:t>11/24/2019</a:t>
            </a:fld>
            <a:endParaRPr lang="en-US"/>
          </a:p>
        </p:txBody>
      </p:sp>
      <p:sp>
        <p:nvSpPr>
          <p:cNvPr id="43010" name="TextBox 2"/>
          <p:cNvSpPr>
            <a:spLocks noChangeArrowheads="1"/>
          </p:cNvSpPr>
          <p:nvPr/>
        </p:nvSpPr>
        <p:spPr bwMode="auto">
          <a:xfrm>
            <a:off x="1676400" y="1295400"/>
            <a:ext cx="563880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bn-IN" sz="54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চল একটা ভিডিও দেখি</a:t>
            </a:r>
            <a:endParaRPr lang="en-US" sz="5400" b="1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048450"/>
              </p:ext>
            </p:extLst>
          </p:nvPr>
        </p:nvGraphicFramePr>
        <p:xfrm>
          <a:off x="4114800" y="30321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5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32125"/>
                        <a:ext cx="9144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Alom</a:t>
            </a:r>
          </a:p>
        </p:txBody>
      </p:sp>
      <p:sp>
        <p:nvSpPr>
          <p:cNvPr id="12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AE52BA46-8D6A-4FF5-ABF1-4F8866714B26}" type="slidenum">
              <a:rPr lang="en-US"/>
              <a:pPr/>
              <a:t>8</a:t>
            </a:fld>
            <a:endParaRPr lang="en-US"/>
          </a:p>
        </p:txBody>
      </p:sp>
      <p:sp>
        <p:nvSpPr>
          <p:cNvPr id="13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/>
          <a:p>
            <a:fld id="{0AEFD08D-2122-4DA3-AE67-4CA2DB6D251A}" type="datetime1">
              <a:rPr lang="en-US"/>
              <a:pPr/>
              <a:t>11/24/2019</a:t>
            </a:fld>
            <a:endParaRPr lang="en-US"/>
          </a:p>
        </p:txBody>
      </p:sp>
      <p:sp>
        <p:nvSpPr>
          <p:cNvPr id="46082" name="TextBox 1"/>
          <p:cNvSpPr>
            <a:spLocks noChangeArrowheads="1"/>
          </p:cNvSpPr>
          <p:nvPr/>
        </p:nvSpPr>
        <p:spPr bwMode="auto">
          <a:xfrm>
            <a:off x="381000" y="2362200"/>
            <a:ext cx="8229600" cy="28003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just" eaLnBrk="0" hangingPunct="0"/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 সরকারের বিভিন্ন মন্ত্রনালয়, বিভাগ ও অধিদপ্তরসমূহের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উদ্যোগে ইতিমধ্যেই অনেক ই-সেবা চালু হয়েছে। এর মধ্যে উল্লেখযোগ্য হলো পাঠ্যপুস্তকের ডিজিটাল সংস্করণ।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083" name="TextBox 2"/>
          <p:cNvSpPr>
            <a:spLocks noChangeArrowheads="1"/>
          </p:cNvSpPr>
          <p:nvPr/>
        </p:nvSpPr>
        <p:spPr bwMode="auto">
          <a:xfrm>
            <a:off x="190500" y="735013"/>
            <a:ext cx="8496300" cy="64611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 marL="571500" indent="-571500" eaLnBrk="0" hangingPunct="0">
              <a:buFont typeface="Wingdings" pitchFamily="2" charset="2"/>
              <a:buChar char="q"/>
            </a:pP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পাঠ্যপুস্তকের ডিজিটাল সংস্করণ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ই-বুক)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0" y="1916832"/>
            <a:ext cx="9144000" cy="6172200"/>
            <a:chOff x="4572000" y="838200"/>
            <a:chExt cx="4343400" cy="3581400"/>
          </a:xfrm>
        </p:grpSpPr>
        <p:grpSp>
          <p:nvGrpSpPr>
            <p:cNvPr id="46085" name="Group 14"/>
            <p:cNvGrpSpPr>
              <a:grpSpLocks/>
            </p:cNvGrpSpPr>
            <p:nvPr/>
          </p:nvGrpSpPr>
          <p:grpSpPr bwMode="auto">
            <a:xfrm>
              <a:off x="4572000" y="838200"/>
              <a:ext cx="4343400" cy="3581400"/>
              <a:chOff x="6248400" y="223897"/>
              <a:chExt cx="2667000" cy="3503807"/>
            </a:xfrm>
          </p:grpSpPr>
          <p:grpSp>
            <p:nvGrpSpPr>
              <p:cNvPr id="46086" name="Group 12"/>
              <p:cNvGrpSpPr>
                <a:grpSpLocks/>
              </p:cNvGrpSpPr>
              <p:nvPr/>
            </p:nvGrpSpPr>
            <p:grpSpPr bwMode="auto">
              <a:xfrm>
                <a:off x="6248400" y="223897"/>
                <a:ext cx="2667000" cy="3503807"/>
                <a:chOff x="6248400" y="223897"/>
                <a:chExt cx="2667000" cy="3503807"/>
              </a:xfrm>
            </p:grpSpPr>
            <p:pic>
              <p:nvPicPr>
                <p:cNvPr id="46087" name="Picture 10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13280" r="12372"/>
                <a:stretch>
                  <a:fillRect/>
                </a:stretch>
              </p:blipFill>
              <p:spPr bwMode="auto">
                <a:xfrm>
                  <a:off x="6248400" y="223897"/>
                  <a:ext cx="2667000" cy="2061911"/>
                </a:xfrm>
                <a:prstGeom prst="rect">
                  <a:avLst/>
                </a:prstGeom>
                <a:noFill/>
                <a:ln w="38100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2998"/>
                    </a:srgbClr>
                  </a:outerShdw>
                </a:effectLst>
              </p:spPr>
            </p:pic>
            <p:pic>
              <p:nvPicPr>
                <p:cNvPr id="46088" name="Picture 1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t="10657" b="9697"/>
                <a:stretch>
                  <a:fillRect/>
                </a:stretch>
              </p:blipFill>
              <p:spPr bwMode="auto">
                <a:xfrm>
                  <a:off x="6248400" y="2362409"/>
                  <a:ext cx="2667000" cy="1365295"/>
                </a:xfrm>
                <a:prstGeom prst="rect">
                  <a:avLst/>
                </a:prstGeom>
                <a:noFill/>
                <a:ln w="38100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2998"/>
                    </a:srgbClr>
                  </a:outerShdw>
                </a:effectLst>
              </p:spPr>
            </p:pic>
          </p:grpSp>
          <p:sp>
            <p:nvSpPr>
              <p:cNvPr id="46089" name="TextBox 13"/>
              <p:cNvSpPr>
                <a:spLocks noChangeArrowheads="1"/>
              </p:cNvSpPr>
              <p:nvPr/>
            </p:nvSpPr>
            <p:spPr bwMode="auto">
              <a:xfrm>
                <a:off x="6248400" y="2450068"/>
                <a:ext cx="787395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r>
                  <a:rPr lang="en-US" b="1">
                    <a:latin typeface="Calibri"/>
                  </a:rPr>
                  <a:t>eBook</a:t>
                </a:r>
              </a:p>
            </p:txBody>
          </p:sp>
        </p:grpSp>
        <p:pic>
          <p:nvPicPr>
            <p:cNvPr id="46090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0" y="1143000"/>
              <a:ext cx="2057400" cy="1600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Alom</a:t>
            </a: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2CED2C69-B2DA-4BEA-829E-FDD35E28C3E8}" type="slidenum">
              <a:rPr lang="en-US"/>
              <a:pPr/>
              <a:t>9</a:t>
            </a:fld>
            <a:endParaRPr lang="en-US"/>
          </a:p>
        </p:txBody>
      </p:sp>
      <p:sp>
        <p:nvSpPr>
          <p:cNvPr id="8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/>
          <a:p>
            <a:fld id="{B1DC8C5B-9D6D-4372-A7DA-BD34C1737140}" type="datetime1">
              <a:rPr lang="en-US"/>
              <a:pPr/>
              <a:t>11/24/2019</a:t>
            </a:fld>
            <a:endParaRPr lang="en-US"/>
          </a:p>
        </p:txBody>
      </p:sp>
      <p:sp>
        <p:nvSpPr>
          <p:cNvPr id="48130" name="TextBox 1"/>
          <p:cNvSpPr>
            <a:spLocks noChangeArrowheads="1"/>
          </p:cNvSpPr>
          <p:nvPr/>
        </p:nvSpPr>
        <p:spPr bwMode="auto">
          <a:xfrm>
            <a:off x="2819400" y="606425"/>
            <a:ext cx="3014663" cy="76993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 marL="571500" indent="-571500" eaLnBrk="0" hangingPunct="0">
              <a:buFont typeface="Wingdings" pitchFamily="2" charset="2"/>
              <a:buChar char="q"/>
            </a:pPr>
            <a:r>
              <a:rPr lang="bn-IN" sz="4400" b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ই-পর্চা সেবাঃ</a:t>
            </a:r>
            <a:endParaRPr lang="en-US" sz="2000" b="1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131" name="TextBox 4"/>
          <p:cNvSpPr>
            <a:spLocks noChangeArrowheads="1"/>
          </p:cNvSpPr>
          <p:nvPr/>
        </p:nvSpPr>
        <p:spPr bwMode="auto">
          <a:xfrm>
            <a:off x="457200" y="2057400"/>
            <a:ext cx="8305800" cy="37861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just" eaLnBrk="0" hangingPunct="0"/>
            <a:r>
              <a:rPr lang="bn-IN" sz="4000" b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বর্তমানে দেশের সকল জমির রেকর্ডের অনুলিপি অনলাইনে সংগ্রহ করা যায়। এটিকে বলা হয় ই-পর্চা। বর্তমানে এটি ই-সেবার আওতায় আসাতে আবেদনকারী দেশ-বিদেশের যেকোন স্থান থেকেই অনলাইনে আবেদন ও নির্দিষ্ট ফি জমা দিয়ে পর্চা সংগ্রহ করতে পারেন।</a:t>
            </a:r>
            <a:endParaRPr lang="en-US" sz="4000" b="1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4191000" cy="4038600"/>
          </a:xfrm>
          <a:prstGeom prst="rect">
            <a:avLst/>
          </a:prstGeom>
          <a:noFill/>
          <a:ln w="38100" algn="ctr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</p:pic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057400"/>
            <a:ext cx="4533900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2.0"/>
  <p:tag name="AS_VERSION" val="1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1.4|1|1.6|1.9|1.7|1.2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7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Arial"/>
        <a:cs typeface="Arial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Arial"/>
        <a:cs typeface="Arial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2016</TotalTime>
  <Words>304</Words>
  <Application>Microsoft Office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Blackoak Std</vt:lpstr>
      <vt:lpstr>Bodoni MT Black</vt:lpstr>
      <vt:lpstr>Calibri</vt:lpstr>
      <vt:lpstr>Georgia</vt:lpstr>
      <vt:lpstr>NikoshBAN</vt:lpstr>
      <vt:lpstr>Times New Roman</vt:lpstr>
      <vt:lpstr>Trebuchet MS</vt:lpstr>
      <vt:lpstr>Wingdings</vt:lpstr>
      <vt:lpstr>Slipstream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Mahabubul Alam</dc:creator>
  <cp:lastModifiedBy>Success</cp:lastModifiedBy>
  <cp:revision>330</cp:revision>
  <cp:lastPrinted>1601-01-01T00:00:00Z</cp:lastPrinted>
  <dcterms:created xsi:type="dcterms:W3CDTF">2006-08-16T00:00:00Z</dcterms:created>
  <dcterms:modified xsi:type="dcterms:W3CDTF">2019-11-24T15:16:42Z</dcterms:modified>
</cp:coreProperties>
</file>