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56" r:id="rId3"/>
    <p:sldId id="259" r:id="rId4"/>
    <p:sldId id="260" r:id="rId5"/>
    <p:sldId id="257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844F"/>
    <a:srgbClr val="CC3300"/>
    <a:srgbClr val="3B063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D2212-4E2C-4C6C-A977-271F2ED1D9CF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851F-EFBF-4EE8-8872-9D1D2080B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C851F-EFBF-4EE8-8872-9D1D2080BE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E261-0385-456D-88FD-5B16A0BD09D3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72CD-3AD5-44FF-ADD0-315AD9E78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E261-0385-456D-88FD-5B16A0BD09D3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72CD-3AD5-44FF-ADD0-315AD9E78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E261-0385-456D-88FD-5B16A0BD09D3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72CD-3AD5-44FF-ADD0-315AD9E78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E261-0385-456D-88FD-5B16A0BD09D3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72CD-3AD5-44FF-ADD0-315AD9E78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E261-0385-456D-88FD-5B16A0BD09D3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72CD-3AD5-44FF-ADD0-315AD9E78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E261-0385-456D-88FD-5B16A0BD09D3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72CD-3AD5-44FF-ADD0-315AD9E78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E261-0385-456D-88FD-5B16A0BD09D3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72CD-3AD5-44FF-ADD0-315AD9E78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E261-0385-456D-88FD-5B16A0BD09D3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72CD-3AD5-44FF-ADD0-315AD9E78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E261-0385-456D-88FD-5B16A0BD09D3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72CD-3AD5-44FF-ADD0-315AD9E78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E261-0385-456D-88FD-5B16A0BD09D3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72CD-3AD5-44FF-ADD0-315AD9E78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4E261-0385-456D-88FD-5B16A0BD09D3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272CD-3AD5-44FF-ADD0-315AD9E78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E261-0385-456D-88FD-5B16A0BD09D3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272CD-3AD5-44FF-ADD0-315AD9E785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j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81" y="304800"/>
            <a:ext cx="8698242" cy="6324600"/>
          </a:xfrm>
          <a:prstGeom prst="flowChartConnector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3124200" y="533400"/>
            <a:ext cx="2514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57200"/>
            <a:ext cx="7315200" cy="449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মূল্যবোধ সৃষ্টিতে ও জবাবদিহি প্রক্রিয়ায় হিসাববিজ্ঞানের ভূমিকা-</a:t>
            </a:r>
          </a:p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সততা ও দায়িত্ববোধের বিকাশ। </a:t>
            </a:r>
          </a:p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ঋণ পরিশোধ সচেতনতা সৃষ্টি।</a:t>
            </a:r>
          </a:p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সমাজ ও রাষ্ট্রের প্রতি দায়িত্ববোধ সৃষ্টি।</a:t>
            </a:r>
          </a:p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জালিয়াতি ও প্রতারণা প্রতিরোধ।</a:t>
            </a:r>
          </a:p>
          <a:p>
            <a:endParaRPr lang="bn-BD" sz="2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জবাবদিহিতায়  হিসাববিজ্ঞান- 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ব্যবসায় প্রতিষ্ঠানের অভ্যন্তরীণ ।জাবাবদিহিতা</a:t>
            </a:r>
          </a:p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 মালিক, ঋণদাতা ও বিনিয়োগকারীদের নিকট জাবাবদিহিতা।</a:t>
            </a:r>
          </a:p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 সরকারের নিকট জাবাবদিহিতা।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/>
        </p:nvSpPr>
        <p:spPr>
          <a:xfrm>
            <a:off x="762000" y="914400"/>
            <a:ext cx="8077200" cy="4114800"/>
          </a:xfrm>
          <a:prstGeom prst="parallelogram">
            <a:avLst>
              <a:gd name="adj" fmla="val 106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হিসাববিজ্ঞান কী </a:t>
            </a:r>
            <a:r>
              <a:rPr lang="en-US" sz="4400" dirty="0" smtClean="0">
                <a:solidFill>
                  <a:schemeClr val="tx1"/>
                </a:solidFill>
                <a:latin typeface="NikoshBAN"/>
                <a:cs typeface="NikoshBAN"/>
              </a:rPr>
              <a:t>?</a:t>
            </a:r>
            <a:r>
              <a:rPr lang="bn-BD" sz="4400" dirty="0" smtClean="0">
                <a:solidFill>
                  <a:schemeClr val="tx1"/>
                </a:solidFill>
                <a:latin typeface="NikoshBAN"/>
                <a:cs typeface="NikoshBAN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 কর </a:t>
            </a:r>
            <a:r>
              <a:rPr lang="bn-BD" sz="4400" dirty="0" smtClean="0">
                <a:solidFill>
                  <a:schemeClr val="tx1"/>
                </a:solidFill>
                <a:latin typeface="NikoshBAN"/>
                <a:cs typeface="NikoshBAN"/>
              </a:rPr>
              <a:t>।</a:t>
            </a:r>
          </a:p>
          <a:p>
            <a:r>
              <a:rPr lang="bn-BD" sz="4400" dirty="0" smtClean="0">
                <a:solidFill>
                  <a:schemeClr val="tx1"/>
                </a:solidFill>
                <a:latin typeface="NikoshBAN"/>
                <a:cs typeface="NikoshBAN"/>
              </a:rPr>
              <a:t>২। হিসাববিজ্ঞানের ৪টি উদ্দেশ্য লিখ । 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19400" y="152400"/>
            <a:ext cx="26670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১। হিসাববিজ্ঞানকে বলা হয়-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002268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(ক) ব্যবসায়ের চালিকাশক্তি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97149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(খ) ব্যবসায়ের পরিভাষা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9714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(গ) ব্যবসায়ের ভাষা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97149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(ঘ) ব্যবসায়ের দর্পণ 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1295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২। লুকা প্যাসিওলি ছিলেন-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981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(ক) বিজ্ঞানী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19812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 (খ) গণিতবিদ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19812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(গ) ডাক্তার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7400" y="1992868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        (ঘ) ইঞ্জিনিয়ার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2438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৩। আধুনিক হিসাববিজ্ঞানের উ</a:t>
            </a:r>
            <a:r>
              <a:rPr lang="en-US" dirty="0" smtClean="0">
                <a:latin typeface="NikoshBAN"/>
                <a:cs typeface="NikoshBAN"/>
              </a:rPr>
              <a:t>ৎ</a:t>
            </a:r>
            <a:r>
              <a:rPr lang="bn-BD" dirty="0" smtClean="0">
                <a:latin typeface="NikoshBAN"/>
                <a:cs typeface="NikoshBAN"/>
              </a:rPr>
              <a:t>পত্তি কোথায়</a:t>
            </a:r>
            <a:r>
              <a:rPr lang="en-US" dirty="0" smtClean="0">
                <a:latin typeface="NikoshBAN"/>
                <a:cs typeface="NikoshBAN"/>
              </a:rPr>
              <a:t>?</a:t>
            </a:r>
            <a:r>
              <a:rPr lang="bn-BD" dirty="0" smtClean="0">
                <a:latin typeface="NikoshBAN"/>
                <a:cs typeface="NikoshBAN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28956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(ক) ইংল্যান্ডে 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67000" y="2895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(খ) ভারতবর্ষে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95800" y="2895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(গ) ইতালিতে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00800" y="28956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(ঘ) স্পেনে 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33528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৪। ব্যয় নিয়ন্ত্রণ হিসাববিজ্ঞানের কী</a:t>
            </a:r>
            <a:r>
              <a:rPr lang="en-US" sz="20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BAN"/>
              </a:rPr>
              <a:t>?</a:t>
            </a:r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BAN"/>
              </a:rPr>
              <a:t> </a:t>
            </a:r>
            <a:endParaRPr lang="en-US" sz="2000" dirty="0" smtClean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  <a:p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37338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(ক) গুরুত্ব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67000" y="38100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(খ) বৈশিষ্ট্য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5800" y="38100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(গ) উদ্দেশ্য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4600" y="3810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(ঘ) সুবিধা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7200" y="4202668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৫। হিসাব তথ্যের অভ্যন্তরীণ ব্যবহারকারী কে</a:t>
            </a:r>
            <a:r>
              <a:rPr lang="en-US" sz="20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BAN"/>
              </a:rPr>
              <a:t>?</a:t>
            </a:r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BAN"/>
              </a:rPr>
              <a:t> 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8200" y="4572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(ক) সরকার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514600" y="45720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(খ) ব্যবস্থাপক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19600" y="45720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(গ) পাওনাদার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48400" y="45720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(ঘ) ঋণ প্রদানকারী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4953000"/>
            <a:ext cx="571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৬। হিসাব সচেতনতা মানুষকে কী হিসেবে গড়ে তুলতে সাহায্য করে</a:t>
            </a:r>
            <a:r>
              <a:rPr lang="en-US" sz="20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BAN"/>
              </a:rPr>
              <a:t> ?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4400" y="53340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(ক) আত্মবিশ্বাসী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590800" y="53340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(খ) ঋণ </a:t>
            </a:r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খেলাপি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38600" y="53340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(গ) তথ্য পরিবেশনকারী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00800" y="5334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(ঘ) অপচয়কারী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" y="57912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৭। কোনটি হিসাববিজ্ঞানের মূল উদ্দেশ্য</a:t>
            </a:r>
            <a:r>
              <a:rPr lang="en-US" sz="2000" dirty="0" smtClean="0">
                <a:blipFill>
                  <a:blip r:embed="rId2"/>
                  <a:tile tx="0" ty="0" sx="100000" sy="100000" flip="none" algn="tl"/>
                </a:blipFill>
                <a:latin typeface="NikoshBAN"/>
                <a:cs typeface="NikoshBAN"/>
              </a:rPr>
              <a:t> ?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" y="61722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(ক) প্রতিবেদন প্রস্তুত করা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90800" y="61722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(খ) লেনদেন সুষ্ঠুভাবে লিপিবদ্ধকরা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34000" y="6183868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(গ) আর্থিক ফলাল নির্ণয়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39000" y="61722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   (</a:t>
            </a:r>
            <a:r>
              <a:rPr lang="bn-BD" sz="2000" dirty="0" smtClean="0">
                <a:blipFill>
                  <a:blip r:embed="rId2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ঘ) ব্যয় নিয়ন্ত্রণ </a:t>
            </a:r>
            <a:endParaRPr lang="en-US" sz="2000" dirty="0">
              <a:blipFill>
                <a:blip r:embed="rId2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8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/>
      <p:bldP spid="8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3" grpId="0"/>
      <p:bldP spid="24" grpId="0"/>
      <p:bldP spid="26" grpId="0"/>
      <p:bldP spid="27" grpId="0"/>
      <p:bldP spid="28" grpId="0"/>
      <p:bldP spid="31" grpId="0"/>
      <p:bldP spid="32" grpId="0"/>
      <p:bldP spid="33" grpId="0"/>
      <p:bldP spid="35" grpId="0"/>
      <p:bldP spid="36" grpId="0"/>
      <p:bldP spid="37" grpId="0"/>
      <p:bldP spid="39" grpId="0"/>
      <p:bldP spid="40" grpId="0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609600" y="304800"/>
            <a:ext cx="8077200" cy="6248400"/>
          </a:xfrm>
          <a:prstGeom prst="frame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কাজ- </a:t>
            </a:r>
          </a:p>
          <a:p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মূল্যবোধ সৃষ্টিতে হিসাববিজ্ঞানের ভূমিকা বর্ণনা কর। </a:t>
            </a:r>
          </a:p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600200" y="609600"/>
            <a:ext cx="6400800" cy="5029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b="1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bn-BD" sz="30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2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মোঃমতিউর রহমান</a:t>
            </a:r>
          </a:p>
          <a:p>
            <a:pPr>
              <a:buNone/>
            </a:pPr>
            <a:r>
              <a:rPr lang="bn-BD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সহকারি শিক্ষক (</a:t>
            </a:r>
            <a:r>
              <a:rPr lang="en-US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ICT)</a:t>
            </a:r>
            <a:endParaRPr lang="bn-BD" sz="26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পুরুড়া উচ্চ বিদ্যালয়,</a:t>
            </a:r>
          </a:p>
          <a:p>
            <a:pPr>
              <a:buNone/>
            </a:pPr>
            <a:r>
              <a:rPr lang="bn-BD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তাড়াইল, কিশোরগঞ্জ।</a:t>
            </a:r>
          </a:p>
          <a:p>
            <a:pPr>
              <a:buNone/>
            </a:pPr>
            <a:r>
              <a:rPr lang="bn-BD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ই-মেইল-</a:t>
            </a:r>
            <a:r>
              <a:rPr lang="en-US" sz="2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matiurkn@gmail.com</a:t>
            </a:r>
            <a:endParaRPr lang="en-US" sz="2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bn-BD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b="1" u="sng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শ্রেণী- নবম </a:t>
            </a:r>
          </a:p>
          <a:p>
            <a:pPr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বিষয়- হিসাব বিজ্ঞান </a:t>
            </a:r>
          </a:p>
          <a:p>
            <a:pPr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অধ্যায়-প্রথম </a:t>
            </a:r>
          </a:p>
          <a:p>
            <a:pPr>
              <a:buNone/>
            </a:pP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সময়-৪৫ মিনিট  </a:t>
            </a:r>
          </a:p>
          <a:p>
            <a:pPr>
              <a:buNone/>
            </a:pPr>
            <a:endParaRPr lang="en-US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057400" y="1752600"/>
            <a:ext cx="2362200" cy="2133600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op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1676399"/>
            <a:ext cx="2227857" cy="25046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build="p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609600" y="228601"/>
            <a:ext cx="7581445" cy="4270686"/>
            <a:chOff x="609600" y="228601"/>
            <a:chExt cx="7581445" cy="4270686"/>
          </a:xfrm>
        </p:grpSpPr>
        <p:pic>
          <p:nvPicPr>
            <p:cNvPr id="7" name="Picture 6" descr="images-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708" y="228601"/>
              <a:ext cx="3380509" cy="1828799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  <p:pic>
          <p:nvPicPr>
            <p:cNvPr id="11" name="Picture 10" descr="zaq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6800" y="228601"/>
              <a:ext cx="3314245" cy="1862185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  <p:pic>
          <p:nvPicPr>
            <p:cNvPr id="21" name="Picture 20" descr="qw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0" y="2362200"/>
              <a:ext cx="3428999" cy="2137087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  <p:pic>
          <p:nvPicPr>
            <p:cNvPr id="25" name="Picture 24" descr=",lo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0601" y="2362200"/>
              <a:ext cx="3200400" cy="2129721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</p:grpSp>
      <p:sp>
        <p:nvSpPr>
          <p:cNvPr id="26" name="Flowchart: Process 25"/>
          <p:cNvSpPr/>
          <p:nvPr/>
        </p:nvSpPr>
        <p:spPr>
          <a:xfrm>
            <a:off x="228600" y="5105400"/>
            <a:ext cx="5181600" cy="68580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 গুলো থেকে আমরা কিসের ধারণা পাই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9" name="Picture 28" descr="7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2601" y="4734932"/>
            <a:ext cx="3276599" cy="1873749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Alternate Process 6"/>
          <p:cNvSpPr/>
          <p:nvPr/>
        </p:nvSpPr>
        <p:spPr>
          <a:xfrm>
            <a:off x="1219200" y="1143000"/>
            <a:ext cx="6629400" cy="4343400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BD" sz="6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হিসাববিজ্ঞান পরিচিতি</a:t>
            </a:r>
            <a:endParaRPr lang="en-US" sz="44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228600"/>
            <a:ext cx="8305800" cy="6400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</a:p>
          <a:p>
            <a:r>
              <a:rPr lang="bn-BD" sz="4000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 পাঠ শেষে শিক্ষাথীরা- 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১।হিসাব বিজ্ঞান কি, হিসাব বিজ্ঞানের উদ্দেশ্য ও প্রয়োজনীয়তা বর্ণনা করতে পারবে।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হিসাব বিজ্ঞানের উ</a:t>
            </a:r>
            <a:r>
              <a:rPr lang="en-US" sz="3200" dirty="0" smtClean="0">
                <a:solidFill>
                  <a:schemeClr val="bg1"/>
                </a:solidFill>
                <a:latin typeface="NikoshBAN"/>
                <a:cs typeface="NikoshBAN"/>
              </a:rPr>
              <a:t>ৎ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পত্তি ও ক্রমবিকাশ ব্যাখ্যা করতে পারবে। 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 হিসাব তথ্যের ব্যবহারকারীদের শানাক্ত করতে পারবে।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৪। মূল্যবোধ ও জবাবদিহিতা সৃষ্টিতে হিসাববিজ্ঞানের ভূমিকা বিশ্লেষণ করতে পারবে। 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458200" cy="1676400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হিসাববিজ্ঞান </a:t>
            </a:r>
          </a:p>
          <a:p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হিসাববজ্ঞান এমন একটি প্রক্রিয়া, যার মাধ্যমে কোনো ব্যক্তি বা প্রতিষ্ঠানের যাবতীয় আর্থিক কার্যাবলি  হিসাবের বইতে সুষ্ঠুভাবে লিপিবদ্ধ করা যায় এবং নির্দিষ্ট সময় শেষে আর্থিক কার্যাবলির ফলাফল জানা যায়।  তাই হিসাববিজ্ঞানকে </a:t>
            </a:r>
            <a:r>
              <a:rPr lang="en-US" sz="2000" dirty="0" smtClean="0">
                <a:solidFill>
                  <a:schemeClr val="tx1"/>
                </a:solidFill>
                <a:latin typeface="NikoshBAN"/>
                <a:cs typeface="NikoshBAN"/>
              </a:rPr>
              <a:t>‘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ব্যবসায়ের  ভাষা</a:t>
            </a:r>
            <a:r>
              <a:rPr lang="en-US" sz="2000" dirty="0" smtClean="0">
                <a:solidFill>
                  <a:schemeClr val="tx1"/>
                </a:solidFill>
                <a:latin typeface="NikoshBAN"/>
                <a:cs typeface="NikoshBAN"/>
              </a:rPr>
              <a:t>’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বলা হয়।  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2133600"/>
            <a:ext cx="8534400" cy="4495800"/>
          </a:xfrm>
          <a:prstGeom prst="roundRect">
            <a:avLst>
              <a:gd name="adj" fmla="val 3151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হিসাববিজ্ঞানের উদ্দেশ্য ও প্রয়োজনীয়তা</a:t>
            </a:r>
          </a:p>
          <a:p>
            <a:pPr>
              <a:buFont typeface="Wingdings" pitchFamily="2" charset="2"/>
              <a:buChar char="v"/>
            </a:pP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হিসাববিজ্ঞানের প্রথম উদ্দেশ্য লেনদেনসমুহকে সঠিকভাবে হিসাবের বইতে লিপিবদ্ধ করা। </a:t>
            </a:r>
          </a:p>
          <a:p>
            <a:pPr>
              <a:buFont typeface="Wingdings" pitchFamily="2" charset="2"/>
              <a:buChar char="v"/>
            </a:pP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হিসাববিজ্ঞানের অন্যতম প্রধান উদ্দেশ্য আর্থিক ফলাফল ও আর্থিক অবস্থা নিরূপন করা। </a:t>
            </a:r>
          </a:p>
          <a:p>
            <a:pPr>
              <a:buFont typeface="Wingdings" pitchFamily="2" charset="2"/>
              <a:buChar char="v"/>
            </a:pP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প্রতিষ্ঠানের সম্পদ, দায় ও মালিকানাস্বত্বের পরিমান নির্ণয় ।  </a:t>
            </a:r>
          </a:p>
          <a:p>
            <a:pPr>
              <a:buFont typeface="Wingdings" pitchFamily="2" charset="2"/>
              <a:buChar char="v"/>
            </a:pP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ব্যয় নিয়ন্ত্রন ।</a:t>
            </a:r>
          </a:p>
          <a:p>
            <a:pPr>
              <a:buFont typeface="Wingdings" pitchFamily="2" charset="2"/>
              <a:buChar char="v"/>
            </a:pP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প্রতারণা ও জালিয়াতি রোধ ।</a:t>
            </a:r>
          </a:p>
          <a:p>
            <a:pPr>
              <a:buFont typeface="Wingdings" pitchFamily="2" charset="2"/>
              <a:buChar char="v"/>
            </a:pP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আর্থিক তথ্যাবলি সংশ্লিষ্ট পক্ষকে জানানো এবং সিদ্ধান্ত গ্রহণ ।</a:t>
            </a:r>
          </a:p>
          <a:p>
            <a:pPr>
              <a:buFont typeface="Wingdings" pitchFamily="2" charset="2"/>
              <a:buChar char="v"/>
            </a:pP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প্রতিষ্ঠানের একাধিক বছরের আর্থিক বিবরণীর তুলনামূলক  বিশ্লেষণের মাধ্যমে প্রয়োজনীয় পদক্ষেপ গ্রহণ। </a:t>
            </a:r>
          </a:p>
          <a:p>
            <a:pPr>
              <a:buFont typeface="Wingdings" pitchFamily="2" charset="2"/>
              <a:buChar char="v"/>
            </a:pP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বিভিন্ন সেবামূলক ও অমুনাফাভোগী প্রতিষ্ঠানের অর্থের আগমন ও বহির্গমনের পরিমান সঠিকভাবে নির্ণয়   করা।</a:t>
            </a:r>
          </a:p>
          <a:p>
            <a:pPr>
              <a:buFont typeface="Wingdings" pitchFamily="2" charset="2"/>
              <a:buChar char="v"/>
            </a:pP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কর,শুল্ক, ভ্যাট নির্ধারণের সহায়ক। </a:t>
            </a:r>
          </a:p>
          <a:p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সুন্দর,সুশৃংখল ও মিতব্যয়ী জীবন গঠনের জন্য হিসাব রাখার প্রয়োজনীয়তা অপরিসীম।  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152400"/>
            <a:ext cx="5715000" cy="609600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হিসাববিজ্ঞানের উ</a:t>
            </a:r>
            <a:r>
              <a:rPr lang="en-US" sz="3200" b="1" dirty="0" smtClean="0">
                <a:solidFill>
                  <a:schemeClr val="tx1"/>
                </a:solidFill>
                <a:latin typeface="NikoshBAN"/>
                <a:cs typeface="NikoshBAN"/>
              </a:rPr>
              <a:t>ৎ</a:t>
            </a:r>
            <a:r>
              <a:rPr lang="bn-BD" sz="3200" b="1" dirty="0" smtClean="0">
                <a:solidFill>
                  <a:schemeClr val="tx1"/>
                </a:solidFill>
                <a:latin typeface="NikoshBAN"/>
                <a:cs typeface="NikoshBAN"/>
              </a:rPr>
              <a:t>পত্তি ও ক্রমবিকাশ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3505200"/>
            <a:ext cx="68580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গাছের গায়ে,গুহায় বা পাথরে চিহ্ন দিয়ে হিসাব রাখা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400" y="6248400"/>
            <a:ext cx="4572000" cy="381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ঘরে দাগ কেটে এবং রশিতে গিট দিয়ে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4" name="Picture 23" descr="vb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675" y="4267200"/>
            <a:ext cx="3037490" cy="18288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grpSp>
        <p:nvGrpSpPr>
          <p:cNvPr id="35" name="Group 34"/>
          <p:cNvGrpSpPr/>
          <p:nvPr/>
        </p:nvGrpSpPr>
        <p:grpSpPr>
          <a:xfrm>
            <a:off x="376810" y="914400"/>
            <a:ext cx="7547990" cy="2362200"/>
            <a:chOff x="376810" y="838200"/>
            <a:chExt cx="7547990" cy="2362200"/>
          </a:xfrm>
        </p:grpSpPr>
        <p:pic>
          <p:nvPicPr>
            <p:cNvPr id="29" name="Picture 28" descr="2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6810" y="838200"/>
              <a:ext cx="3595116" cy="2362200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34" name="Picture 33" descr="321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43400" y="838521"/>
              <a:ext cx="3581400" cy="2285679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  <p:grpSp>
        <p:nvGrpSpPr>
          <p:cNvPr id="38" name="Group 37"/>
          <p:cNvGrpSpPr/>
          <p:nvPr/>
        </p:nvGrpSpPr>
        <p:grpSpPr>
          <a:xfrm>
            <a:off x="357418" y="4267200"/>
            <a:ext cx="5262332" cy="1828800"/>
            <a:chOff x="357418" y="4267200"/>
            <a:chExt cx="5262332" cy="1828800"/>
          </a:xfrm>
        </p:grpSpPr>
        <p:pic>
          <p:nvPicPr>
            <p:cNvPr id="36" name="Picture 35" descr="0009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76600" y="4267200"/>
              <a:ext cx="2343150" cy="1828800"/>
            </a:xfrm>
            <a:prstGeom prst="rect">
              <a:avLst/>
            </a:prstGeom>
            <a:ln w="19050">
              <a:solidFill>
                <a:schemeClr val="tx1"/>
              </a:solidFill>
            </a:ln>
          </p:spPr>
        </p:pic>
        <p:pic>
          <p:nvPicPr>
            <p:cNvPr id="37" name="Picture 36" descr="hjg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7418" y="4267200"/>
              <a:ext cx="2736894" cy="18288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</p:grpSp>
      <p:sp>
        <p:nvSpPr>
          <p:cNvPr id="12" name="Rectangle 11"/>
          <p:cNvSpPr/>
          <p:nvPr/>
        </p:nvSpPr>
        <p:spPr>
          <a:xfrm>
            <a:off x="5715000" y="6248400"/>
            <a:ext cx="3124200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ফসল -ওমজুদের হিসাব রাখা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5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6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33939"/>
            <a:ext cx="3429000" cy="174726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914400" y="2133600"/>
            <a:ext cx="2590800" cy="533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বিনিময় প্রথা চালু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777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152400"/>
            <a:ext cx="3352800" cy="183048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grpSp>
        <p:nvGrpSpPr>
          <p:cNvPr id="8" name="Group 7"/>
          <p:cNvGrpSpPr/>
          <p:nvPr/>
        </p:nvGrpSpPr>
        <p:grpSpPr>
          <a:xfrm>
            <a:off x="533400" y="4343400"/>
            <a:ext cx="7162798" cy="1752600"/>
            <a:chOff x="2007698" y="6811447"/>
            <a:chExt cx="5917102" cy="2024283"/>
          </a:xfrm>
        </p:grpSpPr>
        <p:pic>
          <p:nvPicPr>
            <p:cNvPr id="9" name="Picture 8" descr="345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07698" y="6811447"/>
              <a:ext cx="2895604" cy="2024283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pic>
          <p:nvPicPr>
            <p:cNvPr id="10" name="Picture 9" descr="098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29200" y="6815611"/>
              <a:ext cx="2895600" cy="2020119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</p:grpSp>
      <p:sp>
        <p:nvSpPr>
          <p:cNvPr id="29" name="Rounded Rectangle 28"/>
          <p:cNvSpPr/>
          <p:nvPr/>
        </p:nvSpPr>
        <p:spPr>
          <a:xfrm>
            <a:off x="228600" y="2743200"/>
            <a:ext cx="8001000" cy="1447800"/>
          </a:xfrm>
          <a:prstGeom prst="roundRect">
            <a:avLst>
              <a:gd name="adj" fmla="val 1046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১৪৯৪ খ্রিঃ লুকা প্যাসিওলি নামে একজন ইতালিয় গণিতবিদ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সুম্মা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এরিথমেটিকা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জিওমেট্রিয়া প্রপোরশনিয়েট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প্রপোরশনালিটা</a:t>
            </a:r>
            <a:r>
              <a:rPr lang="en-US" sz="2400" dirty="0" smtClean="0">
                <a:solidFill>
                  <a:schemeClr val="tx1"/>
                </a:solidFill>
                <a:latin typeface="NikoshBAN"/>
                <a:cs typeface="NikoshBAN"/>
              </a:rPr>
              <a:t>’ </a:t>
            </a:r>
            <a:r>
              <a:rPr lang="bn-BD" sz="2400" dirty="0" smtClean="0">
                <a:solidFill>
                  <a:schemeClr val="tx1"/>
                </a:solidFill>
                <a:latin typeface="NikoshBAN"/>
                <a:cs typeface="NikoshBAN"/>
              </a:rPr>
              <a:t>নামে একটি গ্রন্থ লিখেন এবং এতে</a:t>
            </a:r>
          </a:p>
          <a:p>
            <a:r>
              <a:rPr lang="bn-BD" sz="2400" dirty="0" smtClean="0">
                <a:solidFill>
                  <a:schemeClr val="tx1"/>
                </a:solidFill>
                <a:latin typeface="NikoshBAN"/>
                <a:cs typeface="NikoshBAN"/>
              </a:rPr>
              <a:t> হিসাবরক্ষণের মূল নীতি “দুতরফা দাখিলা (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Double Entry)</a:t>
            </a:r>
            <a:r>
              <a:rPr lang="en-US" sz="2400" dirty="0" smtClean="0">
                <a:solidFill>
                  <a:schemeClr val="tx1"/>
                </a:solidFill>
                <a:latin typeface="NikoshBAN"/>
                <a:cs typeface="NikoshBAN"/>
              </a:rPr>
              <a:t>”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ব্যাখ্যা করা হয়। 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724400" y="2133600"/>
            <a:ext cx="2667000" cy="457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মুদ্রার প্রচলন শুরু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762000" y="6248400"/>
            <a:ext cx="6781800" cy="457200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বিজ্ঞান ও </a:t>
            </a:r>
            <a:r>
              <a:rPr lang="bn-BD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উন্নতির সাথে সাথে</a:t>
            </a:r>
            <a:r>
              <a:rPr lang="bn-BD" sz="2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হিসাববিজ্ঞানেরও উন্নতি হয়  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9" grpId="0" animBg="1"/>
      <p:bldP spid="30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1600200" y="762000"/>
            <a:ext cx="5410200" cy="1219200"/>
          </a:xfrm>
          <a:prstGeom prst="downArrowCallout">
            <a:avLst>
              <a:gd name="adj1" fmla="val 25000"/>
              <a:gd name="adj2" fmla="val 30769"/>
              <a:gd name="adj3" fmla="val 25000"/>
              <a:gd name="adj4" fmla="val 6497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হিসাব তথ্যের ব্যবহারকারী </a:t>
            </a:r>
          </a:p>
        </p:txBody>
      </p:sp>
      <p:sp>
        <p:nvSpPr>
          <p:cNvPr id="8" name="Minus 7"/>
          <p:cNvSpPr/>
          <p:nvPr/>
        </p:nvSpPr>
        <p:spPr>
          <a:xfrm>
            <a:off x="914400" y="1752600"/>
            <a:ext cx="6934200" cy="685800"/>
          </a:xfrm>
          <a:prstGeom prst="mathMinu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752600" y="2209800"/>
            <a:ext cx="381000" cy="5334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629400" y="2209800"/>
            <a:ext cx="381000" cy="53340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2743200"/>
            <a:ext cx="2895600" cy="1066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endParaRPr lang="bn-BD" sz="2800" b="1" u="sng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 algn="ctr"/>
            <a:r>
              <a:rPr lang="bn-BD" sz="2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অভ্যন্তরীণ ব্যবহারকারী-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মালিক ও ব্যবস্থাপক</a:t>
            </a:r>
          </a:p>
          <a:p>
            <a:pPr marL="457200" indent="-457200"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5562600" y="2743200"/>
            <a:ext cx="2590800" cy="2057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বাহ্যিক ব্যবহারকারী-</a:t>
            </a:r>
          </a:p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ঋণ প্রদানকারী</a:t>
            </a:r>
          </a:p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সরকার</a:t>
            </a:r>
          </a:p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পাওনাদার</a:t>
            </a:r>
          </a:p>
          <a:p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কর্মচারী ও কর্মকর্তা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build="p" animBg="1"/>
      <p:bldP spid="12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630</Words>
  <Application>Microsoft Office PowerPoint</Application>
  <PresentationFormat>On-screen Show (4:3)</PresentationFormat>
  <Paragraphs>115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পরিচিতি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</dc:title>
  <dc:creator>hanif</dc:creator>
  <cp:lastModifiedBy>hanif</cp:lastModifiedBy>
  <cp:revision>125</cp:revision>
  <dcterms:created xsi:type="dcterms:W3CDTF">2019-11-21T01:46:13Z</dcterms:created>
  <dcterms:modified xsi:type="dcterms:W3CDTF">2019-11-24T03:44:01Z</dcterms:modified>
</cp:coreProperties>
</file>