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0BE35-699D-4EAE-943E-52B158ADCAE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0C11F0-C1A7-4E2C-9181-26B06CB864B9}">
      <dgm:prSet phldrT="[Text]" custT="1"/>
      <dgm:spPr/>
      <dgm:t>
        <a:bodyPr/>
        <a:lstStyle/>
        <a:p>
          <a:r>
            <a:rPr lang="bn-IN" sz="3200" b="1" dirty="0" smtClean="0">
              <a:solidFill>
                <a:srgbClr val="C00000"/>
              </a:solidFill>
            </a:rPr>
            <a:t>ব্যবসায় পরিকল্পনার গুরুত্ব </a:t>
          </a:r>
          <a:endParaRPr lang="en-US" sz="3200" b="1" dirty="0">
            <a:solidFill>
              <a:srgbClr val="C00000"/>
            </a:solidFill>
          </a:endParaRPr>
        </a:p>
      </dgm:t>
    </dgm:pt>
    <dgm:pt modelId="{04DCE44E-1847-4CF4-A1B5-B409699CDC28}" type="parTrans" cxnId="{33D4B292-37E3-4629-86F9-C1B74DE2097E}">
      <dgm:prSet/>
      <dgm:spPr/>
      <dgm:t>
        <a:bodyPr/>
        <a:lstStyle/>
        <a:p>
          <a:endParaRPr lang="en-US"/>
        </a:p>
      </dgm:t>
    </dgm:pt>
    <dgm:pt modelId="{04C9C737-902C-4AA7-9C78-25F22BB1CE82}" type="sibTrans" cxnId="{33D4B292-37E3-4629-86F9-C1B74DE2097E}">
      <dgm:prSet/>
      <dgm:spPr/>
      <dgm:t>
        <a:bodyPr/>
        <a:lstStyle/>
        <a:p>
          <a:endParaRPr lang="en-US"/>
        </a:p>
      </dgm:t>
    </dgm:pt>
    <dgm:pt modelId="{872D3656-B2FB-4A25-A7E3-8A34660EDD58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১। ব্যবসায় পরিচালনার দিক- নির্দেশনা  </a:t>
          </a:r>
          <a:endParaRPr lang="en-US" sz="2400" b="1" dirty="0">
            <a:solidFill>
              <a:schemeClr val="tx1"/>
            </a:solidFill>
          </a:endParaRPr>
        </a:p>
      </dgm:t>
    </dgm:pt>
    <dgm:pt modelId="{116CD7F5-102F-4FD7-9E0F-AAFA10EFBDD9}" type="parTrans" cxnId="{262FC8A8-180C-4FE9-83E2-A0C4F18C0B6C}">
      <dgm:prSet/>
      <dgm:spPr/>
      <dgm:t>
        <a:bodyPr/>
        <a:lstStyle/>
        <a:p>
          <a:endParaRPr lang="en-US"/>
        </a:p>
      </dgm:t>
    </dgm:pt>
    <dgm:pt modelId="{980C66A8-9B01-4C7C-99BA-C8625BD355EA}" type="sibTrans" cxnId="{262FC8A8-180C-4FE9-83E2-A0C4F18C0B6C}">
      <dgm:prSet/>
      <dgm:spPr/>
      <dgm:t>
        <a:bodyPr/>
        <a:lstStyle/>
        <a:p>
          <a:endParaRPr lang="en-US"/>
        </a:p>
      </dgm:t>
    </dgm:pt>
    <dgm:pt modelId="{75391020-E931-4BF9-B47A-9511DCAB2E80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২। মূলধন সংগ্রহ ও বিনিয়োগ </a:t>
          </a:r>
          <a:endParaRPr lang="en-US" sz="2400" b="1" dirty="0">
            <a:solidFill>
              <a:schemeClr val="tx1"/>
            </a:solidFill>
          </a:endParaRPr>
        </a:p>
      </dgm:t>
    </dgm:pt>
    <dgm:pt modelId="{97CEEFED-88DD-4F22-B873-CC2D5DA13AA7}" type="parTrans" cxnId="{A69A839D-77A9-4864-9F2D-1E9CB690B42B}">
      <dgm:prSet/>
      <dgm:spPr/>
      <dgm:t>
        <a:bodyPr/>
        <a:lstStyle/>
        <a:p>
          <a:endParaRPr lang="en-US"/>
        </a:p>
      </dgm:t>
    </dgm:pt>
    <dgm:pt modelId="{73B9B065-4FB6-4627-B402-80353103B9D5}" type="sibTrans" cxnId="{A69A839D-77A9-4864-9F2D-1E9CB690B42B}">
      <dgm:prSet/>
      <dgm:spPr/>
      <dgm:t>
        <a:bodyPr/>
        <a:lstStyle/>
        <a:p>
          <a:endParaRPr lang="en-US"/>
        </a:p>
      </dgm:t>
    </dgm:pt>
    <dgm:pt modelId="{18C981A7-3BC9-4680-A28B-D01F2F71B7F6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৩। সরকারী সুযোগ সুবিধার সদ্ব্যবহার </a:t>
          </a:r>
          <a:endParaRPr lang="en-US" sz="2400" b="1" dirty="0">
            <a:solidFill>
              <a:schemeClr val="tx1"/>
            </a:solidFill>
          </a:endParaRPr>
        </a:p>
      </dgm:t>
    </dgm:pt>
    <dgm:pt modelId="{6BD29976-3889-42D4-B2AF-0B44944D82B8}" type="parTrans" cxnId="{E057C34D-D202-4B9D-BCBD-C548EE4C6A0A}">
      <dgm:prSet/>
      <dgm:spPr/>
      <dgm:t>
        <a:bodyPr/>
        <a:lstStyle/>
        <a:p>
          <a:endParaRPr lang="en-US"/>
        </a:p>
      </dgm:t>
    </dgm:pt>
    <dgm:pt modelId="{697ADA52-FFEE-4B3E-9E09-6B3402C90F61}" type="sibTrans" cxnId="{E057C34D-D202-4B9D-BCBD-C548EE4C6A0A}">
      <dgm:prSet/>
      <dgm:spPr/>
      <dgm:t>
        <a:bodyPr/>
        <a:lstStyle/>
        <a:p>
          <a:endParaRPr lang="en-US"/>
        </a:p>
      </dgm:t>
    </dgm:pt>
    <dgm:pt modelId="{D1CCDE11-2B1E-4E15-9647-206DD61577F0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৪। সিদ্ধান্ত গ্রহনে সহায়তা </a:t>
          </a:r>
          <a:endParaRPr lang="en-US" sz="2400" b="1" dirty="0">
            <a:solidFill>
              <a:schemeClr val="tx1"/>
            </a:solidFill>
          </a:endParaRPr>
        </a:p>
      </dgm:t>
    </dgm:pt>
    <dgm:pt modelId="{9B98DCE0-FFD3-4C46-9B91-875474167B2E}" type="parTrans" cxnId="{FFCD14AD-9FB8-47E5-8801-EFCD8FBE3B8D}">
      <dgm:prSet/>
      <dgm:spPr/>
      <dgm:t>
        <a:bodyPr/>
        <a:lstStyle/>
        <a:p>
          <a:endParaRPr lang="en-US"/>
        </a:p>
      </dgm:t>
    </dgm:pt>
    <dgm:pt modelId="{57A14EEC-6FEA-4391-8872-F1CC4951C951}" type="sibTrans" cxnId="{FFCD14AD-9FB8-47E5-8801-EFCD8FBE3B8D}">
      <dgm:prSet/>
      <dgm:spPr/>
      <dgm:t>
        <a:bodyPr/>
        <a:lstStyle/>
        <a:p>
          <a:endParaRPr lang="en-US"/>
        </a:p>
      </dgm:t>
    </dgm:pt>
    <dgm:pt modelId="{22412EF8-AAEB-4407-885E-CA9066D15AF7}" type="pres">
      <dgm:prSet presAssocID="{2D60BE35-699D-4EAE-943E-52B158ADCA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AAC76B-FC37-47B0-8505-F99E222771DF}" type="pres">
      <dgm:prSet presAssocID="{8D0C11F0-C1A7-4E2C-9181-26B06CB864B9}" presName="centerShape" presStyleLbl="node0" presStyleIdx="0" presStyleCnt="1" custScaleX="177260"/>
      <dgm:spPr/>
      <dgm:t>
        <a:bodyPr/>
        <a:lstStyle/>
        <a:p>
          <a:endParaRPr lang="en-US"/>
        </a:p>
      </dgm:t>
    </dgm:pt>
    <dgm:pt modelId="{BCC93B6A-1F1C-4E2A-A242-D8DB07689733}" type="pres">
      <dgm:prSet presAssocID="{872D3656-B2FB-4A25-A7E3-8A34660EDD58}" presName="node" presStyleLbl="node1" presStyleIdx="0" presStyleCnt="4" custScaleX="225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6609F-2A88-4AED-A917-FACA76165687}" type="pres">
      <dgm:prSet presAssocID="{872D3656-B2FB-4A25-A7E3-8A34660EDD58}" presName="dummy" presStyleCnt="0"/>
      <dgm:spPr/>
    </dgm:pt>
    <dgm:pt modelId="{B27DC948-CB97-4C4F-AE9F-5B6F69FF736C}" type="pres">
      <dgm:prSet presAssocID="{980C66A8-9B01-4C7C-99BA-C8625BD355E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46B64B3-EAF2-4A7E-851C-D008A3C34B59}" type="pres">
      <dgm:prSet presAssocID="{75391020-E931-4BF9-B47A-9511DCAB2E80}" presName="node" presStyleLbl="node1" presStyleIdx="1" presStyleCnt="4" custScaleX="235525" custRadScaleRad="155769" custRadScaleInc="-7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64BF5-1288-4EDD-806F-6DB1F6A472F1}" type="pres">
      <dgm:prSet presAssocID="{75391020-E931-4BF9-B47A-9511DCAB2E80}" presName="dummy" presStyleCnt="0"/>
      <dgm:spPr/>
    </dgm:pt>
    <dgm:pt modelId="{EDD671F5-B719-4230-B20B-C2168C2A1052}" type="pres">
      <dgm:prSet presAssocID="{73B9B065-4FB6-4627-B402-80353103B9D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A42DD2B-171D-4C75-895C-3EBEB44B148E}" type="pres">
      <dgm:prSet presAssocID="{18C981A7-3BC9-4680-A28B-D01F2F71B7F6}" presName="node" presStyleLbl="node1" presStyleIdx="2" presStyleCnt="4" custScaleX="281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241B1-C012-4DB0-BEA1-19A7CA2E8A35}" type="pres">
      <dgm:prSet presAssocID="{18C981A7-3BC9-4680-A28B-D01F2F71B7F6}" presName="dummy" presStyleCnt="0"/>
      <dgm:spPr/>
    </dgm:pt>
    <dgm:pt modelId="{B3043AB6-BF6E-4F74-990A-47FD99F922DB}" type="pres">
      <dgm:prSet presAssocID="{697ADA52-FFEE-4B3E-9E09-6B3402C90F6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553D7E6-C295-49A2-89BA-2EF73C99E739}" type="pres">
      <dgm:prSet presAssocID="{D1CCDE11-2B1E-4E15-9647-206DD61577F0}" presName="node" presStyleLbl="node1" presStyleIdx="3" presStyleCnt="4" custScaleX="198202" custRadScaleRad="151852" custRadScaleInc="-2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E9F2F-C494-49DE-9DED-25385FE85F6E}" type="pres">
      <dgm:prSet presAssocID="{D1CCDE11-2B1E-4E15-9647-206DD61577F0}" presName="dummy" presStyleCnt="0"/>
      <dgm:spPr/>
    </dgm:pt>
    <dgm:pt modelId="{AFEE67AE-E958-465A-9E09-FD8438D200B5}" type="pres">
      <dgm:prSet presAssocID="{57A14EEC-6FEA-4391-8872-F1CC4951C951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BAE9515-2986-4A42-B8E4-61BE1022C7A5}" type="presOf" srcId="{18C981A7-3BC9-4680-A28B-D01F2F71B7F6}" destId="{AA42DD2B-171D-4C75-895C-3EBEB44B148E}" srcOrd="0" destOrd="0" presId="urn:microsoft.com/office/officeart/2005/8/layout/radial6"/>
    <dgm:cxn modelId="{8F9C6DFD-F794-4252-872D-797DB511F06E}" type="presOf" srcId="{872D3656-B2FB-4A25-A7E3-8A34660EDD58}" destId="{BCC93B6A-1F1C-4E2A-A242-D8DB07689733}" srcOrd="0" destOrd="0" presId="urn:microsoft.com/office/officeart/2005/8/layout/radial6"/>
    <dgm:cxn modelId="{E057C34D-D202-4B9D-BCBD-C548EE4C6A0A}" srcId="{8D0C11F0-C1A7-4E2C-9181-26B06CB864B9}" destId="{18C981A7-3BC9-4680-A28B-D01F2F71B7F6}" srcOrd="2" destOrd="0" parTransId="{6BD29976-3889-42D4-B2AF-0B44944D82B8}" sibTransId="{697ADA52-FFEE-4B3E-9E09-6B3402C90F61}"/>
    <dgm:cxn modelId="{53C9BF78-D8B2-4175-851C-97C40F473390}" type="presOf" srcId="{8D0C11F0-C1A7-4E2C-9181-26B06CB864B9}" destId="{EDAAC76B-FC37-47B0-8505-F99E222771DF}" srcOrd="0" destOrd="0" presId="urn:microsoft.com/office/officeart/2005/8/layout/radial6"/>
    <dgm:cxn modelId="{A69A839D-77A9-4864-9F2D-1E9CB690B42B}" srcId="{8D0C11F0-C1A7-4E2C-9181-26B06CB864B9}" destId="{75391020-E931-4BF9-B47A-9511DCAB2E80}" srcOrd="1" destOrd="0" parTransId="{97CEEFED-88DD-4F22-B873-CC2D5DA13AA7}" sibTransId="{73B9B065-4FB6-4627-B402-80353103B9D5}"/>
    <dgm:cxn modelId="{ED0C5709-F5FB-4DFF-9BD4-771B68D48252}" type="presOf" srcId="{57A14EEC-6FEA-4391-8872-F1CC4951C951}" destId="{AFEE67AE-E958-465A-9E09-FD8438D200B5}" srcOrd="0" destOrd="0" presId="urn:microsoft.com/office/officeart/2005/8/layout/radial6"/>
    <dgm:cxn modelId="{6F2C3944-27EA-497E-A908-A3C5AE01F846}" type="presOf" srcId="{697ADA52-FFEE-4B3E-9E09-6B3402C90F61}" destId="{B3043AB6-BF6E-4F74-990A-47FD99F922DB}" srcOrd="0" destOrd="0" presId="urn:microsoft.com/office/officeart/2005/8/layout/radial6"/>
    <dgm:cxn modelId="{8D46BD11-81C8-44C9-A01B-B39D9DFEEE5A}" type="presOf" srcId="{75391020-E931-4BF9-B47A-9511DCAB2E80}" destId="{546B64B3-EAF2-4A7E-851C-D008A3C34B59}" srcOrd="0" destOrd="0" presId="urn:microsoft.com/office/officeart/2005/8/layout/radial6"/>
    <dgm:cxn modelId="{262FC8A8-180C-4FE9-83E2-A0C4F18C0B6C}" srcId="{8D0C11F0-C1A7-4E2C-9181-26B06CB864B9}" destId="{872D3656-B2FB-4A25-A7E3-8A34660EDD58}" srcOrd="0" destOrd="0" parTransId="{116CD7F5-102F-4FD7-9E0F-AAFA10EFBDD9}" sibTransId="{980C66A8-9B01-4C7C-99BA-C8625BD355EA}"/>
    <dgm:cxn modelId="{0DEE0A3C-A566-4584-BABD-2D1153CCA518}" type="presOf" srcId="{D1CCDE11-2B1E-4E15-9647-206DD61577F0}" destId="{1553D7E6-C295-49A2-89BA-2EF73C99E739}" srcOrd="0" destOrd="0" presId="urn:microsoft.com/office/officeart/2005/8/layout/radial6"/>
    <dgm:cxn modelId="{FFCD14AD-9FB8-47E5-8801-EFCD8FBE3B8D}" srcId="{8D0C11F0-C1A7-4E2C-9181-26B06CB864B9}" destId="{D1CCDE11-2B1E-4E15-9647-206DD61577F0}" srcOrd="3" destOrd="0" parTransId="{9B98DCE0-FFD3-4C46-9B91-875474167B2E}" sibTransId="{57A14EEC-6FEA-4391-8872-F1CC4951C951}"/>
    <dgm:cxn modelId="{4D5FDBDF-37D5-48F6-B7B8-2119CC20868E}" type="presOf" srcId="{2D60BE35-699D-4EAE-943E-52B158ADCAE5}" destId="{22412EF8-AAEB-4407-885E-CA9066D15AF7}" srcOrd="0" destOrd="0" presId="urn:microsoft.com/office/officeart/2005/8/layout/radial6"/>
    <dgm:cxn modelId="{A9599DE5-9277-4CD7-82D1-2FE5B36CA67C}" type="presOf" srcId="{980C66A8-9B01-4C7C-99BA-C8625BD355EA}" destId="{B27DC948-CB97-4C4F-AE9F-5B6F69FF736C}" srcOrd="0" destOrd="0" presId="urn:microsoft.com/office/officeart/2005/8/layout/radial6"/>
    <dgm:cxn modelId="{8A6BC888-9F4A-4170-8C29-253ABE373C30}" type="presOf" srcId="{73B9B065-4FB6-4627-B402-80353103B9D5}" destId="{EDD671F5-B719-4230-B20B-C2168C2A1052}" srcOrd="0" destOrd="0" presId="urn:microsoft.com/office/officeart/2005/8/layout/radial6"/>
    <dgm:cxn modelId="{33D4B292-37E3-4629-86F9-C1B74DE2097E}" srcId="{2D60BE35-699D-4EAE-943E-52B158ADCAE5}" destId="{8D0C11F0-C1A7-4E2C-9181-26B06CB864B9}" srcOrd="0" destOrd="0" parTransId="{04DCE44E-1847-4CF4-A1B5-B409699CDC28}" sibTransId="{04C9C737-902C-4AA7-9C78-25F22BB1CE82}"/>
    <dgm:cxn modelId="{30B66336-AFFC-4F8C-BB36-5D8C2E8C5759}" type="presParOf" srcId="{22412EF8-AAEB-4407-885E-CA9066D15AF7}" destId="{EDAAC76B-FC37-47B0-8505-F99E222771DF}" srcOrd="0" destOrd="0" presId="urn:microsoft.com/office/officeart/2005/8/layout/radial6"/>
    <dgm:cxn modelId="{5E0ECBCF-C0F6-4424-BC27-FF0648E54413}" type="presParOf" srcId="{22412EF8-AAEB-4407-885E-CA9066D15AF7}" destId="{BCC93B6A-1F1C-4E2A-A242-D8DB07689733}" srcOrd="1" destOrd="0" presId="urn:microsoft.com/office/officeart/2005/8/layout/radial6"/>
    <dgm:cxn modelId="{721C4BCA-26B1-41D2-917B-E6D4BE2D6DDA}" type="presParOf" srcId="{22412EF8-AAEB-4407-885E-CA9066D15AF7}" destId="{D616609F-2A88-4AED-A917-FACA76165687}" srcOrd="2" destOrd="0" presId="urn:microsoft.com/office/officeart/2005/8/layout/radial6"/>
    <dgm:cxn modelId="{BFA2DE32-C4EA-4B95-BDF6-819191110960}" type="presParOf" srcId="{22412EF8-AAEB-4407-885E-CA9066D15AF7}" destId="{B27DC948-CB97-4C4F-AE9F-5B6F69FF736C}" srcOrd="3" destOrd="0" presId="urn:microsoft.com/office/officeart/2005/8/layout/radial6"/>
    <dgm:cxn modelId="{0FE0F22B-C62F-4496-B14E-1AE9F2E04170}" type="presParOf" srcId="{22412EF8-AAEB-4407-885E-CA9066D15AF7}" destId="{546B64B3-EAF2-4A7E-851C-D008A3C34B59}" srcOrd="4" destOrd="0" presId="urn:microsoft.com/office/officeart/2005/8/layout/radial6"/>
    <dgm:cxn modelId="{1A76E13B-ED03-40CE-BB4C-0A76B5F73AC6}" type="presParOf" srcId="{22412EF8-AAEB-4407-885E-CA9066D15AF7}" destId="{2FB64BF5-1288-4EDD-806F-6DB1F6A472F1}" srcOrd="5" destOrd="0" presId="urn:microsoft.com/office/officeart/2005/8/layout/radial6"/>
    <dgm:cxn modelId="{41C46973-02F9-4B18-80E1-D8D0B7E7BAF8}" type="presParOf" srcId="{22412EF8-AAEB-4407-885E-CA9066D15AF7}" destId="{EDD671F5-B719-4230-B20B-C2168C2A1052}" srcOrd="6" destOrd="0" presId="urn:microsoft.com/office/officeart/2005/8/layout/radial6"/>
    <dgm:cxn modelId="{7C3C363F-9188-4BEE-85D2-BCE775BAC38A}" type="presParOf" srcId="{22412EF8-AAEB-4407-885E-CA9066D15AF7}" destId="{AA42DD2B-171D-4C75-895C-3EBEB44B148E}" srcOrd="7" destOrd="0" presId="urn:microsoft.com/office/officeart/2005/8/layout/radial6"/>
    <dgm:cxn modelId="{63815DA1-302F-4E6E-B1BE-95444D7D8297}" type="presParOf" srcId="{22412EF8-AAEB-4407-885E-CA9066D15AF7}" destId="{30A241B1-C012-4DB0-BEA1-19A7CA2E8A35}" srcOrd="8" destOrd="0" presId="urn:microsoft.com/office/officeart/2005/8/layout/radial6"/>
    <dgm:cxn modelId="{F91B6B14-1CA8-40B0-8D40-9A63EEBAAD8C}" type="presParOf" srcId="{22412EF8-AAEB-4407-885E-CA9066D15AF7}" destId="{B3043AB6-BF6E-4F74-990A-47FD99F922DB}" srcOrd="9" destOrd="0" presId="urn:microsoft.com/office/officeart/2005/8/layout/radial6"/>
    <dgm:cxn modelId="{3DB285A5-64D0-41F6-9505-35997785698F}" type="presParOf" srcId="{22412EF8-AAEB-4407-885E-CA9066D15AF7}" destId="{1553D7E6-C295-49A2-89BA-2EF73C99E739}" srcOrd="10" destOrd="0" presId="urn:microsoft.com/office/officeart/2005/8/layout/radial6"/>
    <dgm:cxn modelId="{2E62B9C2-5805-4091-8D32-9C1EE4AC2BE5}" type="presParOf" srcId="{22412EF8-AAEB-4407-885E-CA9066D15AF7}" destId="{11FE9F2F-C494-49DE-9DED-25385FE85F6E}" srcOrd="11" destOrd="0" presId="urn:microsoft.com/office/officeart/2005/8/layout/radial6"/>
    <dgm:cxn modelId="{C8F23ADB-CAE4-4BD6-A9E2-94D46C31069E}" type="presParOf" srcId="{22412EF8-AAEB-4407-885E-CA9066D15AF7}" destId="{AFEE67AE-E958-465A-9E09-FD8438D200B5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E11289-310C-4999-B353-34942E77DE39}" type="doc">
      <dgm:prSet loTypeId="urn:diagrams.loki3.com/TabbedArc+Icon" loCatId="officeonline" qsTypeId="urn:microsoft.com/office/officeart/2005/8/quickstyle/simple1" qsCatId="simple" csTypeId="urn:microsoft.com/office/officeart/2005/8/colors/accent1_2" csCatId="accent1" phldr="1"/>
      <dgm:spPr/>
    </dgm:pt>
    <dgm:pt modelId="{7C164D86-57A1-46E9-A338-F3BFE16190B1}">
      <dgm:prSet phldrT="[Text]" custT="1"/>
      <dgm:spPr/>
      <dgm:t>
        <a:bodyPr/>
        <a:lstStyle/>
        <a:p>
          <a:r>
            <a:rPr lang="bn-IN" sz="3400" dirty="0" smtClean="0">
              <a:solidFill>
                <a:srgbClr val="FF0000"/>
              </a:solidFill>
            </a:rPr>
            <a:t>২</a:t>
          </a:r>
          <a:r>
            <a:rPr lang="bn-IN" sz="3200" b="1" dirty="0" smtClean="0">
              <a:solidFill>
                <a:srgbClr val="C00000"/>
              </a:solidFill>
            </a:rPr>
            <a:t>। ধারনা মূল্যায়ন ও প্রকল্প নির্বাচন </a:t>
          </a:r>
          <a:endParaRPr lang="en-US" sz="3400" b="1" dirty="0">
            <a:solidFill>
              <a:srgbClr val="C00000"/>
            </a:solidFill>
          </a:endParaRPr>
        </a:p>
      </dgm:t>
    </dgm:pt>
    <dgm:pt modelId="{E2696532-7957-47F0-B355-B0A7B3CBD3D7}" type="parTrans" cxnId="{2335BE41-D048-42A1-BB27-3921C77BE6C1}">
      <dgm:prSet/>
      <dgm:spPr/>
      <dgm:t>
        <a:bodyPr/>
        <a:lstStyle/>
        <a:p>
          <a:endParaRPr lang="en-US"/>
        </a:p>
      </dgm:t>
    </dgm:pt>
    <dgm:pt modelId="{545A2239-F50E-4351-838E-8A1F6F66C752}" type="sibTrans" cxnId="{2335BE41-D048-42A1-BB27-3921C77BE6C1}">
      <dgm:prSet/>
      <dgm:spPr/>
      <dgm:t>
        <a:bodyPr/>
        <a:lstStyle/>
        <a:p>
          <a:endParaRPr lang="en-US"/>
        </a:p>
      </dgm:t>
    </dgm:pt>
    <dgm:pt modelId="{E382061B-C8AB-45B8-B680-4CC2369DA895}">
      <dgm:prSet phldrT="[Text]" custT="1"/>
      <dgm:spPr/>
      <dgm:t>
        <a:bodyPr/>
        <a:lstStyle/>
        <a:p>
          <a:r>
            <a:rPr lang="bn-IN" sz="3200" b="1" dirty="0" smtClean="0">
              <a:solidFill>
                <a:srgbClr val="C00000"/>
              </a:solidFill>
            </a:rPr>
            <a:t>ব্যবসায় পরিকল্পনা প্রন্য়নের প্রক্রিয়া </a:t>
          </a:r>
          <a:endParaRPr lang="en-US" sz="3200" b="1" dirty="0">
            <a:solidFill>
              <a:srgbClr val="C00000"/>
            </a:solidFill>
          </a:endParaRPr>
        </a:p>
      </dgm:t>
    </dgm:pt>
    <dgm:pt modelId="{3F219882-DB4E-4753-A829-99E07351754D}" type="parTrans" cxnId="{C80E9532-80B9-4F16-9353-A67FA785E92C}">
      <dgm:prSet/>
      <dgm:spPr/>
      <dgm:t>
        <a:bodyPr/>
        <a:lstStyle/>
        <a:p>
          <a:endParaRPr lang="en-US"/>
        </a:p>
      </dgm:t>
    </dgm:pt>
    <dgm:pt modelId="{32C7609C-546F-4D29-8E45-37B506F57598}" type="sibTrans" cxnId="{C80E9532-80B9-4F16-9353-A67FA785E92C}">
      <dgm:prSet/>
      <dgm:spPr/>
      <dgm:t>
        <a:bodyPr/>
        <a:lstStyle/>
        <a:p>
          <a:endParaRPr lang="en-US"/>
        </a:p>
      </dgm:t>
    </dgm:pt>
    <dgm:pt modelId="{06A3A7D8-560C-47C5-88AB-C879CF50EC8A}">
      <dgm:prSet phldrT="[Text]"/>
      <dgm:spPr/>
      <dgm:t>
        <a:bodyPr/>
        <a:lstStyle/>
        <a:p>
          <a:r>
            <a:rPr lang="bn-IN" b="1" dirty="0" smtClean="0">
              <a:solidFill>
                <a:srgbClr val="C00000"/>
              </a:solidFill>
            </a:rPr>
            <a:t>১। প্রকল্প ধারনা চিহ্নিত করন </a:t>
          </a:r>
          <a:endParaRPr lang="en-US" b="1" dirty="0">
            <a:solidFill>
              <a:srgbClr val="C00000"/>
            </a:solidFill>
          </a:endParaRPr>
        </a:p>
      </dgm:t>
    </dgm:pt>
    <dgm:pt modelId="{CB55493F-AED3-446A-810F-DAA549D42E00}" type="parTrans" cxnId="{FDFB286D-805B-426B-A5A9-B50D52FF12C5}">
      <dgm:prSet/>
      <dgm:spPr/>
      <dgm:t>
        <a:bodyPr/>
        <a:lstStyle/>
        <a:p>
          <a:endParaRPr lang="en-US"/>
        </a:p>
      </dgm:t>
    </dgm:pt>
    <dgm:pt modelId="{C0C4D1B3-8994-4A14-89AD-C08449D4A71C}" type="sibTrans" cxnId="{FDFB286D-805B-426B-A5A9-B50D52FF12C5}">
      <dgm:prSet/>
      <dgm:spPr/>
      <dgm:t>
        <a:bodyPr/>
        <a:lstStyle/>
        <a:p>
          <a:endParaRPr lang="en-US"/>
        </a:p>
      </dgm:t>
    </dgm:pt>
    <dgm:pt modelId="{CA1AC732-8A32-477D-8B4B-14E2B22AE646}" type="pres">
      <dgm:prSet presAssocID="{1EE11289-310C-4999-B353-34942E77DE39}" presName="Name0" presStyleCnt="0">
        <dgm:presLayoutVars>
          <dgm:dir/>
          <dgm:resizeHandles val="exact"/>
        </dgm:presLayoutVars>
      </dgm:prSet>
      <dgm:spPr/>
    </dgm:pt>
    <dgm:pt modelId="{B7388885-48D8-4779-B11A-3AEDFD6DA2E7}" type="pres">
      <dgm:prSet presAssocID="{7C164D86-57A1-46E9-A338-F3BFE16190B1}" presName="twoplus" presStyleLbl="node1" presStyleIdx="0" presStyleCnt="3" custScaleX="118335" custRadScaleRad="95795" custRadScaleInc="-2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C3C3D-5F16-4E80-AFC6-28FFF33D0E69}" type="pres">
      <dgm:prSet presAssocID="{E382061B-C8AB-45B8-B680-4CC2369DA895}" presName="twoplus" presStyleLbl="node1" presStyleIdx="1" presStyleCnt="3" custScaleX="127332" custRadScaleRad="113093" custRadScaleInc="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2FCED-2120-4AC2-9766-54291CFD6EE3}" type="pres">
      <dgm:prSet presAssocID="{06A3A7D8-560C-47C5-88AB-C879CF50EC8A}" presName="twoplus" presStyleLbl="node1" presStyleIdx="2" presStyleCnt="3" custRadScaleRad="90127" custRadScaleInc="2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B286D-805B-426B-A5A9-B50D52FF12C5}" srcId="{1EE11289-310C-4999-B353-34942E77DE39}" destId="{06A3A7D8-560C-47C5-88AB-C879CF50EC8A}" srcOrd="2" destOrd="0" parTransId="{CB55493F-AED3-446A-810F-DAA549D42E00}" sibTransId="{C0C4D1B3-8994-4A14-89AD-C08449D4A71C}"/>
    <dgm:cxn modelId="{49C410C9-E0EC-4CD2-8B9F-EE4F0E359623}" type="presOf" srcId="{1EE11289-310C-4999-B353-34942E77DE39}" destId="{CA1AC732-8A32-477D-8B4B-14E2B22AE646}" srcOrd="0" destOrd="0" presId="urn:diagrams.loki3.com/TabbedArc+Icon"/>
    <dgm:cxn modelId="{2335BE41-D048-42A1-BB27-3921C77BE6C1}" srcId="{1EE11289-310C-4999-B353-34942E77DE39}" destId="{7C164D86-57A1-46E9-A338-F3BFE16190B1}" srcOrd="0" destOrd="0" parTransId="{E2696532-7957-47F0-B355-B0A7B3CBD3D7}" sibTransId="{545A2239-F50E-4351-838E-8A1F6F66C752}"/>
    <dgm:cxn modelId="{DB026CCB-B6F4-44D4-B374-EA8A017AE2A2}" type="presOf" srcId="{E382061B-C8AB-45B8-B680-4CC2369DA895}" destId="{7DDC3C3D-5F16-4E80-AFC6-28FFF33D0E69}" srcOrd="0" destOrd="0" presId="urn:diagrams.loki3.com/TabbedArc+Icon"/>
    <dgm:cxn modelId="{3DDF5DE2-928E-44EB-A840-75DBDC66B26A}" type="presOf" srcId="{7C164D86-57A1-46E9-A338-F3BFE16190B1}" destId="{B7388885-48D8-4779-B11A-3AEDFD6DA2E7}" srcOrd="0" destOrd="0" presId="urn:diagrams.loki3.com/TabbedArc+Icon"/>
    <dgm:cxn modelId="{2E307C15-1CCA-44DA-8933-08D02E21AFD6}" type="presOf" srcId="{06A3A7D8-560C-47C5-88AB-C879CF50EC8A}" destId="{7352FCED-2120-4AC2-9766-54291CFD6EE3}" srcOrd="0" destOrd="0" presId="urn:diagrams.loki3.com/TabbedArc+Icon"/>
    <dgm:cxn modelId="{C80E9532-80B9-4F16-9353-A67FA785E92C}" srcId="{1EE11289-310C-4999-B353-34942E77DE39}" destId="{E382061B-C8AB-45B8-B680-4CC2369DA895}" srcOrd="1" destOrd="0" parTransId="{3F219882-DB4E-4753-A829-99E07351754D}" sibTransId="{32C7609C-546F-4D29-8E45-37B506F57598}"/>
    <dgm:cxn modelId="{813E7B51-EAF7-4A8D-8BED-DF7551CDAD07}" type="presParOf" srcId="{CA1AC732-8A32-477D-8B4B-14E2B22AE646}" destId="{B7388885-48D8-4779-B11A-3AEDFD6DA2E7}" srcOrd="0" destOrd="0" presId="urn:diagrams.loki3.com/TabbedArc+Icon"/>
    <dgm:cxn modelId="{4D636A3B-FF06-48C5-ACA2-87EE7D847D2E}" type="presParOf" srcId="{CA1AC732-8A32-477D-8B4B-14E2B22AE646}" destId="{7DDC3C3D-5F16-4E80-AFC6-28FFF33D0E69}" srcOrd="1" destOrd="0" presId="urn:diagrams.loki3.com/TabbedArc+Icon"/>
    <dgm:cxn modelId="{75DB5A1B-858A-4727-932C-3EEC1961EA24}" type="presParOf" srcId="{CA1AC732-8A32-477D-8B4B-14E2B22AE646}" destId="{7352FCED-2120-4AC2-9766-54291CFD6EE3}" srcOrd="2" destOrd="0" presId="urn:diagrams.loki3.com/TabbedArc+Icon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A66FA7-AC0F-4BDE-9020-55186D852D62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8DB005-DAF2-42C4-B863-28807B0DD6D0}">
      <dgm:prSet phldrT="[Text]" custT="1"/>
      <dgm:spPr/>
      <dgm:t>
        <a:bodyPr/>
        <a:lstStyle/>
        <a:p>
          <a:r>
            <a:rPr lang="bn-IN" sz="3600" b="1" dirty="0" smtClean="0">
              <a:solidFill>
                <a:srgbClr val="C00000"/>
              </a:solidFill>
            </a:rPr>
            <a:t>ম্যাক্রোস্ক্রিনিং </a:t>
          </a:r>
        </a:p>
        <a:p>
          <a:r>
            <a:rPr lang="bn-IN" sz="3600" b="1" dirty="0" smtClean="0">
              <a:solidFill>
                <a:srgbClr val="C00000"/>
              </a:solidFill>
            </a:rPr>
            <a:t>এর প্রভাবক </a:t>
          </a:r>
          <a:endParaRPr lang="en-US" sz="3600" b="1" dirty="0">
            <a:solidFill>
              <a:srgbClr val="C00000"/>
            </a:solidFill>
          </a:endParaRPr>
        </a:p>
      </dgm:t>
    </dgm:pt>
    <dgm:pt modelId="{5603F2DA-AD93-4248-BAF0-5AAC8895D91A}" type="parTrans" cxnId="{047237D2-EBCA-40D9-9852-C24D440F8288}">
      <dgm:prSet/>
      <dgm:spPr/>
      <dgm:t>
        <a:bodyPr/>
        <a:lstStyle/>
        <a:p>
          <a:endParaRPr lang="en-US"/>
        </a:p>
      </dgm:t>
    </dgm:pt>
    <dgm:pt modelId="{F18EDD96-D147-47DD-8889-63D64E970E69}" type="sibTrans" cxnId="{047237D2-EBCA-40D9-9852-C24D440F8288}">
      <dgm:prSet/>
      <dgm:spPr/>
      <dgm:t>
        <a:bodyPr/>
        <a:lstStyle/>
        <a:p>
          <a:endParaRPr lang="en-US"/>
        </a:p>
      </dgm:t>
    </dgm:pt>
    <dgm:pt modelId="{7FFAC9DE-BA49-41E5-90C1-26E3DAD6D2E3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১। জনসংখ্যা </a:t>
          </a:r>
          <a:endParaRPr lang="en-US" sz="2400" b="1" dirty="0">
            <a:solidFill>
              <a:schemeClr val="tx1"/>
            </a:solidFill>
          </a:endParaRPr>
        </a:p>
      </dgm:t>
    </dgm:pt>
    <dgm:pt modelId="{C79FB574-5844-4DEC-8384-27796DA5CB50}" type="parTrans" cxnId="{1983DCE6-4304-4B8B-B4BD-BCA3EF75621C}">
      <dgm:prSet/>
      <dgm:spPr/>
      <dgm:t>
        <a:bodyPr/>
        <a:lstStyle/>
        <a:p>
          <a:endParaRPr lang="en-US"/>
        </a:p>
      </dgm:t>
    </dgm:pt>
    <dgm:pt modelId="{9BB77839-E985-4269-A14F-3ED808F03251}" type="sibTrans" cxnId="{1983DCE6-4304-4B8B-B4BD-BCA3EF75621C}">
      <dgm:prSet/>
      <dgm:spPr/>
      <dgm:t>
        <a:bodyPr/>
        <a:lstStyle/>
        <a:p>
          <a:endParaRPr lang="en-US"/>
        </a:p>
      </dgm:t>
    </dgm:pt>
    <dgm:pt modelId="{4C866393-813A-47EC-B0ED-836C89E27AAA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২। অর্থনৈতিক পরিবেশ </a:t>
          </a:r>
          <a:endParaRPr lang="en-US" sz="2400" b="1" dirty="0">
            <a:solidFill>
              <a:schemeClr val="tx1"/>
            </a:solidFill>
          </a:endParaRPr>
        </a:p>
      </dgm:t>
    </dgm:pt>
    <dgm:pt modelId="{72BB6845-ED17-4F64-8C8A-E9E50AFF9602}" type="parTrans" cxnId="{F106A4B8-1794-4F47-A6C5-FF4CDCBFBE88}">
      <dgm:prSet/>
      <dgm:spPr/>
      <dgm:t>
        <a:bodyPr/>
        <a:lstStyle/>
        <a:p>
          <a:endParaRPr lang="en-US"/>
        </a:p>
      </dgm:t>
    </dgm:pt>
    <dgm:pt modelId="{DB3999B0-04E9-4C7D-945A-359119B1A9D0}" type="sibTrans" cxnId="{F106A4B8-1794-4F47-A6C5-FF4CDCBFBE88}">
      <dgm:prSet/>
      <dgm:spPr/>
      <dgm:t>
        <a:bodyPr/>
        <a:lstStyle/>
        <a:p>
          <a:endParaRPr lang="en-US"/>
        </a:p>
      </dgm:t>
    </dgm:pt>
    <dgm:pt modelId="{5D05E183-D9FA-4EC3-A853-E56394EFF1C0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৩। প্রাকৃতিক পরিবেশ </a:t>
          </a:r>
          <a:endParaRPr lang="en-US" sz="2400" b="1" dirty="0">
            <a:solidFill>
              <a:schemeClr val="tx1"/>
            </a:solidFill>
          </a:endParaRPr>
        </a:p>
      </dgm:t>
    </dgm:pt>
    <dgm:pt modelId="{5142F265-F75E-4DD6-85D2-02DA8E177177}" type="parTrans" cxnId="{E2C44532-B6CE-45AF-B8BA-00F3F521D85F}">
      <dgm:prSet/>
      <dgm:spPr/>
      <dgm:t>
        <a:bodyPr/>
        <a:lstStyle/>
        <a:p>
          <a:endParaRPr lang="en-US"/>
        </a:p>
      </dgm:t>
    </dgm:pt>
    <dgm:pt modelId="{5801A7D5-D5EC-40DE-98AE-F70AF9A66D84}" type="sibTrans" cxnId="{E2C44532-B6CE-45AF-B8BA-00F3F521D85F}">
      <dgm:prSet/>
      <dgm:spPr/>
      <dgm:t>
        <a:bodyPr/>
        <a:lstStyle/>
        <a:p>
          <a:endParaRPr lang="en-US"/>
        </a:p>
      </dgm:t>
    </dgm:pt>
    <dgm:pt modelId="{9A6716D6-94AC-484A-A0E5-2B3B1AAC4F9D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৪। রাজনৈতিক পরিবেশ</a:t>
          </a:r>
          <a:r>
            <a:rPr lang="bn-IN" sz="2800" b="1" dirty="0" smtClean="0">
              <a:solidFill>
                <a:schemeClr val="tx1"/>
              </a:solidFill>
            </a:rPr>
            <a:t> </a:t>
          </a:r>
          <a:endParaRPr lang="en-US" sz="2800" b="1" dirty="0">
            <a:solidFill>
              <a:schemeClr val="tx1"/>
            </a:solidFill>
          </a:endParaRPr>
        </a:p>
      </dgm:t>
    </dgm:pt>
    <dgm:pt modelId="{FD7CA0DF-F5EB-4475-AF62-E6C22D7402E2}" type="parTrans" cxnId="{E012CF4C-1C99-41AE-9C42-645A920F83B8}">
      <dgm:prSet/>
      <dgm:spPr/>
      <dgm:t>
        <a:bodyPr/>
        <a:lstStyle/>
        <a:p>
          <a:endParaRPr lang="en-US"/>
        </a:p>
      </dgm:t>
    </dgm:pt>
    <dgm:pt modelId="{9730F9FC-8C1C-4D21-8CC7-242C74EF79EC}" type="sibTrans" cxnId="{E012CF4C-1C99-41AE-9C42-645A920F83B8}">
      <dgm:prSet/>
      <dgm:spPr/>
      <dgm:t>
        <a:bodyPr/>
        <a:lstStyle/>
        <a:p>
          <a:endParaRPr lang="en-US"/>
        </a:p>
      </dgm:t>
    </dgm:pt>
    <dgm:pt modelId="{BF5FFF62-8CD7-4FBD-8DA7-9C885EF0F68A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৫। সাংস্কৃতিক পরিবেশ  </a:t>
          </a:r>
          <a:endParaRPr lang="en-US" sz="2400" b="1" dirty="0">
            <a:solidFill>
              <a:schemeClr val="tx1"/>
            </a:solidFill>
          </a:endParaRPr>
        </a:p>
      </dgm:t>
    </dgm:pt>
    <dgm:pt modelId="{84A36624-BF77-418B-8C8F-39FE6687419B}" type="parTrans" cxnId="{BD58EFAA-6500-4A4F-80F5-914A2C3AED3A}">
      <dgm:prSet/>
      <dgm:spPr/>
      <dgm:t>
        <a:bodyPr/>
        <a:lstStyle/>
        <a:p>
          <a:endParaRPr lang="en-US"/>
        </a:p>
      </dgm:t>
    </dgm:pt>
    <dgm:pt modelId="{8894A4B5-3693-4AE5-B59E-EC31536B4464}" type="sibTrans" cxnId="{BD58EFAA-6500-4A4F-80F5-914A2C3AED3A}">
      <dgm:prSet/>
      <dgm:spPr/>
      <dgm:t>
        <a:bodyPr/>
        <a:lstStyle/>
        <a:p>
          <a:endParaRPr lang="en-US"/>
        </a:p>
      </dgm:t>
    </dgm:pt>
    <dgm:pt modelId="{827F2A6F-30A4-4299-AF57-2C6645C56528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৬। আইন গত পরিবেশ  </a:t>
          </a:r>
          <a:endParaRPr lang="en-US" sz="2400" b="1" dirty="0">
            <a:solidFill>
              <a:schemeClr val="tx1"/>
            </a:solidFill>
          </a:endParaRPr>
        </a:p>
      </dgm:t>
    </dgm:pt>
    <dgm:pt modelId="{49BCC42D-B9D9-478C-8D8B-45BA8C59BE0F}" type="parTrans" cxnId="{0B8A6283-A0B8-4C7F-95EE-5E335BDB16A2}">
      <dgm:prSet/>
      <dgm:spPr/>
      <dgm:t>
        <a:bodyPr/>
        <a:lstStyle/>
        <a:p>
          <a:endParaRPr lang="en-US"/>
        </a:p>
      </dgm:t>
    </dgm:pt>
    <dgm:pt modelId="{41662F6C-97B9-4463-B1AF-C3F825CB93A8}" type="sibTrans" cxnId="{0B8A6283-A0B8-4C7F-95EE-5E335BDB16A2}">
      <dgm:prSet/>
      <dgm:spPr/>
      <dgm:t>
        <a:bodyPr/>
        <a:lstStyle/>
        <a:p>
          <a:endParaRPr lang="en-US"/>
        </a:p>
      </dgm:t>
    </dgm:pt>
    <dgm:pt modelId="{35C5045F-A891-467E-A745-ADCA4B1F177A}" type="pres">
      <dgm:prSet presAssocID="{30A66FA7-AC0F-4BDE-9020-55186D852D6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1150BA8-1855-498E-8C2E-EFFDFB063704}" type="pres">
      <dgm:prSet presAssocID="{1A8DB005-DAF2-42C4-B863-28807B0DD6D0}" presName="Parent" presStyleLbl="node0" presStyleIdx="0" presStyleCnt="1" custScaleX="246458" custLinFactNeighborX="7360" custLinFactNeighborY="-2502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6F0B652-C612-4FC6-A18D-B123C62C80F8}" type="pres">
      <dgm:prSet presAssocID="{7FFAC9DE-BA49-41E5-90C1-26E3DAD6D2E3}" presName="Accent1" presStyleCnt="0"/>
      <dgm:spPr/>
    </dgm:pt>
    <dgm:pt modelId="{ECEC83CC-97C7-44F6-9149-395B02A7E47F}" type="pres">
      <dgm:prSet presAssocID="{7FFAC9DE-BA49-41E5-90C1-26E3DAD6D2E3}" presName="Accent" presStyleLbl="bgShp" presStyleIdx="0" presStyleCnt="6"/>
      <dgm:spPr/>
    </dgm:pt>
    <dgm:pt modelId="{DE63912E-1FF0-4B09-9584-FCE671447CBD}" type="pres">
      <dgm:prSet presAssocID="{7FFAC9DE-BA49-41E5-90C1-26E3DAD6D2E3}" presName="Child1" presStyleLbl="node1" presStyleIdx="0" presStyleCnt="6" custScaleX="1835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EEA34-744B-415E-A779-E808EA6424C2}" type="pres">
      <dgm:prSet presAssocID="{4C866393-813A-47EC-B0ED-836C89E27AAA}" presName="Accent2" presStyleCnt="0"/>
      <dgm:spPr/>
    </dgm:pt>
    <dgm:pt modelId="{FD311DAC-602B-4C9D-80A6-33DC3728DDDF}" type="pres">
      <dgm:prSet presAssocID="{4C866393-813A-47EC-B0ED-836C89E27AAA}" presName="Accent" presStyleLbl="bgShp" presStyleIdx="1" presStyleCnt="6"/>
      <dgm:spPr/>
    </dgm:pt>
    <dgm:pt modelId="{9F012DA2-6B7E-4ECE-A338-0B4CE47895D8}" type="pres">
      <dgm:prSet presAssocID="{4C866393-813A-47EC-B0ED-836C89E27AAA}" presName="Child2" presStyleLbl="node1" presStyleIdx="1" presStyleCnt="6" custScaleX="191762" custLinFactX="48479" custLinFactNeighborX="100000" custLinFactNeighborY="-142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EC102-DC47-448F-9767-79240CEC272B}" type="pres">
      <dgm:prSet presAssocID="{5D05E183-D9FA-4EC3-A853-E56394EFF1C0}" presName="Accent3" presStyleCnt="0"/>
      <dgm:spPr/>
    </dgm:pt>
    <dgm:pt modelId="{CA94152B-A693-410E-8CD1-0A6DCABE409D}" type="pres">
      <dgm:prSet presAssocID="{5D05E183-D9FA-4EC3-A853-E56394EFF1C0}" presName="Accent" presStyleLbl="bgShp" presStyleIdx="2" presStyleCnt="6"/>
      <dgm:spPr/>
    </dgm:pt>
    <dgm:pt modelId="{EE2AD378-FFFA-4B1D-89B4-57D6F8DE4098}" type="pres">
      <dgm:prSet presAssocID="{5D05E183-D9FA-4EC3-A853-E56394EFF1C0}" presName="Child3" presStyleLbl="node1" presStyleIdx="2" presStyleCnt="6" custScaleX="202633" custLinFactX="41886" custLinFactNeighborX="100000" custLinFactNeighborY="199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92A94-073C-447B-B617-E4E904EFE340}" type="pres">
      <dgm:prSet presAssocID="{9A6716D6-94AC-484A-A0E5-2B3B1AAC4F9D}" presName="Accent4" presStyleCnt="0"/>
      <dgm:spPr/>
    </dgm:pt>
    <dgm:pt modelId="{6506A1F8-1388-488A-BEF2-A6B45E4BE140}" type="pres">
      <dgm:prSet presAssocID="{9A6716D6-94AC-484A-A0E5-2B3B1AAC4F9D}" presName="Accent" presStyleLbl="bgShp" presStyleIdx="3" presStyleCnt="6"/>
      <dgm:spPr/>
    </dgm:pt>
    <dgm:pt modelId="{D53C417D-336B-4322-A439-E85497CBEB8F}" type="pres">
      <dgm:prSet presAssocID="{9A6716D6-94AC-484A-A0E5-2B3B1AAC4F9D}" presName="Child4" presStyleLbl="node1" presStyleIdx="3" presStyleCnt="6" custScaleX="189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35800-F9B7-4945-9112-7987C736BB80}" type="pres">
      <dgm:prSet presAssocID="{BF5FFF62-8CD7-4FBD-8DA7-9C885EF0F68A}" presName="Accent5" presStyleCnt="0"/>
      <dgm:spPr/>
    </dgm:pt>
    <dgm:pt modelId="{A7E1D865-F5EF-4956-ADC3-34D73B9E39CC}" type="pres">
      <dgm:prSet presAssocID="{BF5FFF62-8CD7-4FBD-8DA7-9C885EF0F68A}" presName="Accent" presStyleLbl="bgShp" presStyleIdx="4" presStyleCnt="6"/>
      <dgm:spPr/>
    </dgm:pt>
    <dgm:pt modelId="{38659899-ADB2-46AD-8820-4C5BD575E248}" type="pres">
      <dgm:prSet presAssocID="{BF5FFF62-8CD7-4FBD-8DA7-9C885EF0F68A}" presName="Child5" presStyleLbl="node1" presStyleIdx="4" presStyleCnt="6" custScaleX="196398" custLinFactX="-29415" custLinFactNeighborX="-100000" custLinFactNeighborY="6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E26DA-B110-4A40-98E0-06C43982803B}" type="pres">
      <dgm:prSet presAssocID="{827F2A6F-30A4-4299-AF57-2C6645C56528}" presName="Accent6" presStyleCnt="0"/>
      <dgm:spPr/>
    </dgm:pt>
    <dgm:pt modelId="{F2D157B8-403F-4EB2-B925-E2637D8CF764}" type="pres">
      <dgm:prSet presAssocID="{827F2A6F-30A4-4299-AF57-2C6645C56528}" presName="Accent" presStyleLbl="bgShp" presStyleIdx="5" presStyleCnt="6"/>
      <dgm:spPr/>
    </dgm:pt>
    <dgm:pt modelId="{F51133E6-16E5-4538-8B8E-B2E23877FABC}" type="pres">
      <dgm:prSet presAssocID="{827F2A6F-30A4-4299-AF57-2C6645C56528}" presName="Child6" presStyleLbl="node1" presStyleIdx="5" presStyleCnt="6" custScaleX="159869" custLinFactX="-21263" custLinFactNeighborX="-100000" custLinFactNeighborY="-14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7237D2-EBCA-40D9-9852-C24D440F8288}" srcId="{30A66FA7-AC0F-4BDE-9020-55186D852D62}" destId="{1A8DB005-DAF2-42C4-B863-28807B0DD6D0}" srcOrd="0" destOrd="0" parTransId="{5603F2DA-AD93-4248-BAF0-5AAC8895D91A}" sibTransId="{F18EDD96-D147-47DD-8889-63D64E970E69}"/>
    <dgm:cxn modelId="{CDB14F82-82F9-41B6-B3C7-11B52CA7002C}" type="presOf" srcId="{5D05E183-D9FA-4EC3-A853-E56394EFF1C0}" destId="{EE2AD378-FFFA-4B1D-89B4-57D6F8DE4098}" srcOrd="0" destOrd="0" presId="urn:microsoft.com/office/officeart/2011/layout/HexagonRadial"/>
    <dgm:cxn modelId="{795222BE-C011-4767-BBC3-C52E107EE710}" type="presOf" srcId="{7FFAC9DE-BA49-41E5-90C1-26E3DAD6D2E3}" destId="{DE63912E-1FF0-4B09-9584-FCE671447CBD}" srcOrd="0" destOrd="0" presId="urn:microsoft.com/office/officeart/2011/layout/HexagonRadial"/>
    <dgm:cxn modelId="{F106A4B8-1794-4F47-A6C5-FF4CDCBFBE88}" srcId="{1A8DB005-DAF2-42C4-B863-28807B0DD6D0}" destId="{4C866393-813A-47EC-B0ED-836C89E27AAA}" srcOrd="1" destOrd="0" parTransId="{72BB6845-ED17-4F64-8C8A-E9E50AFF9602}" sibTransId="{DB3999B0-04E9-4C7D-945A-359119B1A9D0}"/>
    <dgm:cxn modelId="{E2C44532-B6CE-45AF-B8BA-00F3F521D85F}" srcId="{1A8DB005-DAF2-42C4-B863-28807B0DD6D0}" destId="{5D05E183-D9FA-4EC3-A853-E56394EFF1C0}" srcOrd="2" destOrd="0" parTransId="{5142F265-F75E-4DD6-85D2-02DA8E177177}" sibTransId="{5801A7D5-D5EC-40DE-98AE-F70AF9A66D84}"/>
    <dgm:cxn modelId="{9981443B-D99E-4AFA-8C61-32B49E3D344E}" type="presOf" srcId="{1A8DB005-DAF2-42C4-B863-28807B0DD6D0}" destId="{81150BA8-1855-498E-8C2E-EFFDFB063704}" srcOrd="0" destOrd="0" presId="urn:microsoft.com/office/officeart/2011/layout/HexagonRadial"/>
    <dgm:cxn modelId="{53BC16D2-9806-45B9-BE66-C511CF8E2B72}" type="presOf" srcId="{30A66FA7-AC0F-4BDE-9020-55186D852D62}" destId="{35C5045F-A891-467E-A745-ADCA4B1F177A}" srcOrd="0" destOrd="0" presId="urn:microsoft.com/office/officeart/2011/layout/HexagonRadial"/>
    <dgm:cxn modelId="{924E3F4E-13EB-4C5B-9341-DF0496855DCF}" type="presOf" srcId="{9A6716D6-94AC-484A-A0E5-2B3B1AAC4F9D}" destId="{D53C417D-336B-4322-A439-E85497CBEB8F}" srcOrd="0" destOrd="0" presId="urn:microsoft.com/office/officeart/2011/layout/HexagonRadial"/>
    <dgm:cxn modelId="{1983DCE6-4304-4B8B-B4BD-BCA3EF75621C}" srcId="{1A8DB005-DAF2-42C4-B863-28807B0DD6D0}" destId="{7FFAC9DE-BA49-41E5-90C1-26E3DAD6D2E3}" srcOrd="0" destOrd="0" parTransId="{C79FB574-5844-4DEC-8384-27796DA5CB50}" sibTransId="{9BB77839-E985-4269-A14F-3ED808F03251}"/>
    <dgm:cxn modelId="{E012CF4C-1C99-41AE-9C42-645A920F83B8}" srcId="{1A8DB005-DAF2-42C4-B863-28807B0DD6D0}" destId="{9A6716D6-94AC-484A-A0E5-2B3B1AAC4F9D}" srcOrd="3" destOrd="0" parTransId="{FD7CA0DF-F5EB-4475-AF62-E6C22D7402E2}" sibTransId="{9730F9FC-8C1C-4D21-8CC7-242C74EF79EC}"/>
    <dgm:cxn modelId="{6098D688-8DBA-462F-B21E-FC2920F649D7}" type="presOf" srcId="{827F2A6F-30A4-4299-AF57-2C6645C56528}" destId="{F51133E6-16E5-4538-8B8E-B2E23877FABC}" srcOrd="0" destOrd="0" presId="urn:microsoft.com/office/officeart/2011/layout/HexagonRadial"/>
    <dgm:cxn modelId="{A1FFB5EE-5092-4F06-94E7-4CC5E64C354B}" type="presOf" srcId="{BF5FFF62-8CD7-4FBD-8DA7-9C885EF0F68A}" destId="{38659899-ADB2-46AD-8820-4C5BD575E248}" srcOrd="0" destOrd="0" presId="urn:microsoft.com/office/officeart/2011/layout/HexagonRadial"/>
    <dgm:cxn modelId="{BD58EFAA-6500-4A4F-80F5-914A2C3AED3A}" srcId="{1A8DB005-DAF2-42C4-B863-28807B0DD6D0}" destId="{BF5FFF62-8CD7-4FBD-8DA7-9C885EF0F68A}" srcOrd="4" destOrd="0" parTransId="{84A36624-BF77-418B-8C8F-39FE6687419B}" sibTransId="{8894A4B5-3693-4AE5-B59E-EC31536B4464}"/>
    <dgm:cxn modelId="{CF011660-3965-4ECA-BA4E-4856A78EF533}" type="presOf" srcId="{4C866393-813A-47EC-B0ED-836C89E27AAA}" destId="{9F012DA2-6B7E-4ECE-A338-0B4CE47895D8}" srcOrd="0" destOrd="0" presId="urn:microsoft.com/office/officeart/2011/layout/HexagonRadial"/>
    <dgm:cxn modelId="{0B8A6283-A0B8-4C7F-95EE-5E335BDB16A2}" srcId="{1A8DB005-DAF2-42C4-B863-28807B0DD6D0}" destId="{827F2A6F-30A4-4299-AF57-2C6645C56528}" srcOrd="5" destOrd="0" parTransId="{49BCC42D-B9D9-478C-8D8B-45BA8C59BE0F}" sibTransId="{41662F6C-97B9-4463-B1AF-C3F825CB93A8}"/>
    <dgm:cxn modelId="{D715B7B1-74F0-4661-ADE9-4410216915D1}" type="presParOf" srcId="{35C5045F-A891-467E-A745-ADCA4B1F177A}" destId="{81150BA8-1855-498E-8C2E-EFFDFB063704}" srcOrd="0" destOrd="0" presId="urn:microsoft.com/office/officeart/2011/layout/HexagonRadial"/>
    <dgm:cxn modelId="{B6114CB3-D60C-41A4-B669-5F78F4EA6B54}" type="presParOf" srcId="{35C5045F-A891-467E-A745-ADCA4B1F177A}" destId="{D6F0B652-C612-4FC6-A18D-B123C62C80F8}" srcOrd="1" destOrd="0" presId="urn:microsoft.com/office/officeart/2011/layout/HexagonRadial"/>
    <dgm:cxn modelId="{FEAF3698-FF29-4B2B-9695-6F8FE368E391}" type="presParOf" srcId="{D6F0B652-C612-4FC6-A18D-B123C62C80F8}" destId="{ECEC83CC-97C7-44F6-9149-395B02A7E47F}" srcOrd="0" destOrd="0" presId="urn:microsoft.com/office/officeart/2011/layout/HexagonRadial"/>
    <dgm:cxn modelId="{D5AA99B8-5C7D-46CC-90C5-D6A85737C897}" type="presParOf" srcId="{35C5045F-A891-467E-A745-ADCA4B1F177A}" destId="{DE63912E-1FF0-4B09-9584-FCE671447CBD}" srcOrd="2" destOrd="0" presId="urn:microsoft.com/office/officeart/2011/layout/HexagonRadial"/>
    <dgm:cxn modelId="{E6401334-C12E-4FEA-8B12-9B39117CECD9}" type="presParOf" srcId="{35C5045F-A891-467E-A745-ADCA4B1F177A}" destId="{635EEA34-744B-415E-A779-E808EA6424C2}" srcOrd="3" destOrd="0" presId="urn:microsoft.com/office/officeart/2011/layout/HexagonRadial"/>
    <dgm:cxn modelId="{029E31A0-2991-48EF-AC71-F6D8176446BB}" type="presParOf" srcId="{635EEA34-744B-415E-A779-E808EA6424C2}" destId="{FD311DAC-602B-4C9D-80A6-33DC3728DDDF}" srcOrd="0" destOrd="0" presId="urn:microsoft.com/office/officeart/2011/layout/HexagonRadial"/>
    <dgm:cxn modelId="{97232161-0D9C-4541-83C5-DCE53F411577}" type="presParOf" srcId="{35C5045F-A891-467E-A745-ADCA4B1F177A}" destId="{9F012DA2-6B7E-4ECE-A338-0B4CE47895D8}" srcOrd="4" destOrd="0" presId="urn:microsoft.com/office/officeart/2011/layout/HexagonRadial"/>
    <dgm:cxn modelId="{3B486880-AE9D-4C9A-8C56-4866719063DE}" type="presParOf" srcId="{35C5045F-A891-467E-A745-ADCA4B1F177A}" destId="{95AEC102-DC47-448F-9767-79240CEC272B}" srcOrd="5" destOrd="0" presId="urn:microsoft.com/office/officeart/2011/layout/HexagonRadial"/>
    <dgm:cxn modelId="{0267B3F7-7562-400C-9565-62BB6F741C59}" type="presParOf" srcId="{95AEC102-DC47-448F-9767-79240CEC272B}" destId="{CA94152B-A693-410E-8CD1-0A6DCABE409D}" srcOrd="0" destOrd="0" presId="urn:microsoft.com/office/officeart/2011/layout/HexagonRadial"/>
    <dgm:cxn modelId="{D278E0B3-4EC9-4B4C-839B-36D57BF6B081}" type="presParOf" srcId="{35C5045F-A891-467E-A745-ADCA4B1F177A}" destId="{EE2AD378-FFFA-4B1D-89B4-57D6F8DE4098}" srcOrd="6" destOrd="0" presId="urn:microsoft.com/office/officeart/2011/layout/HexagonRadial"/>
    <dgm:cxn modelId="{BD6BC539-C565-4769-9597-1157BDB6950E}" type="presParOf" srcId="{35C5045F-A891-467E-A745-ADCA4B1F177A}" destId="{C9492A94-073C-447B-B617-E4E904EFE340}" srcOrd="7" destOrd="0" presId="urn:microsoft.com/office/officeart/2011/layout/HexagonRadial"/>
    <dgm:cxn modelId="{B352944C-8236-4FDF-9513-6EFC09EAAD77}" type="presParOf" srcId="{C9492A94-073C-447B-B617-E4E904EFE340}" destId="{6506A1F8-1388-488A-BEF2-A6B45E4BE140}" srcOrd="0" destOrd="0" presId="urn:microsoft.com/office/officeart/2011/layout/HexagonRadial"/>
    <dgm:cxn modelId="{168EC41D-07D4-476A-98FE-383A3532A314}" type="presParOf" srcId="{35C5045F-A891-467E-A745-ADCA4B1F177A}" destId="{D53C417D-336B-4322-A439-E85497CBEB8F}" srcOrd="8" destOrd="0" presId="urn:microsoft.com/office/officeart/2011/layout/HexagonRadial"/>
    <dgm:cxn modelId="{25116F12-79D3-4670-BECA-77F3ED2F0188}" type="presParOf" srcId="{35C5045F-A891-467E-A745-ADCA4B1F177A}" destId="{39035800-F9B7-4945-9112-7987C736BB80}" srcOrd="9" destOrd="0" presId="urn:microsoft.com/office/officeart/2011/layout/HexagonRadial"/>
    <dgm:cxn modelId="{02AC076B-38FD-42BA-B4C3-7EE31E111F92}" type="presParOf" srcId="{39035800-F9B7-4945-9112-7987C736BB80}" destId="{A7E1D865-F5EF-4956-ADC3-34D73B9E39CC}" srcOrd="0" destOrd="0" presId="urn:microsoft.com/office/officeart/2011/layout/HexagonRadial"/>
    <dgm:cxn modelId="{72B49809-D9ED-4C13-B765-105F28E3820A}" type="presParOf" srcId="{35C5045F-A891-467E-A745-ADCA4B1F177A}" destId="{38659899-ADB2-46AD-8820-4C5BD575E248}" srcOrd="10" destOrd="0" presId="urn:microsoft.com/office/officeart/2011/layout/HexagonRadial"/>
    <dgm:cxn modelId="{8CA9D052-44A6-4ECE-B010-5708B3867D8F}" type="presParOf" srcId="{35C5045F-A891-467E-A745-ADCA4B1F177A}" destId="{F62E26DA-B110-4A40-98E0-06C43982803B}" srcOrd="11" destOrd="0" presId="urn:microsoft.com/office/officeart/2011/layout/HexagonRadial"/>
    <dgm:cxn modelId="{6E72362A-C07B-4340-A972-A2955A078E48}" type="presParOf" srcId="{F62E26DA-B110-4A40-98E0-06C43982803B}" destId="{F2D157B8-403F-4EB2-B925-E2637D8CF764}" srcOrd="0" destOrd="0" presId="urn:microsoft.com/office/officeart/2011/layout/HexagonRadial"/>
    <dgm:cxn modelId="{B4AC8411-D512-448C-A424-03C4C63DFFB8}" type="presParOf" srcId="{35C5045F-A891-467E-A745-ADCA4B1F177A}" destId="{F51133E6-16E5-4538-8B8E-B2E23877FABC}" srcOrd="12" destOrd="0" presId="urn:microsoft.com/office/officeart/2011/layout/HexagonRadial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6237C7-6B14-444D-B9EC-8E07E2F6F3D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0BA820-CC5F-4DF0-9B8C-96BA8A1A73E6}">
      <dgm:prSet phldrT="[Text]" custT="1"/>
      <dgm:spPr/>
      <dgm:t>
        <a:bodyPr/>
        <a:lstStyle/>
        <a:p>
          <a:r>
            <a:rPr lang="bn-IN" sz="3600" b="1" dirty="0" smtClean="0">
              <a:solidFill>
                <a:srgbClr val="C00000"/>
              </a:solidFill>
            </a:rPr>
            <a:t>১। বাজার চাহিদা </a:t>
          </a:r>
          <a:endParaRPr lang="en-US" sz="3600" b="1" dirty="0">
            <a:solidFill>
              <a:srgbClr val="C00000"/>
            </a:solidFill>
          </a:endParaRPr>
        </a:p>
      </dgm:t>
    </dgm:pt>
    <dgm:pt modelId="{C10B6ECD-0E96-4BFA-BB83-16602237FD2E}" type="parTrans" cxnId="{B831F667-FC2F-41F6-8920-23485E95B419}">
      <dgm:prSet/>
      <dgm:spPr/>
      <dgm:t>
        <a:bodyPr/>
        <a:lstStyle/>
        <a:p>
          <a:endParaRPr lang="en-US"/>
        </a:p>
      </dgm:t>
    </dgm:pt>
    <dgm:pt modelId="{5A9FC289-59C9-4B5D-876A-377493EEEC2E}" type="sibTrans" cxnId="{B831F667-FC2F-41F6-8920-23485E95B419}">
      <dgm:prSet/>
      <dgm:spPr/>
      <dgm:t>
        <a:bodyPr/>
        <a:lstStyle/>
        <a:p>
          <a:endParaRPr lang="en-US"/>
        </a:p>
      </dgm:t>
    </dgm:pt>
    <dgm:pt modelId="{330D9C90-BF8C-456F-8462-7912BEB59B53}">
      <dgm:prSet phldrT="[Text]" custT="1"/>
      <dgm:spPr/>
      <dgm:t>
        <a:bodyPr/>
        <a:lstStyle/>
        <a:p>
          <a:r>
            <a:rPr lang="bn-IN" sz="3600" b="1" dirty="0" smtClean="0">
              <a:solidFill>
                <a:srgbClr val="C00000"/>
              </a:solidFill>
            </a:rPr>
            <a:t>২। কারিগরি দিক </a:t>
          </a:r>
          <a:endParaRPr lang="en-US" sz="3600" b="1" dirty="0">
            <a:solidFill>
              <a:srgbClr val="C00000"/>
            </a:solidFill>
          </a:endParaRPr>
        </a:p>
      </dgm:t>
    </dgm:pt>
    <dgm:pt modelId="{0F325C92-D236-4EE7-8FCA-373BE887016F}" type="parTrans" cxnId="{7D54AECB-F487-4135-895D-6561FB499EB6}">
      <dgm:prSet/>
      <dgm:spPr/>
      <dgm:t>
        <a:bodyPr/>
        <a:lstStyle/>
        <a:p>
          <a:endParaRPr lang="en-US"/>
        </a:p>
      </dgm:t>
    </dgm:pt>
    <dgm:pt modelId="{9591A006-A027-43DF-951E-416DCC960D11}" type="sibTrans" cxnId="{7D54AECB-F487-4135-895D-6561FB499EB6}">
      <dgm:prSet/>
      <dgm:spPr/>
      <dgm:t>
        <a:bodyPr/>
        <a:lstStyle/>
        <a:p>
          <a:endParaRPr lang="en-US"/>
        </a:p>
      </dgm:t>
    </dgm:pt>
    <dgm:pt modelId="{804F0ADF-9E25-4F4F-9B2B-0D0E37D6DBEF}">
      <dgm:prSet phldrT="[Text]" custT="1"/>
      <dgm:spPr/>
      <dgm:t>
        <a:bodyPr/>
        <a:lstStyle/>
        <a:p>
          <a:r>
            <a:rPr lang="bn-IN" sz="3600" b="1" dirty="0" smtClean="0">
              <a:solidFill>
                <a:srgbClr val="C00000"/>
              </a:solidFill>
            </a:rPr>
            <a:t>৩। বানিজ্যিক দিক </a:t>
          </a:r>
          <a:endParaRPr lang="en-US" sz="3600" b="1" dirty="0">
            <a:solidFill>
              <a:srgbClr val="C00000"/>
            </a:solidFill>
          </a:endParaRPr>
        </a:p>
      </dgm:t>
    </dgm:pt>
    <dgm:pt modelId="{AC2C8D88-60C9-4418-B714-39EC4B2969F5}" type="parTrans" cxnId="{86B34C0E-64B1-4DD2-A196-1BAE9EE2C611}">
      <dgm:prSet/>
      <dgm:spPr/>
      <dgm:t>
        <a:bodyPr/>
        <a:lstStyle/>
        <a:p>
          <a:endParaRPr lang="en-US"/>
        </a:p>
      </dgm:t>
    </dgm:pt>
    <dgm:pt modelId="{9D593EE2-EF70-4C48-983E-885E4A9B960E}" type="sibTrans" cxnId="{86B34C0E-64B1-4DD2-A196-1BAE9EE2C611}">
      <dgm:prSet/>
      <dgm:spPr/>
      <dgm:t>
        <a:bodyPr/>
        <a:lstStyle/>
        <a:p>
          <a:endParaRPr lang="en-US"/>
        </a:p>
      </dgm:t>
    </dgm:pt>
    <dgm:pt modelId="{92ACC020-8988-456C-BFAF-FE2454C8909B}">
      <dgm:prSet phldrT="[Text]" custT="1"/>
      <dgm:spPr/>
      <dgm:t>
        <a:bodyPr/>
        <a:lstStyle/>
        <a:p>
          <a:r>
            <a:rPr lang="bn-IN" sz="3600" b="1" dirty="0" smtClean="0">
              <a:solidFill>
                <a:srgbClr val="C00000"/>
              </a:solidFill>
            </a:rPr>
            <a:t>৪। আর্থিক দিক </a:t>
          </a:r>
          <a:endParaRPr lang="en-US" sz="3600" b="1" dirty="0">
            <a:solidFill>
              <a:srgbClr val="C00000"/>
            </a:solidFill>
          </a:endParaRPr>
        </a:p>
      </dgm:t>
    </dgm:pt>
    <dgm:pt modelId="{0924F8EC-2FDF-4B9E-B36D-C4376811D385}" type="parTrans" cxnId="{DC7FBCB1-F7FB-4E11-8FA6-87C9026718F5}">
      <dgm:prSet/>
      <dgm:spPr/>
      <dgm:t>
        <a:bodyPr/>
        <a:lstStyle/>
        <a:p>
          <a:endParaRPr lang="en-US"/>
        </a:p>
      </dgm:t>
    </dgm:pt>
    <dgm:pt modelId="{C4994BD0-3DB8-46E4-B930-F5A1E21870C9}" type="sibTrans" cxnId="{DC7FBCB1-F7FB-4E11-8FA6-87C9026718F5}">
      <dgm:prSet/>
      <dgm:spPr/>
      <dgm:t>
        <a:bodyPr/>
        <a:lstStyle/>
        <a:p>
          <a:endParaRPr lang="en-US"/>
        </a:p>
      </dgm:t>
    </dgm:pt>
    <dgm:pt modelId="{1D10E726-8439-441C-B832-321DA46E9AFE}">
      <dgm:prSet phldrT="[Text]" custT="1"/>
      <dgm:spPr/>
      <dgm:t>
        <a:bodyPr/>
        <a:lstStyle/>
        <a:p>
          <a:r>
            <a:rPr lang="bn-IN" sz="3600" b="1" dirty="0" smtClean="0">
              <a:solidFill>
                <a:srgbClr val="C00000"/>
              </a:solidFill>
            </a:rPr>
            <a:t>৫। জাতীয় অর্থনীতিতে অবদান </a:t>
          </a:r>
          <a:endParaRPr lang="en-US" sz="3600" b="1" dirty="0">
            <a:solidFill>
              <a:srgbClr val="C00000"/>
            </a:solidFill>
          </a:endParaRPr>
        </a:p>
      </dgm:t>
    </dgm:pt>
    <dgm:pt modelId="{8FDDBE39-32A0-4D1E-AB84-93C43C94D8F8}" type="parTrans" cxnId="{F2ED7C99-F889-41E2-972F-751F211567B3}">
      <dgm:prSet/>
      <dgm:spPr/>
      <dgm:t>
        <a:bodyPr/>
        <a:lstStyle/>
        <a:p>
          <a:endParaRPr lang="en-US"/>
        </a:p>
      </dgm:t>
    </dgm:pt>
    <dgm:pt modelId="{F2796190-C3F6-4E26-8D64-4F65F39BC490}" type="sibTrans" cxnId="{F2ED7C99-F889-41E2-972F-751F211567B3}">
      <dgm:prSet/>
      <dgm:spPr/>
      <dgm:t>
        <a:bodyPr/>
        <a:lstStyle/>
        <a:p>
          <a:endParaRPr lang="en-US"/>
        </a:p>
      </dgm:t>
    </dgm:pt>
    <dgm:pt modelId="{F26BE2FA-6FE7-4425-B0D3-8662E725073C}" type="pres">
      <dgm:prSet presAssocID="{B86237C7-6B14-444D-B9EC-8E07E2F6F3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050899-A1E5-43B9-B100-443EC53422F0}" type="pres">
      <dgm:prSet presAssocID="{E40BA820-CC5F-4DF0-9B8C-96BA8A1A73E6}" presName="node" presStyleLbl="node1" presStyleIdx="0" presStyleCnt="5" custScaleX="128160" custLinFactNeighborX="-60149" custLinFactNeighborY="-5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90902-7B8A-421D-BB23-1E2395F9949C}" type="pres">
      <dgm:prSet presAssocID="{5A9FC289-59C9-4B5D-876A-377493EEEC2E}" presName="sibTrans" presStyleCnt="0"/>
      <dgm:spPr/>
    </dgm:pt>
    <dgm:pt modelId="{B66B725B-F7EA-41AF-B15F-AB2A980CD2B2}" type="pres">
      <dgm:prSet presAssocID="{330D9C90-BF8C-456F-8462-7912BEB59B53}" presName="node" presStyleLbl="node1" presStyleIdx="1" presStyleCnt="5" custScaleX="109227" custLinFactNeighborX="-67438" custLinFactNeighborY="-5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370A9-D458-47AE-B3C2-37914255EBDD}" type="pres">
      <dgm:prSet presAssocID="{9591A006-A027-43DF-951E-416DCC960D11}" presName="sibTrans" presStyleCnt="0"/>
      <dgm:spPr/>
    </dgm:pt>
    <dgm:pt modelId="{682E3D30-8435-478D-8269-2652FD6A5E11}" type="pres">
      <dgm:prSet presAssocID="{804F0ADF-9E25-4F4F-9B2B-0D0E37D6DBEF}" presName="node" presStyleLbl="node1" presStyleIdx="2" presStyleCnt="5" custScaleX="126860" custLinFactX="100000" custLinFactY="-22585" custLinFactNeighborX="14078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F5060-CA7A-4D63-876D-19A6A1910F05}" type="pres">
      <dgm:prSet presAssocID="{9D593EE2-EF70-4C48-983E-885E4A9B960E}" presName="sibTrans" presStyleCnt="0"/>
      <dgm:spPr/>
    </dgm:pt>
    <dgm:pt modelId="{B62734F6-7038-471D-96A1-7F2A89FCBCF3}" type="pres">
      <dgm:prSet presAssocID="{92ACC020-8988-456C-BFAF-FE2454C8909B}" presName="node" presStyleLbl="node1" presStyleIdx="3" presStyleCnt="5" custLinFactNeighborX="-57585" custLinFactNeighborY="2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0FFC3-6CAA-4B86-B3E1-E4EB3F010294}" type="pres">
      <dgm:prSet presAssocID="{C4994BD0-3DB8-46E4-B930-F5A1E21870C9}" presName="sibTrans" presStyleCnt="0"/>
      <dgm:spPr/>
    </dgm:pt>
    <dgm:pt modelId="{8B91E9EA-0890-4655-A5A4-19213006E58C}" type="pres">
      <dgm:prSet presAssocID="{1D10E726-8439-441C-B832-321DA46E9AFE}" presName="node" presStyleLbl="node1" presStyleIdx="4" presStyleCnt="5" custScaleX="120754" custLinFactNeighborX="-41241" custLinFactNeighborY="2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54AECB-F487-4135-895D-6561FB499EB6}" srcId="{B86237C7-6B14-444D-B9EC-8E07E2F6F3DE}" destId="{330D9C90-BF8C-456F-8462-7912BEB59B53}" srcOrd="1" destOrd="0" parTransId="{0F325C92-D236-4EE7-8FCA-373BE887016F}" sibTransId="{9591A006-A027-43DF-951E-416DCC960D11}"/>
    <dgm:cxn modelId="{DC7FBCB1-F7FB-4E11-8FA6-87C9026718F5}" srcId="{B86237C7-6B14-444D-B9EC-8E07E2F6F3DE}" destId="{92ACC020-8988-456C-BFAF-FE2454C8909B}" srcOrd="3" destOrd="0" parTransId="{0924F8EC-2FDF-4B9E-B36D-C4376811D385}" sibTransId="{C4994BD0-3DB8-46E4-B930-F5A1E21870C9}"/>
    <dgm:cxn modelId="{44295D7A-9AB7-475F-AAEA-84F1A2689BEC}" type="presOf" srcId="{E40BA820-CC5F-4DF0-9B8C-96BA8A1A73E6}" destId="{B3050899-A1E5-43B9-B100-443EC53422F0}" srcOrd="0" destOrd="0" presId="urn:microsoft.com/office/officeart/2005/8/layout/default#1"/>
    <dgm:cxn modelId="{B4E0259D-8202-407C-B48E-B6313915A13F}" type="presOf" srcId="{1D10E726-8439-441C-B832-321DA46E9AFE}" destId="{8B91E9EA-0890-4655-A5A4-19213006E58C}" srcOrd="0" destOrd="0" presId="urn:microsoft.com/office/officeart/2005/8/layout/default#1"/>
    <dgm:cxn modelId="{F2ED7C99-F889-41E2-972F-751F211567B3}" srcId="{B86237C7-6B14-444D-B9EC-8E07E2F6F3DE}" destId="{1D10E726-8439-441C-B832-321DA46E9AFE}" srcOrd="4" destOrd="0" parTransId="{8FDDBE39-32A0-4D1E-AB84-93C43C94D8F8}" sibTransId="{F2796190-C3F6-4E26-8D64-4F65F39BC490}"/>
    <dgm:cxn modelId="{E84433A2-80C6-475E-B014-F453AD9F0A7C}" type="presOf" srcId="{330D9C90-BF8C-456F-8462-7912BEB59B53}" destId="{B66B725B-F7EA-41AF-B15F-AB2A980CD2B2}" srcOrd="0" destOrd="0" presId="urn:microsoft.com/office/officeart/2005/8/layout/default#1"/>
    <dgm:cxn modelId="{0CF68197-5E15-420F-9BDF-30C4C09BE388}" type="presOf" srcId="{92ACC020-8988-456C-BFAF-FE2454C8909B}" destId="{B62734F6-7038-471D-96A1-7F2A89FCBCF3}" srcOrd="0" destOrd="0" presId="urn:microsoft.com/office/officeart/2005/8/layout/default#1"/>
    <dgm:cxn modelId="{B831F667-FC2F-41F6-8920-23485E95B419}" srcId="{B86237C7-6B14-444D-B9EC-8E07E2F6F3DE}" destId="{E40BA820-CC5F-4DF0-9B8C-96BA8A1A73E6}" srcOrd="0" destOrd="0" parTransId="{C10B6ECD-0E96-4BFA-BB83-16602237FD2E}" sibTransId="{5A9FC289-59C9-4B5D-876A-377493EEEC2E}"/>
    <dgm:cxn modelId="{D00BD74C-75D0-4FA5-8757-BFEE6B6C03A4}" type="presOf" srcId="{B86237C7-6B14-444D-B9EC-8E07E2F6F3DE}" destId="{F26BE2FA-6FE7-4425-B0D3-8662E725073C}" srcOrd="0" destOrd="0" presId="urn:microsoft.com/office/officeart/2005/8/layout/default#1"/>
    <dgm:cxn modelId="{DE1416C5-466A-4E0B-B0E5-46B21C1B39BB}" type="presOf" srcId="{804F0ADF-9E25-4F4F-9B2B-0D0E37D6DBEF}" destId="{682E3D30-8435-478D-8269-2652FD6A5E11}" srcOrd="0" destOrd="0" presId="urn:microsoft.com/office/officeart/2005/8/layout/default#1"/>
    <dgm:cxn modelId="{86B34C0E-64B1-4DD2-A196-1BAE9EE2C611}" srcId="{B86237C7-6B14-444D-B9EC-8E07E2F6F3DE}" destId="{804F0ADF-9E25-4F4F-9B2B-0D0E37D6DBEF}" srcOrd="2" destOrd="0" parTransId="{AC2C8D88-60C9-4418-B714-39EC4B2969F5}" sibTransId="{9D593EE2-EF70-4C48-983E-885E4A9B960E}"/>
    <dgm:cxn modelId="{A385F44A-DFA0-4766-AB46-E6A2C81072AA}" type="presParOf" srcId="{F26BE2FA-6FE7-4425-B0D3-8662E725073C}" destId="{B3050899-A1E5-43B9-B100-443EC53422F0}" srcOrd="0" destOrd="0" presId="urn:microsoft.com/office/officeart/2005/8/layout/default#1"/>
    <dgm:cxn modelId="{28C36ABB-1B24-475C-99B4-CE89ACF1BBE2}" type="presParOf" srcId="{F26BE2FA-6FE7-4425-B0D3-8662E725073C}" destId="{18C90902-7B8A-421D-BB23-1E2395F9949C}" srcOrd="1" destOrd="0" presId="urn:microsoft.com/office/officeart/2005/8/layout/default#1"/>
    <dgm:cxn modelId="{E5F26858-DCE9-47A9-9A18-6CE94F28179D}" type="presParOf" srcId="{F26BE2FA-6FE7-4425-B0D3-8662E725073C}" destId="{B66B725B-F7EA-41AF-B15F-AB2A980CD2B2}" srcOrd="2" destOrd="0" presId="urn:microsoft.com/office/officeart/2005/8/layout/default#1"/>
    <dgm:cxn modelId="{294A533C-2CB2-4E61-9F39-5D9D2BA41488}" type="presParOf" srcId="{F26BE2FA-6FE7-4425-B0D3-8662E725073C}" destId="{ABD370A9-D458-47AE-B3C2-37914255EBDD}" srcOrd="3" destOrd="0" presId="urn:microsoft.com/office/officeart/2005/8/layout/default#1"/>
    <dgm:cxn modelId="{1126D721-41F7-4477-9951-5552FF97A29C}" type="presParOf" srcId="{F26BE2FA-6FE7-4425-B0D3-8662E725073C}" destId="{682E3D30-8435-478D-8269-2652FD6A5E11}" srcOrd="4" destOrd="0" presId="urn:microsoft.com/office/officeart/2005/8/layout/default#1"/>
    <dgm:cxn modelId="{EE8DBFC9-4E33-441B-929B-F9500E2C37D1}" type="presParOf" srcId="{F26BE2FA-6FE7-4425-B0D3-8662E725073C}" destId="{E1AF5060-CA7A-4D63-876D-19A6A1910F05}" srcOrd="5" destOrd="0" presId="urn:microsoft.com/office/officeart/2005/8/layout/default#1"/>
    <dgm:cxn modelId="{C06154C1-6E05-4737-B88C-0B3D38B7E4CA}" type="presParOf" srcId="{F26BE2FA-6FE7-4425-B0D3-8662E725073C}" destId="{B62734F6-7038-471D-96A1-7F2A89FCBCF3}" srcOrd="6" destOrd="0" presId="urn:microsoft.com/office/officeart/2005/8/layout/default#1"/>
    <dgm:cxn modelId="{D302A391-01E8-499C-8F6E-59717A4067DC}" type="presParOf" srcId="{F26BE2FA-6FE7-4425-B0D3-8662E725073C}" destId="{1F70FFC3-6CAA-4B86-B3E1-E4EB3F010294}" srcOrd="7" destOrd="0" presId="urn:microsoft.com/office/officeart/2005/8/layout/default#1"/>
    <dgm:cxn modelId="{2D186F9B-0298-40BA-9EE2-DEB1F853B431}" type="presParOf" srcId="{F26BE2FA-6FE7-4425-B0D3-8662E725073C}" destId="{8B91E9EA-0890-4655-A5A4-19213006E58C}" srcOrd="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E67AE-E958-465A-9E09-FD8438D200B5}">
      <dsp:nvSpPr>
        <dsp:cNvPr id="0" name=""/>
        <dsp:cNvSpPr/>
      </dsp:nvSpPr>
      <dsp:spPr>
        <a:xfrm>
          <a:off x="1304310" y="304271"/>
          <a:ext cx="4085088" cy="4085088"/>
        </a:xfrm>
        <a:prstGeom prst="blockArc">
          <a:avLst>
            <a:gd name="adj1" fmla="val 10204647"/>
            <a:gd name="adj2" fmla="val 18134004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43AB6-BF6E-4F74-990A-47FD99F922DB}">
      <dsp:nvSpPr>
        <dsp:cNvPr id="0" name=""/>
        <dsp:cNvSpPr/>
      </dsp:nvSpPr>
      <dsp:spPr>
        <a:xfrm>
          <a:off x="1316686" y="911498"/>
          <a:ext cx="4085088" cy="4085088"/>
        </a:xfrm>
        <a:prstGeom prst="blockArc">
          <a:avLst>
            <a:gd name="adj1" fmla="val 3491148"/>
            <a:gd name="adj2" fmla="val 11255245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671F5-B719-4230-B20B-C2168C2A1052}">
      <dsp:nvSpPr>
        <dsp:cNvPr id="0" name=""/>
        <dsp:cNvSpPr/>
      </dsp:nvSpPr>
      <dsp:spPr>
        <a:xfrm>
          <a:off x="3542028" y="993426"/>
          <a:ext cx="4085088" cy="4085088"/>
        </a:xfrm>
        <a:prstGeom prst="blockArc">
          <a:avLst>
            <a:gd name="adj1" fmla="val 20733160"/>
            <a:gd name="adj2" fmla="val 7561864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DC948-CB97-4C4F-AE9F-5B6F69FF736C}">
      <dsp:nvSpPr>
        <dsp:cNvPr id="0" name=""/>
        <dsp:cNvSpPr/>
      </dsp:nvSpPr>
      <dsp:spPr>
        <a:xfrm>
          <a:off x="3492304" y="265106"/>
          <a:ext cx="4085088" cy="4085088"/>
        </a:xfrm>
        <a:prstGeom prst="blockArc">
          <a:avLst>
            <a:gd name="adj1" fmla="val 14142937"/>
            <a:gd name="adj2" fmla="val 398156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AC76B-FC37-47B0-8505-F99E222771DF}">
      <dsp:nvSpPr>
        <dsp:cNvPr id="0" name=""/>
        <dsp:cNvSpPr/>
      </dsp:nvSpPr>
      <dsp:spPr>
        <a:xfrm>
          <a:off x="2743202" y="1713427"/>
          <a:ext cx="3335582" cy="188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C00000"/>
              </a:solidFill>
            </a:rPr>
            <a:t>ব্যবসায় পরিকল্পনার গুরুত্ব </a:t>
          </a:r>
          <a:endParaRPr lang="en-US" sz="4000" b="1" kern="1200" dirty="0">
            <a:solidFill>
              <a:srgbClr val="C00000"/>
            </a:solidFill>
          </a:endParaRPr>
        </a:p>
      </dsp:txBody>
      <dsp:txXfrm>
        <a:off x="3231687" y="1989002"/>
        <a:ext cx="2358612" cy="1330595"/>
      </dsp:txXfrm>
    </dsp:sp>
    <dsp:sp modelId="{BCC93B6A-1F1C-4E2A-A242-D8DB07689733}">
      <dsp:nvSpPr>
        <dsp:cNvPr id="0" name=""/>
        <dsp:cNvSpPr/>
      </dsp:nvSpPr>
      <dsp:spPr>
        <a:xfrm>
          <a:off x="2925094" y="564"/>
          <a:ext cx="2971797" cy="1317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</a:rPr>
            <a:t>১। ব্যবসায় পরিচালনার দিক- নির্দেশনা 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360304" y="193467"/>
        <a:ext cx="2101377" cy="931415"/>
      </dsp:txXfrm>
    </dsp:sp>
    <dsp:sp modelId="{546B64B3-EAF2-4A7E-851C-D008A3C34B59}">
      <dsp:nvSpPr>
        <dsp:cNvPr id="0" name=""/>
        <dsp:cNvSpPr/>
      </dsp:nvSpPr>
      <dsp:spPr>
        <a:xfrm>
          <a:off x="5965413" y="1879596"/>
          <a:ext cx="3102386" cy="1317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</a:rPr>
            <a:t>২। মূলধন সংগ্রহ ও বিনিয়োগ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419747" y="2072499"/>
        <a:ext cx="2193718" cy="931415"/>
      </dsp:txXfrm>
    </dsp:sp>
    <dsp:sp modelId="{AA42DD2B-171D-4C75-895C-3EBEB44B148E}">
      <dsp:nvSpPr>
        <dsp:cNvPr id="0" name=""/>
        <dsp:cNvSpPr/>
      </dsp:nvSpPr>
      <dsp:spPr>
        <a:xfrm>
          <a:off x="2555001" y="3990813"/>
          <a:ext cx="3711984" cy="1317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</a:rPr>
            <a:t>৩। সরকারী সুযোগ সুবিধার সদ্ব্যবহার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098608" y="4183716"/>
        <a:ext cx="2624770" cy="931415"/>
      </dsp:txXfrm>
    </dsp:sp>
    <dsp:sp modelId="{1553D7E6-C295-49A2-89BA-2EF73C99E739}">
      <dsp:nvSpPr>
        <dsp:cNvPr id="0" name=""/>
        <dsp:cNvSpPr/>
      </dsp:nvSpPr>
      <dsp:spPr>
        <a:xfrm>
          <a:off x="76194" y="2031998"/>
          <a:ext cx="2610760" cy="1317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</a:rPr>
            <a:t>৪। সিদ্ধান্ত গ্রহনে সহায়তা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58531" y="2224901"/>
        <a:ext cx="1846086" cy="931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88885-48D8-4779-B11A-3AEDFD6DA2E7}">
      <dsp:nvSpPr>
        <dsp:cNvPr id="0" name=""/>
        <dsp:cNvSpPr/>
      </dsp:nvSpPr>
      <dsp:spPr>
        <a:xfrm rot="19200000">
          <a:off x="-122851" y="2148918"/>
          <a:ext cx="3257525" cy="1789319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43180" rIns="12954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/>
            <a:t>২</a:t>
          </a:r>
          <a:r>
            <a:rPr lang="bn-IN" sz="3600" b="1" kern="1200" dirty="0" smtClean="0">
              <a:solidFill>
                <a:srgbClr val="C00000"/>
              </a:solidFill>
            </a:rPr>
            <a:t>। ধারনা মূল্যায়ন ও প্রকল্প নির্বাচন </a:t>
          </a:r>
          <a:endParaRPr lang="en-US" sz="3400" b="1" kern="1200" dirty="0">
            <a:solidFill>
              <a:srgbClr val="C00000"/>
            </a:solidFill>
          </a:endParaRPr>
        </a:p>
      </dsp:txBody>
      <dsp:txXfrm>
        <a:off x="-7431" y="2226047"/>
        <a:ext cx="3082831" cy="1701972"/>
      </dsp:txXfrm>
    </dsp:sp>
    <dsp:sp modelId="{7DDC3C3D-5F16-4E80-AFC6-28FFF33D0E69}">
      <dsp:nvSpPr>
        <dsp:cNvPr id="0" name=""/>
        <dsp:cNvSpPr/>
      </dsp:nvSpPr>
      <dsp:spPr>
        <a:xfrm>
          <a:off x="2869384" y="1014761"/>
          <a:ext cx="3505194" cy="1789319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55880" rIns="16764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dirty="0" smtClean="0">
              <a:solidFill>
                <a:srgbClr val="C00000"/>
              </a:solidFill>
            </a:rPr>
            <a:t>ব্যবসায় পরিকল্পনা প্রন্য়নের প্রক্রিয়া </a:t>
          </a:r>
          <a:endParaRPr lang="en-US" sz="4400" b="1" kern="1200" dirty="0">
            <a:solidFill>
              <a:srgbClr val="C00000"/>
            </a:solidFill>
          </a:endParaRPr>
        </a:p>
      </dsp:txBody>
      <dsp:txXfrm>
        <a:off x="2956731" y="1102108"/>
        <a:ext cx="3330500" cy="1701972"/>
      </dsp:txXfrm>
    </dsp:sp>
    <dsp:sp modelId="{7352FCED-2120-4AC2-9766-54291CFD6EE3}">
      <dsp:nvSpPr>
        <dsp:cNvPr id="0" name=""/>
        <dsp:cNvSpPr/>
      </dsp:nvSpPr>
      <dsp:spPr>
        <a:xfrm rot="2400000">
          <a:off x="6361652" y="2148918"/>
          <a:ext cx="2752799" cy="1789319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48260" rIns="14478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b="1" kern="1200" dirty="0" smtClean="0">
              <a:solidFill>
                <a:srgbClr val="C00000"/>
              </a:solidFill>
            </a:rPr>
            <a:t>১। প্রকল্প ধারনা চিহ্নিত করন </a:t>
          </a:r>
          <a:endParaRPr lang="en-US" sz="3800" b="1" kern="1200" dirty="0">
            <a:solidFill>
              <a:srgbClr val="C00000"/>
            </a:solidFill>
          </a:endParaRPr>
        </a:p>
      </dsp:txBody>
      <dsp:txXfrm>
        <a:off x="6420926" y="2226047"/>
        <a:ext cx="2578105" cy="17019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50BA8-1855-498E-8C2E-EFFDFB063704}">
      <dsp:nvSpPr>
        <dsp:cNvPr id="0" name=""/>
        <dsp:cNvSpPr/>
      </dsp:nvSpPr>
      <dsp:spPr>
        <a:xfrm>
          <a:off x="2549715" y="1253688"/>
          <a:ext cx="3927288" cy="137843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C00000"/>
              </a:solidFill>
            </a:rPr>
            <a:t>ম্যাক্রোস্ক্রিনিং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C00000"/>
              </a:solidFill>
            </a:rPr>
            <a:t>এর প্রভাবক </a:t>
          </a:r>
          <a:endParaRPr lang="en-US" sz="4000" b="1" kern="1200" dirty="0">
            <a:solidFill>
              <a:srgbClr val="C00000"/>
            </a:solidFill>
          </a:endParaRPr>
        </a:p>
      </dsp:txBody>
      <dsp:txXfrm>
        <a:off x="3008262" y="1414633"/>
        <a:ext cx="3010194" cy="1056545"/>
      </dsp:txXfrm>
    </dsp:sp>
    <dsp:sp modelId="{FD311DAC-602B-4C9D-80A6-33DC3728DDDF}">
      <dsp:nvSpPr>
        <dsp:cNvPr id="0" name=""/>
        <dsp:cNvSpPr/>
      </dsp:nvSpPr>
      <dsp:spPr>
        <a:xfrm>
          <a:off x="4714445" y="594199"/>
          <a:ext cx="601219" cy="51803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3912E-1FF0-4B09-9584-FCE671447CBD}">
      <dsp:nvSpPr>
        <dsp:cNvPr id="0" name=""/>
        <dsp:cNvSpPr/>
      </dsp:nvSpPr>
      <dsp:spPr>
        <a:xfrm>
          <a:off x="3317647" y="0"/>
          <a:ext cx="2397354" cy="112971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</a:rPr>
            <a:t>১। জনসংখ্যা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625013" y="144842"/>
        <a:ext cx="1782622" cy="840034"/>
      </dsp:txXfrm>
    </dsp:sp>
    <dsp:sp modelId="{CA94152B-A693-410E-8CD1-0A6DCABE409D}">
      <dsp:nvSpPr>
        <dsp:cNvPr id="0" name=""/>
        <dsp:cNvSpPr/>
      </dsp:nvSpPr>
      <dsp:spPr>
        <a:xfrm>
          <a:off x="5416116" y="1562641"/>
          <a:ext cx="601219" cy="51803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12DA2-6B7E-4ECE-A338-0B4CE47895D8}">
      <dsp:nvSpPr>
        <dsp:cNvPr id="0" name=""/>
        <dsp:cNvSpPr/>
      </dsp:nvSpPr>
      <dsp:spPr>
        <a:xfrm>
          <a:off x="6467111" y="533404"/>
          <a:ext cx="2504134" cy="112971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</a:rPr>
            <a:t>২। অর্থনৈতিক পরিবেশ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783376" y="676084"/>
        <a:ext cx="1871604" cy="844358"/>
      </dsp:txXfrm>
    </dsp:sp>
    <dsp:sp modelId="{6506A1F8-1388-488A-BEF2-A6B45E4BE140}">
      <dsp:nvSpPr>
        <dsp:cNvPr id="0" name=""/>
        <dsp:cNvSpPr/>
      </dsp:nvSpPr>
      <dsp:spPr>
        <a:xfrm>
          <a:off x="4928690" y="2655829"/>
          <a:ext cx="601219" cy="51803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AD378-FFFA-4B1D-89B4-57D6F8DE4098}">
      <dsp:nvSpPr>
        <dsp:cNvPr id="0" name=""/>
        <dsp:cNvSpPr/>
      </dsp:nvSpPr>
      <dsp:spPr>
        <a:xfrm>
          <a:off x="6243725" y="2286004"/>
          <a:ext cx="2646094" cy="112971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</a:rPr>
            <a:t>৩। প্রাকৃতিক পরিবেশ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571820" y="2426080"/>
        <a:ext cx="1989904" cy="849566"/>
      </dsp:txXfrm>
    </dsp:sp>
    <dsp:sp modelId="{A7E1D865-F5EF-4956-ADC3-34D73B9E39CC}">
      <dsp:nvSpPr>
        <dsp:cNvPr id="0" name=""/>
        <dsp:cNvSpPr/>
      </dsp:nvSpPr>
      <dsp:spPr>
        <a:xfrm>
          <a:off x="3719578" y="2769306"/>
          <a:ext cx="601219" cy="51803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C417D-336B-4322-A439-E85497CBEB8F}">
      <dsp:nvSpPr>
        <dsp:cNvPr id="0" name=""/>
        <dsp:cNvSpPr/>
      </dsp:nvSpPr>
      <dsp:spPr>
        <a:xfrm>
          <a:off x="3383945" y="2756481"/>
          <a:ext cx="2264758" cy="112971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</a:rPr>
            <a:t>৪। রাজনৈতিক পরিবেশ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680262" y="2904291"/>
        <a:ext cx="1672124" cy="834098"/>
      </dsp:txXfrm>
    </dsp:sp>
    <dsp:sp modelId="{F2D157B8-403F-4EB2-B925-E2637D8CF764}">
      <dsp:nvSpPr>
        <dsp:cNvPr id="0" name=""/>
        <dsp:cNvSpPr/>
      </dsp:nvSpPr>
      <dsp:spPr>
        <a:xfrm>
          <a:off x="3006418" y="1801253"/>
          <a:ext cx="601219" cy="51803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59899-ADB2-46AD-8820-4C5BD575E248}">
      <dsp:nvSpPr>
        <dsp:cNvPr id="0" name=""/>
        <dsp:cNvSpPr/>
      </dsp:nvSpPr>
      <dsp:spPr>
        <a:xfrm>
          <a:off x="340834" y="2133603"/>
          <a:ext cx="2564674" cy="112971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</a:rPr>
            <a:t>৫। সাংস্কৃতিক পরিবেশ 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62144" y="2275137"/>
        <a:ext cx="1922054" cy="846650"/>
      </dsp:txXfrm>
    </dsp:sp>
    <dsp:sp modelId="{F51133E6-16E5-4538-8B8E-B2E23877FABC}">
      <dsp:nvSpPr>
        <dsp:cNvPr id="0" name=""/>
        <dsp:cNvSpPr/>
      </dsp:nvSpPr>
      <dsp:spPr>
        <a:xfrm>
          <a:off x="579342" y="533397"/>
          <a:ext cx="2087658" cy="112971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</a:rPr>
            <a:t>৬। আইন গত পরিবেশ 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860900" y="685760"/>
        <a:ext cx="1524542" cy="8249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50899-A1E5-43B9-B100-443EC53422F0}">
      <dsp:nvSpPr>
        <dsp:cNvPr id="0" name=""/>
        <dsp:cNvSpPr/>
      </dsp:nvSpPr>
      <dsp:spPr>
        <a:xfrm>
          <a:off x="0" y="457196"/>
          <a:ext cx="3134113" cy="1467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rgbClr val="C00000"/>
              </a:solidFill>
            </a:rPr>
            <a:t>১। বাজার চাহিদা </a:t>
          </a:r>
          <a:endParaRPr lang="en-US" sz="3600" b="1" kern="1200" dirty="0">
            <a:solidFill>
              <a:srgbClr val="C00000"/>
            </a:solidFill>
          </a:endParaRPr>
        </a:p>
      </dsp:txBody>
      <dsp:txXfrm>
        <a:off x="0" y="457196"/>
        <a:ext cx="3134113" cy="1467281"/>
      </dsp:txXfrm>
    </dsp:sp>
    <dsp:sp modelId="{B66B725B-F7EA-41AF-B15F-AB2A980CD2B2}">
      <dsp:nvSpPr>
        <dsp:cNvPr id="0" name=""/>
        <dsp:cNvSpPr/>
      </dsp:nvSpPr>
      <dsp:spPr>
        <a:xfrm>
          <a:off x="3200398" y="457196"/>
          <a:ext cx="2671112" cy="1467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rgbClr val="C00000"/>
              </a:solidFill>
            </a:rPr>
            <a:t>২। কারিগরি দিক </a:t>
          </a:r>
          <a:endParaRPr lang="en-US" sz="3600" b="1" kern="1200" dirty="0">
            <a:solidFill>
              <a:srgbClr val="C00000"/>
            </a:solidFill>
          </a:endParaRPr>
        </a:p>
      </dsp:txBody>
      <dsp:txXfrm>
        <a:off x="3200398" y="457196"/>
        <a:ext cx="2671112" cy="1467281"/>
      </dsp:txXfrm>
    </dsp:sp>
    <dsp:sp modelId="{682E3D30-8435-478D-8269-2652FD6A5E11}">
      <dsp:nvSpPr>
        <dsp:cNvPr id="0" name=""/>
        <dsp:cNvSpPr/>
      </dsp:nvSpPr>
      <dsp:spPr>
        <a:xfrm>
          <a:off x="5889277" y="457206"/>
          <a:ext cx="3102322" cy="1467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rgbClr val="C00000"/>
              </a:solidFill>
            </a:rPr>
            <a:t>৩। বানিজ্যিক দিক </a:t>
          </a:r>
          <a:endParaRPr lang="en-US" sz="3600" b="1" kern="1200" dirty="0">
            <a:solidFill>
              <a:srgbClr val="C00000"/>
            </a:solidFill>
          </a:endParaRPr>
        </a:p>
      </dsp:txBody>
      <dsp:txXfrm>
        <a:off x="5889277" y="457206"/>
        <a:ext cx="3102322" cy="1467281"/>
      </dsp:txXfrm>
    </dsp:sp>
    <dsp:sp modelId="{B62734F6-7038-471D-96A1-7F2A89FCBCF3}">
      <dsp:nvSpPr>
        <dsp:cNvPr id="0" name=""/>
        <dsp:cNvSpPr/>
      </dsp:nvSpPr>
      <dsp:spPr>
        <a:xfrm>
          <a:off x="1939501" y="2285996"/>
          <a:ext cx="2445469" cy="1467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rgbClr val="C00000"/>
              </a:solidFill>
            </a:rPr>
            <a:t>৪। আর্থিক দিক </a:t>
          </a:r>
          <a:endParaRPr lang="en-US" sz="3600" b="1" kern="1200" dirty="0">
            <a:solidFill>
              <a:srgbClr val="C00000"/>
            </a:solidFill>
          </a:endParaRPr>
        </a:p>
      </dsp:txBody>
      <dsp:txXfrm>
        <a:off x="1939501" y="2285996"/>
        <a:ext cx="2445469" cy="1467281"/>
      </dsp:txXfrm>
    </dsp:sp>
    <dsp:sp modelId="{8B91E9EA-0890-4655-A5A4-19213006E58C}">
      <dsp:nvSpPr>
        <dsp:cNvPr id="0" name=""/>
        <dsp:cNvSpPr/>
      </dsp:nvSpPr>
      <dsp:spPr>
        <a:xfrm>
          <a:off x="5029205" y="2285996"/>
          <a:ext cx="2953002" cy="1467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rgbClr val="C00000"/>
              </a:solidFill>
            </a:rPr>
            <a:t>৫। জাতীয় অর্থনীতিতে অবদান </a:t>
          </a:r>
          <a:endParaRPr lang="en-US" sz="3600" b="1" kern="1200" dirty="0">
            <a:solidFill>
              <a:srgbClr val="C00000"/>
            </a:solidFill>
          </a:endParaRPr>
        </a:p>
      </dsp:txBody>
      <dsp:txXfrm>
        <a:off x="5029205" y="2285996"/>
        <a:ext cx="2953002" cy="1467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</a:rPr>
              <a:t>আজকের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ক্লাসে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সবাইকে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স্বাগতম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839200" cy="5410200"/>
          </a:xfrm>
        </p:spPr>
      </p:pic>
    </p:spTree>
    <p:extLst>
      <p:ext uri="{BB962C8B-B14F-4D97-AF65-F5344CB8AC3E}">
        <p14:creationId xmlns="" xmlns:p14="http://schemas.microsoft.com/office/powerpoint/2010/main" val="352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ব্যবসায় পরিকল্পনার গুরুত্ব সাধারনত কয় ধরনের? </a:t>
            </a:r>
          </a:p>
          <a:p>
            <a:pPr algn="ctr"/>
            <a:r>
              <a:rPr lang="bn-IN" sz="2800" b="1" dirty="0" smtClean="0"/>
              <a:t>উত্তরঃ  ৪ ধরনের । যথাঃ </a:t>
            </a:r>
            <a:endParaRPr lang="en-US" sz="28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434796911"/>
              </p:ext>
            </p:extLst>
          </p:nvPr>
        </p:nvGraphicFramePr>
        <p:xfrm>
          <a:off x="76200" y="1397000"/>
          <a:ext cx="90678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854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ব্যবসায় পরিকল্পনা প্রণয়নের প্রক্রিয়া কয়টিঃ </a:t>
            </a:r>
          </a:p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উত্তরঃ ২টি।  যথাঃ  </a:t>
            </a:r>
            <a:endParaRPr lang="en-US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217566598"/>
              </p:ext>
            </p:extLst>
          </p:nvPr>
        </p:nvGraphicFramePr>
        <p:xfrm>
          <a:off x="152400" y="1752600"/>
          <a:ext cx="8991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rot="2089802">
            <a:off x="5689557" y="40459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19596697">
            <a:off x="2971800" y="39624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6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86590"/>
            <a:ext cx="5105400" cy="128500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>
                <a:solidFill>
                  <a:srgbClr val="FF0000"/>
                </a:solidFill>
              </a:rPr>
              <a:t>জোড়ায় কাজ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8686800" cy="502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১। ব্যবসায় পরিকল্পনার ইংরেজী প্রতিশব্দ কি?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২। জাহাজ বা উড়োজাহাজের চালককে পথ চলার জন্য কিসের  সাহায্য নিতে হয়?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					সময়ঃ ৫ মিনিট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১। উত্তরঃ </a:t>
            </a:r>
            <a:r>
              <a:rPr lang="en-US" sz="3600" b="1" dirty="0" smtClean="0">
                <a:solidFill>
                  <a:schemeClr val="tx1"/>
                </a:solidFill>
              </a:rPr>
              <a:t>BUSINESS  PLAN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২। রাডার । 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2743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ম্যাক্রোস্ক্রিনিং কি? </a:t>
            </a:r>
          </a:p>
          <a:p>
            <a:pPr algn="ctr"/>
            <a:r>
              <a:rPr lang="bn-IN" sz="2400" b="1" dirty="0" smtClean="0">
                <a:solidFill>
                  <a:srgbClr val="C00000"/>
                </a:solidFill>
              </a:rPr>
              <a:t>ম্যাক্রোস্ক্রিনিং হলো এমন একটি পদ্ধতি যা কত গুলো প্রভাবক বা উপাদানের ভিত্তিতে ব্যবসায়ের ধারনা গুলো মূল্যায়ন করে একটি প্রকল্প ধারনা নির্বাচন করতে সহায়তা করে। </a:t>
            </a:r>
          </a:p>
          <a:p>
            <a:pPr algn="ctr"/>
            <a:r>
              <a:rPr lang="bn-IN" sz="2000" b="1" dirty="0" smtClean="0">
                <a:solidFill>
                  <a:schemeClr val="tx1"/>
                </a:solidFill>
              </a:rPr>
              <a:t>ম্যাক্রোস্ক্রিনিং এর প্রভাবক কয় ধরনের  হয়? </a:t>
            </a:r>
          </a:p>
          <a:p>
            <a:pPr algn="ctr"/>
            <a:r>
              <a:rPr lang="bn-IN" sz="2000" b="1" dirty="0" smtClean="0">
                <a:solidFill>
                  <a:srgbClr val="C00000"/>
                </a:solidFill>
              </a:rPr>
              <a:t>উত্তরঃ ৬ ধরনের। যথাঃ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686428997"/>
              </p:ext>
            </p:extLst>
          </p:nvPr>
        </p:nvGraphicFramePr>
        <p:xfrm>
          <a:off x="0" y="2971800"/>
          <a:ext cx="9067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074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228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মাইক্রোস্ক্রিনিং  কি?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উত্তরঃ মাইক্রোস্ক্রিনিং হলো বিভিন্ন দিক বিবেচনা করে প্রকল্পের সম্ভাব্যতা যাচাই করার বিস্তারিত প্রক্রিয়া ।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মাইক্রোস্ক্রিনিং এর উপাদান কয় ধরনের হয়? 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উত্তরঃ ৫ ধরনের । যথাঃ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570624951"/>
              </p:ext>
            </p:extLst>
          </p:nvPr>
        </p:nvGraphicFramePr>
        <p:xfrm>
          <a:off x="152400" y="2590800"/>
          <a:ext cx="8991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839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371600" y="55418"/>
            <a:ext cx="6553200" cy="1392382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দলগত কাজ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752600"/>
            <a:ext cx="87630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১। </a:t>
            </a:r>
            <a:r>
              <a:rPr lang="bn-IN" sz="2800" b="1" dirty="0" smtClean="0">
                <a:solidFill>
                  <a:schemeClr val="tx1"/>
                </a:solidFill>
              </a:rPr>
              <a:t>ম্যাক্রোস্ক্রিনিং প্রকল্প নির্বাচনের কেমন পদক্ষেপ?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২। সম আয়-ব্যয় কাকে বলে?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৩। শিল্পের কাচামাল  কোন পরিবেশ থেকে আসে?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						সময়ঃ ৮ মিনিট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১। উত্তরঃ প্রাথমিক ।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২। উত্তরঃ যে পরিমান পণ্য বিক্রয় করলে মোট বিক্রয় মূল্য , মোট ব্যয়ের  সমপরিমান হয়  তাকে সম  আয়- ব্যয় বলে।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৩। প্রাকৃতিক পরিবেশ ।  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4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96982"/>
            <a:ext cx="3886200" cy="127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মূল্যায়ন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447800"/>
            <a:ext cx="8763000" cy="533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</a:rPr>
              <a:t>১। ব্যবসায়ের প্রধান উদ্দ্যেশ কি? </a:t>
            </a:r>
          </a:p>
          <a:p>
            <a:pPr algn="ctr"/>
            <a:r>
              <a:rPr lang="bn-IN" sz="4000" b="1" dirty="0" smtClean="0">
                <a:solidFill>
                  <a:srgbClr val="C00000"/>
                </a:solidFill>
              </a:rPr>
              <a:t>২। ব্যবসায় পরিকল্পনা কিসের প্রতিচ্ছবি? </a:t>
            </a:r>
          </a:p>
          <a:p>
            <a:pPr algn="ctr"/>
            <a:r>
              <a:rPr lang="bn-IN" sz="4000" b="1" dirty="0" smtClean="0">
                <a:solidFill>
                  <a:srgbClr val="C00000"/>
                </a:solidFill>
              </a:rPr>
              <a:t>৩। ব্যবসায় পরিকল্পনার গুরুত্ব কয় ধরনের? </a:t>
            </a:r>
          </a:p>
          <a:p>
            <a:pPr algn="ctr"/>
            <a:r>
              <a:rPr lang="bn-IN" sz="4000" b="1" dirty="0" smtClean="0">
                <a:solidFill>
                  <a:srgbClr val="C00000"/>
                </a:solidFill>
              </a:rPr>
              <a:t>৪। ম্যাক্রোস্ক্রিনিং এর প্রভাবক কয়টি? </a:t>
            </a:r>
          </a:p>
          <a:p>
            <a:pPr algn="ctr"/>
            <a:r>
              <a:rPr lang="bn-IN" sz="4000" b="1" dirty="0" smtClean="0">
                <a:solidFill>
                  <a:srgbClr val="C00000"/>
                </a:solidFill>
              </a:rPr>
              <a:t>৫। মাইক্রোস্ক্রিনিং এর উপাদান কয়টি?  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16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481531" y="20782"/>
            <a:ext cx="3581400" cy="137160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বাড়ির কাজ 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92382"/>
            <a:ext cx="6629400" cy="31796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724400"/>
            <a:ext cx="8458200" cy="2057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</a:rPr>
              <a:t>উক্ত অধ্যায়ের সৃজনশীল প্রশ্ন ২ করে নিয়ে আসবে। 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2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0"/>
            <a:ext cx="4495800" cy="1503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</a:rPr>
              <a:t>ধন্যবাদ 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1"/>
            <a:ext cx="8915400" cy="525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77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274638"/>
            <a:ext cx="4953000" cy="944562"/>
          </a:xfrm>
        </p:spPr>
        <p:txBody>
          <a:bodyPr>
            <a:noAutofit/>
          </a:bodyPr>
          <a:lstStyle/>
          <a:p>
            <a:r>
              <a:rPr lang="bn-IN" sz="7200" b="1" dirty="0" smtClean="0">
                <a:solidFill>
                  <a:srgbClr val="FF0000"/>
                </a:solidFill>
              </a:rPr>
              <a:t>পরিচিতি 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sz="4000" b="1" dirty="0" smtClean="0"/>
          </a:p>
          <a:p>
            <a:endParaRPr lang="en-US" sz="4000" b="1" dirty="0" smtClean="0"/>
          </a:p>
          <a:p>
            <a:r>
              <a:rPr lang="bn-IN" sz="4000" b="1" dirty="0" smtClean="0"/>
              <a:t>মোঃ ইকবাল মিয়া </a:t>
            </a:r>
          </a:p>
          <a:p>
            <a:r>
              <a:rPr lang="bn-IN" sz="2400" b="1" dirty="0" smtClean="0"/>
              <a:t>সহকারী শিক্ষক( ব্যবঃ শিক্ষা) </a:t>
            </a:r>
          </a:p>
          <a:p>
            <a:r>
              <a:rPr lang="bn-IN" b="1" dirty="0" smtClean="0"/>
              <a:t>পলাশ পাইলট উচ্চ বিদ্যালয় </a:t>
            </a:r>
          </a:p>
          <a:p>
            <a:r>
              <a:rPr lang="bn-IN" b="1" dirty="0" smtClean="0"/>
              <a:t>পলাশ, নরসিংদী।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fontScale="85000" lnSpcReduction="10000"/>
          </a:bodyPr>
          <a:lstStyle/>
          <a:p>
            <a:endParaRPr lang="bn-IN" dirty="0" smtClean="0"/>
          </a:p>
          <a:p>
            <a:endParaRPr lang="bn-IN" dirty="0"/>
          </a:p>
          <a:p>
            <a:r>
              <a:rPr lang="bn-IN" sz="3500" b="1" dirty="0" smtClean="0"/>
              <a:t>ব্যবসায় পরিকল্পনা </a:t>
            </a:r>
          </a:p>
          <a:p>
            <a:r>
              <a:rPr lang="bn-IN" sz="3900" b="1" dirty="0" smtClean="0"/>
              <a:t>শ্রেণীঃ ৯ম </a:t>
            </a:r>
          </a:p>
          <a:p>
            <a:r>
              <a:rPr lang="bn-IN" sz="3300" b="1" dirty="0" smtClean="0"/>
              <a:t>বিষয়ঃ ব্যবসায় উদ্যোগ </a:t>
            </a:r>
          </a:p>
          <a:p>
            <a:r>
              <a:rPr lang="bn-IN" sz="3900" b="1" dirty="0" smtClean="0"/>
              <a:t>অধ্যায়ঃ ৬ষ্ঠ </a:t>
            </a:r>
          </a:p>
          <a:p>
            <a:r>
              <a:rPr lang="bn-IN" sz="3900" b="1" dirty="0" smtClean="0"/>
              <a:t>তারিখঃ ২৯ /১০/১৯</a:t>
            </a:r>
          </a:p>
          <a:p>
            <a:r>
              <a:rPr lang="bn-IN" sz="3900" b="1" dirty="0" smtClean="0"/>
              <a:t>সময়ঃ ৫০ মিনিট </a:t>
            </a:r>
            <a:endParaRPr lang="en-US" sz="3900" b="1" dirty="0"/>
          </a:p>
        </p:txBody>
      </p:sp>
      <p:pic>
        <p:nvPicPr>
          <p:cNvPr id="1026" name="Picture 2" descr="E:\FAMILY PICTURE\31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976"/>
            <a:ext cx="2971800" cy="3255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58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ব্যবসায় উদ্যোগ ইমেজ\decisionmaking-1024x57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ব্যবসায় উদ্যোগ ইমেজ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0678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941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15400" cy="2133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ব্যবসায়ের প্রধান উদ্দেশ্য কি? 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উত্তরঃ মুনাফা অর্জন ।  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2514600"/>
            <a:ext cx="8915400" cy="419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ব্যবসায়ে সঠিক কী প্রয়োজন? </a:t>
            </a:r>
          </a:p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উত্তরঃ পরিকল্পনা অর্থাৎ ব্যবসায় পরিকল্পনা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7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8153400" cy="1295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</a:rPr>
              <a:t>তাহলে আজকের পাঠ 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828800"/>
            <a:ext cx="7239000" cy="381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C00000"/>
                </a:solidFill>
              </a:rPr>
              <a:t>ব্যবসায় পরিকল্পনা 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628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0"/>
            <a:ext cx="4419600" cy="2133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</a:rPr>
              <a:t>শিখন ফল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133600"/>
            <a:ext cx="87630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</a:rPr>
              <a:t>এই পাঠ শেষে শিক্ষার্থীরা . . .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429000"/>
            <a:ext cx="8763000" cy="3352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</a:rPr>
              <a:t>*  ব্যবসায় পরিকল্পনা কি তা বলতে পারবে, </a:t>
            </a:r>
          </a:p>
          <a:p>
            <a:pPr algn="ctr"/>
            <a:r>
              <a:rPr lang="bn-IN" sz="3200" b="1" dirty="0" smtClean="0">
                <a:solidFill>
                  <a:srgbClr val="C00000"/>
                </a:solidFill>
              </a:rPr>
              <a:t>*  ব্যবসায় পরিকল্পনা প্রনয়নের প্রক্রিয়া কয়টি তা লিখতে পারবে, </a:t>
            </a:r>
          </a:p>
          <a:p>
            <a:pPr algn="ctr"/>
            <a:r>
              <a:rPr lang="bn-IN" sz="3200" b="1" dirty="0" smtClean="0">
                <a:solidFill>
                  <a:srgbClr val="C00000"/>
                </a:solidFill>
              </a:rPr>
              <a:t>*  ব্যবসায় পরিকল্পনার গুরুত্ব গুলো  বর্ননা করতে পারবে,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0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চল ব্যবসায় পরিকল্পনার কিছু ছবি </a:t>
            </a:r>
            <a:r>
              <a:rPr lang="bn-IN" sz="4400" b="1" dirty="0" smtClean="0">
                <a:solidFill>
                  <a:schemeClr val="tx1"/>
                </a:solidFill>
              </a:rPr>
              <a:t>দেখি 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ব্যবসায় উদ্যোগ ইমেজ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85800"/>
            <a:ext cx="4691062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ব্যবসায় উদ্যোগ ইমেজ\কোয়েল পালন পরিকল্পন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5720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ব্যবসায় উদ্যোগ ইমেজ\গবাদি পশু পালন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411480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3048000"/>
            <a:ext cx="41148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ব্যবসায় পরিকল্পনা করছে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3048000"/>
            <a:ext cx="34290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কোয়েল পালন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29" name="Picture 5" descr="E:\ব্যবসায় উদ্যোগ ইমেজ\গার্মেন্টস ব্যবসায় পরিকল্পন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2" y="3780971"/>
            <a:ext cx="4791075" cy="2543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6324600"/>
            <a:ext cx="3429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গবাদি পশু পালন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6324600"/>
            <a:ext cx="33528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গার্মেন্টস ব্যবসায়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95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ব্যবসায় পরিকল্পনা কাকে  বলে?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উত্তরঃ কোন ব্যবসায় কোন দিকে অগ্রসর হবে এবং কিভাবে ব্যবসায়ের সাফল্য  অর্জন করা যাবে তার সুনির্দিষ্ট দিক নির্দেশনাকে ব্যবসায় পরিকল্পনা বলে।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667000"/>
            <a:ext cx="8763000" cy="419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ব্যবসায় পরিকল্পনাকে কি দলিল বলা হয়? 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উত্তরঃ লিখিত দলিল । 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ব্যবসায় পরিকল্পনা কিসের প্রতিচ্ছবি? 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উত্তরঃ ভবিষ্যত  কার্যক্রমের । 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9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13855"/>
            <a:ext cx="4114800" cy="1752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i="1" dirty="0" smtClean="0">
                <a:solidFill>
                  <a:schemeClr val="tx1"/>
                </a:solidFill>
              </a:rPr>
              <a:t>একক কাজ </a:t>
            </a:r>
            <a:endParaRPr lang="en-US" sz="6000" b="1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505200"/>
            <a:ext cx="9067800" cy="3200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</a:rPr>
              <a:t>ব্যবসায় পরিকল্পনাকে ভ্রমন কারীর কিসের সাথে এবং দালান নির্মাতার কিসের সাথে তুলনা করা হুয়েছে? </a:t>
            </a:r>
          </a:p>
          <a:p>
            <a:pPr algn="ctr"/>
            <a:r>
              <a:rPr lang="bn-IN" sz="3600" b="1" dirty="0" smtClean="0">
                <a:solidFill>
                  <a:srgbClr val="C00000"/>
                </a:solidFill>
              </a:rPr>
              <a:t>						সময়ঃ ১ মিনিট </a:t>
            </a:r>
          </a:p>
          <a:p>
            <a:pPr algn="ctr"/>
            <a:r>
              <a:rPr lang="bn-IN" sz="3600" b="1" dirty="0" smtClean="0">
                <a:solidFill>
                  <a:srgbClr val="C00000"/>
                </a:solidFill>
              </a:rPr>
              <a:t>উত্তরঃ রোড ম্যাপ এবং নীল নকশা 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FAMILY PICTURE\IMG_20180912_130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300"/>
            <a:ext cx="2743200" cy="3356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AMILY PICTURE\IMG_20180923_144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3629"/>
            <a:ext cx="3200400" cy="3448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2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458</Words>
  <Application>Microsoft Office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আজকের ক্লাসে সবাইকে স্বাগতম 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 </dc:title>
  <dc:creator>Walton</dc:creator>
  <cp:lastModifiedBy>headteacher</cp:lastModifiedBy>
  <cp:revision>51</cp:revision>
  <dcterms:created xsi:type="dcterms:W3CDTF">2006-08-16T00:00:00Z</dcterms:created>
  <dcterms:modified xsi:type="dcterms:W3CDTF">2019-10-29T09:15:57Z</dcterms:modified>
</cp:coreProperties>
</file>