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8" r:id="rId2"/>
    <p:sldId id="270" r:id="rId3"/>
    <p:sldId id="257" r:id="rId4"/>
    <p:sldId id="256" r:id="rId5"/>
    <p:sldId id="258" r:id="rId6"/>
    <p:sldId id="259" r:id="rId7"/>
    <p:sldId id="271" r:id="rId8"/>
    <p:sldId id="260" r:id="rId9"/>
    <p:sldId id="263" r:id="rId10"/>
    <p:sldId id="261" r:id="rId11"/>
    <p:sldId id="264" r:id="rId12"/>
    <p:sldId id="265" r:id="rId13"/>
    <p:sldId id="262" r:id="rId14"/>
    <p:sldId id="266" r:id="rId15"/>
    <p:sldId id="272" r:id="rId16"/>
    <p:sldId id="273" r:id="rId17"/>
    <p:sldId id="274" r:id="rId18"/>
    <p:sldId id="275" r:id="rId19"/>
    <p:sldId id="27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presProps" Target="pres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11/24/2019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2.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11/24/2019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8.jpeg" /><Relationship Id="rId1" Type="http://schemas.openxmlformats.org/officeDocument/2006/relationships/slideLayout" Target="../slideLayouts/slideLayout2.xml" /><Relationship Id="rId6" Type="http://schemas.openxmlformats.org/officeDocument/2006/relationships/image" Target="../media/image12.jpeg" /><Relationship Id="rId5" Type="http://schemas.openxmlformats.org/officeDocument/2006/relationships/image" Target="../media/image11.jpeg" /><Relationship Id="rId4" Type="http://schemas.openxmlformats.org/officeDocument/2006/relationships/image" Target="../media/image10.jpeg" /></Relationships>
</file>

<file path=ppt/slides/_rels/slide12.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image" Target="../media/image8.jpeg" /><Relationship Id="rId1" Type="http://schemas.openxmlformats.org/officeDocument/2006/relationships/slideLayout" Target="../slideLayouts/slideLayout2.xml" /><Relationship Id="rId4" Type="http://schemas.openxmlformats.org/officeDocument/2006/relationships/image" Target="../media/image14.jpeg" /></Relationships>
</file>

<file path=ppt/slides/_rels/slide13.xml.rels><?xml version="1.0" encoding="UTF-8" standalone="yes"?>
<Relationships xmlns="http://schemas.openxmlformats.org/package/2006/relationships"><Relationship Id="rId3" Type="http://schemas.openxmlformats.org/officeDocument/2006/relationships/image" Target="../media/image16.jpeg" /><Relationship Id="rId7" Type="http://schemas.openxmlformats.org/officeDocument/2006/relationships/image" Target="../media/image19.jpeg" /><Relationship Id="rId2" Type="http://schemas.openxmlformats.org/officeDocument/2006/relationships/image" Target="../media/image15.jpeg" /><Relationship Id="rId1" Type="http://schemas.openxmlformats.org/officeDocument/2006/relationships/slideLayout" Target="../slideLayouts/slideLayout2.xml" /><Relationship Id="rId6" Type="http://schemas.openxmlformats.org/officeDocument/2006/relationships/image" Target="../media/image8.jpeg" /><Relationship Id="rId5" Type="http://schemas.openxmlformats.org/officeDocument/2006/relationships/image" Target="../media/image18.jpeg" /><Relationship Id="rId4" Type="http://schemas.openxmlformats.org/officeDocument/2006/relationships/image" Target="../media/image17.jpeg" /></Relationships>
</file>

<file path=ppt/slides/_rels/slide14.xml.rels><?xml version="1.0" encoding="UTF-8" standalone="yes"?>
<Relationships xmlns="http://schemas.openxmlformats.org/package/2006/relationships"><Relationship Id="rId3" Type="http://schemas.openxmlformats.org/officeDocument/2006/relationships/image" Target="../media/image20.jpeg" /><Relationship Id="rId2" Type="http://schemas.openxmlformats.org/officeDocument/2006/relationships/image" Target="../media/image8.jpeg" /><Relationship Id="rId1" Type="http://schemas.openxmlformats.org/officeDocument/2006/relationships/slideLayout" Target="../slideLayouts/slideLayout2.xml" /><Relationship Id="rId4" Type="http://schemas.openxmlformats.org/officeDocument/2006/relationships/image" Target="../media/image21.jpeg" /></Relationships>
</file>

<file path=ppt/slides/_rels/slide15.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23.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24.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32BF0F67-4958-C248-8029-D5024EFAE8F3}"/>
              </a:ext>
            </a:extLst>
          </p:cNvPr>
          <p:cNvPicPr>
            <a:picLocks noChangeAspect="1"/>
          </p:cNvPicPr>
          <p:nvPr/>
        </p:nvPicPr>
        <p:blipFill>
          <a:blip r:embed="rId2"/>
          <a:stretch>
            <a:fillRect/>
          </a:stretch>
        </p:blipFill>
        <p:spPr>
          <a:xfrm>
            <a:off x="0" y="0"/>
            <a:ext cx="12192000" cy="6858000"/>
          </a:xfrm>
          <a:prstGeom prst="rect">
            <a:avLst/>
          </a:prstGeom>
        </p:spPr>
      </p:pic>
      <p:sp>
        <p:nvSpPr>
          <p:cNvPr id="10" name="Subtitle 4">
            <a:extLst>
              <a:ext uri="{FF2B5EF4-FFF2-40B4-BE49-F238E27FC236}">
                <a16:creationId xmlns:a16="http://schemas.microsoft.com/office/drawing/2014/main" id="{620A50A8-EA64-834E-9178-18E784509ED7}"/>
              </a:ext>
            </a:extLst>
          </p:cNvPr>
          <p:cNvSpPr txBox="1">
            <a:spLocks/>
          </p:cNvSpPr>
          <p:nvPr/>
        </p:nvSpPr>
        <p:spPr>
          <a:xfrm>
            <a:off x="1214439" y="3303985"/>
            <a:ext cx="11680030" cy="3554015"/>
          </a:xfrm>
          <a:prstGeom prst="rect">
            <a:avLst/>
          </a:prstGeom>
        </p:spPr>
        <p:txBody>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en-US" sz="8000" b="1">
                <a:solidFill>
                  <a:srgbClr val="C00000"/>
                </a:solidFill>
              </a:rPr>
              <a:t>Welcome everybody</a:t>
            </a:r>
          </a:p>
        </p:txBody>
      </p:sp>
    </p:spTree>
    <p:extLst>
      <p:ext uri="{BB962C8B-B14F-4D97-AF65-F5344CB8AC3E}">
        <p14:creationId xmlns:p14="http://schemas.microsoft.com/office/powerpoint/2010/main" val="3034622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0D50AC-9F01-BF4D-949A-FFE2F20F16FE}"/>
              </a:ext>
            </a:extLst>
          </p:cNvPr>
          <p:cNvPicPr>
            <a:picLocks noChangeAspect="1"/>
          </p:cNvPicPr>
          <p:nvPr/>
        </p:nvPicPr>
        <p:blipFill>
          <a:blip r:embed="rId2"/>
          <a:stretch>
            <a:fillRect/>
          </a:stretch>
        </p:blipFill>
        <p:spPr>
          <a:xfrm>
            <a:off x="1" y="1"/>
            <a:ext cx="5089921" cy="6857999"/>
          </a:xfrm>
          <a:prstGeom prst="rect">
            <a:avLst/>
          </a:prstGeom>
        </p:spPr>
      </p:pic>
      <p:sp>
        <p:nvSpPr>
          <p:cNvPr id="6" name="TextBox 5">
            <a:extLst>
              <a:ext uri="{FF2B5EF4-FFF2-40B4-BE49-F238E27FC236}">
                <a16:creationId xmlns:a16="http://schemas.microsoft.com/office/drawing/2014/main" id="{EF30471D-F188-CC45-A3B5-3DABFD4EA48D}"/>
              </a:ext>
            </a:extLst>
          </p:cNvPr>
          <p:cNvSpPr txBox="1"/>
          <p:nvPr/>
        </p:nvSpPr>
        <p:spPr>
          <a:xfrm>
            <a:off x="5181328" y="116573"/>
            <a:ext cx="6586376" cy="769441"/>
          </a:xfrm>
          <a:prstGeom prst="rect">
            <a:avLst/>
          </a:prstGeom>
          <a:noFill/>
        </p:spPr>
        <p:txBody>
          <a:bodyPr wrap="square" rtlCol="0">
            <a:spAutoFit/>
          </a:bodyPr>
          <a:lstStyle/>
          <a:p>
            <a:pPr algn="l"/>
            <a:r>
              <a:rPr lang="en-US" sz="4400" b="1">
                <a:solidFill>
                  <a:srgbClr val="7030A0"/>
                </a:solidFill>
              </a:rPr>
              <a:t>What food is good food?</a:t>
            </a:r>
          </a:p>
        </p:txBody>
      </p:sp>
      <p:sp>
        <p:nvSpPr>
          <p:cNvPr id="7" name="TextBox 6">
            <a:extLst>
              <a:ext uri="{FF2B5EF4-FFF2-40B4-BE49-F238E27FC236}">
                <a16:creationId xmlns:a16="http://schemas.microsoft.com/office/drawing/2014/main" id="{302485AC-67F4-954F-A103-F2D3DE34D37C}"/>
              </a:ext>
            </a:extLst>
          </p:cNvPr>
          <p:cNvSpPr txBox="1"/>
          <p:nvPr/>
        </p:nvSpPr>
        <p:spPr>
          <a:xfrm>
            <a:off x="5177270" y="2508105"/>
            <a:ext cx="1828800" cy="1828800"/>
          </a:xfrm>
          <a:prstGeom prst="rect">
            <a:avLst/>
          </a:prstGeom>
          <a:noFill/>
        </p:spPr>
        <p:txBody>
          <a:bodyPr wrap="square" rtlCol="0">
            <a:spAutoFit/>
          </a:bodyPr>
          <a:lstStyle/>
          <a:p>
            <a:pPr algn="l"/>
            <a:endParaRPr lang="en-US"/>
          </a:p>
        </p:txBody>
      </p:sp>
      <p:sp>
        <p:nvSpPr>
          <p:cNvPr id="2" name="TextBox 1">
            <a:extLst>
              <a:ext uri="{FF2B5EF4-FFF2-40B4-BE49-F238E27FC236}">
                <a16:creationId xmlns:a16="http://schemas.microsoft.com/office/drawing/2014/main" id="{3A63949B-A7F9-0B4A-A7E3-59E60A42C34E}"/>
              </a:ext>
            </a:extLst>
          </p:cNvPr>
          <p:cNvSpPr txBox="1"/>
          <p:nvPr/>
        </p:nvSpPr>
        <p:spPr>
          <a:xfrm>
            <a:off x="5473301" y="1344811"/>
            <a:ext cx="6718698" cy="4832092"/>
          </a:xfrm>
          <a:prstGeom prst="rect">
            <a:avLst/>
          </a:prstGeom>
          <a:noFill/>
        </p:spPr>
        <p:txBody>
          <a:bodyPr wrap="square" rtlCol="0">
            <a:spAutoFit/>
          </a:bodyPr>
          <a:lstStyle/>
          <a:p>
            <a:pPr algn="l"/>
            <a:r>
              <a:rPr lang="en-US" sz="4400" b="1">
                <a:solidFill>
                  <a:srgbClr val="FFFF00"/>
                </a:solidFill>
              </a:rPr>
              <a:t>Sometime the food we like to eat isn’t the healthiest for us. The food pyramid helps us to understand the different food groups and it tells us how much of each food group we should eat.</a:t>
            </a:r>
          </a:p>
        </p:txBody>
      </p:sp>
    </p:spTree>
    <p:extLst>
      <p:ext uri="{BB962C8B-B14F-4D97-AF65-F5344CB8AC3E}">
        <p14:creationId xmlns:p14="http://schemas.microsoft.com/office/powerpoint/2010/main" val="113582622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6"/>
                                        </p:tgtEl>
                                        <p:attrNameLst>
                                          <p:attrName>style.visibility</p:attrName>
                                        </p:attrNameLst>
                                      </p:cBhvr>
                                      <p:to>
                                        <p:strVal val="visible"/>
                                      </p:to>
                                    </p:set>
                                    <p:anim by="(-#ppt_w*2)" calcmode="lin" valueType="num">
                                      <p:cBhvr rctx="PPT">
                                        <p:cTn id="25" dur="500" autoRev="1" fill="hold">
                                          <p:stCondLst>
                                            <p:cond delay="0"/>
                                          </p:stCondLst>
                                        </p:cTn>
                                        <p:tgtEl>
                                          <p:spTgt spid="6"/>
                                        </p:tgtEl>
                                        <p:attrNameLst>
                                          <p:attrName>ppt_w</p:attrName>
                                        </p:attrNameLst>
                                      </p:cBhvr>
                                    </p:anim>
                                    <p:anim by="(#ppt_w*0.50)" calcmode="lin" valueType="num">
                                      <p:cBhvr>
                                        <p:cTn id="26" dur="500" decel="50000" autoRev="1" fill="hold">
                                          <p:stCondLst>
                                            <p:cond delay="0"/>
                                          </p:stCondLst>
                                        </p:cTn>
                                        <p:tgtEl>
                                          <p:spTgt spid="6"/>
                                        </p:tgtEl>
                                        <p:attrNameLst>
                                          <p:attrName>ppt_x</p:attrName>
                                        </p:attrNameLst>
                                      </p:cBhvr>
                                    </p:anim>
                                    <p:anim from="(-#ppt_h/2)" to="(#ppt_y)" calcmode="lin" valueType="num">
                                      <p:cBhvr>
                                        <p:cTn id="27" dur="1000" fill="hold">
                                          <p:stCondLst>
                                            <p:cond delay="0"/>
                                          </p:stCondLst>
                                        </p:cTn>
                                        <p:tgtEl>
                                          <p:spTgt spid="6"/>
                                        </p:tgtEl>
                                        <p:attrNameLst>
                                          <p:attrName>ppt_y</p:attrName>
                                        </p:attrNameLst>
                                      </p:cBhvr>
                                    </p:anim>
                                    <p:animRot by="21600000">
                                      <p:cBhvr>
                                        <p:cTn id="28" dur="1000" fill="hold">
                                          <p:stCondLst>
                                            <p:cond delay="0"/>
                                          </p:stCondLst>
                                        </p:cTn>
                                        <p:tgtEl>
                                          <p:spTgt spid="6"/>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52"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Scale>
                                      <p:cBhvr>
                                        <p:cTn id="33"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2"/>
                                        </p:tgtEl>
                                        <p:attrNameLst>
                                          <p:attrName>ppt_x</p:attrName>
                                          <p:attrName>ppt_y</p:attrName>
                                        </p:attrNameLst>
                                      </p:cBhvr>
                                    </p:animMotion>
                                    <p:animEffect transition="in" filter="fade">
                                      <p:cBhvr>
                                        <p:cTn id="3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0B7908-55EC-834A-B655-D75BB7F87F5B}"/>
              </a:ext>
            </a:extLst>
          </p:cNvPr>
          <p:cNvPicPr>
            <a:picLocks noChangeAspect="1"/>
          </p:cNvPicPr>
          <p:nvPr/>
        </p:nvPicPr>
        <p:blipFill>
          <a:blip r:embed="rId2"/>
          <a:stretch>
            <a:fillRect/>
          </a:stretch>
        </p:blipFill>
        <p:spPr>
          <a:xfrm>
            <a:off x="1" y="1"/>
            <a:ext cx="5089921" cy="6857999"/>
          </a:xfrm>
          <a:prstGeom prst="rect">
            <a:avLst/>
          </a:prstGeom>
        </p:spPr>
      </p:pic>
      <p:pic>
        <p:nvPicPr>
          <p:cNvPr id="7" name="Picture 21">
            <a:extLst>
              <a:ext uri="{FF2B5EF4-FFF2-40B4-BE49-F238E27FC236}">
                <a16:creationId xmlns:a16="http://schemas.microsoft.com/office/drawing/2014/main" id="{D15D609E-FCF3-7B43-8BEE-B9E0BED5387A}"/>
              </a:ext>
            </a:extLst>
          </p:cNvPr>
          <p:cNvPicPr>
            <a:picLocks noChangeAspect="1"/>
          </p:cNvPicPr>
          <p:nvPr/>
        </p:nvPicPr>
        <p:blipFill>
          <a:blip r:embed="rId3"/>
          <a:stretch>
            <a:fillRect/>
          </a:stretch>
        </p:blipFill>
        <p:spPr>
          <a:xfrm>
            <a:off x="5089922" y="1518047"/>
            <a:ext cx="3387329" cy="2893219"/>
          </a:xfrm>
          <a:prstGeom prst="rect">
            <a:avLst/>
          </a:prstGeom>
        </p:spPr>
      </p:pic>
      <p:pic>
        <p:nvPicPr>
          <p:cNvPr id="9" name="Picture 19">
            <a:extLst>
              <a:ext uri="{FF2B5EF4-FFF2-40B4-BE49-F238E27FC236}">
                <a16:creationId xmlns:a16="http://schemas.microsoft.com/office/drawing/2014/main" id="{CFEA2F80-0C92-2C42-8A9B-0999020EE985}"/>
              </a:ext>
            </a:extLst>
          </p:cNvPr>
          <p:cNvPicPr>
            <a:picLocks noChangeAspect="1"/>
          </p:cNvPicPr>
          <p:nvPr/>
        </p:nvPicPr>
        <p:blipFill>
          <a:blip r:embed="rId4"/>
          <a:stretch>
            <a:fillRect/>
          </a:stretch>
        </p:blipFill>
        <p:spPr>
          <a:xfrm>
            <a:off x="8477251" y="1518048"/>
            <a:ext cx="3714749" cy="2893218"/>
          </a:xfrm>
          <a:prstGeom prst="rect">
            <a:avLst/>
          </a:prstGeom>
        </p:spPr>
      </p:pic>
      <p:pic>
        <p:nvPicPr>
          <p:cNvPr id="11" name="Picture 17">
            <a:extLst>
              <a:ext uri="{FF2B5EF4-FFF2-40B4-BE49-F238E27FC236}">
                <a16:creationId xmlns:a16="http://schemas.microsoft.com/office/drawing/2014/main" id="{726F5056-C1BB-1543-8AC0-4CC69B773539}"/>
              </a:ext>
            </a:extLst>
          </p:cNvPr>
          <p:cNvPicPr>
            <a:picLocks noChangeAspect="1"/>
          </p:cNvPicPr>
          <p:nvPr/>
        </p:nvPicPr>
        <p:blipFill>
          <a:blip r:embed="rId5"/>
          <a:stretch>
            <a:fillRect/>
          </a:stretch>
        </p:blipFill>
        <p:spPr>
          <a:xfrm>
            <a:off x="5089922" y="4411266"/>
            <a:ext cx="3714749" cy="2446733"/>
          </a:xfrm>
          <a:prstGeom prst="rect">
            <a:avLst/>
          </a:prstGeom>
        </p:spPr>
      </p:pic>
      <p:pic>
        <p:nvPicPr>
          <p:cNvPr id="13" name="Picture 23">
            <a:extLst>
              <a:ext uri="{FF2B5EF4-FFF2-40B4-BE49-F238E27FC236}">
                <a16:creationId xmlns:a16="http://schemas.microsoft.com/office/drawing/2014/main" id="{A03114CF-3B70-B742-AEE1-FE7F608D682D}"/>
              </a:ext>
            </a:extLst>
          </p:cNvPr>
          <p:cNvPicPr>
            <a:picLocks noChangeAspect="1"/>
          </p:cNvPicPr>
          <p:nvPr/>
        </p:nvPicPr>
        <p:blipFill>
          <a:blip r:embed="rId6"/>
          <a:stretch>
            <a:fillRect/>
          </a:stretch>
        </p:blipFill>
        <p:spPr>
          <a:xfrm>
            <a:off x="8804671" y="4411266"/>
            <a:ext cx="3387329" cy="2446734"/>
          </a:xfrm>
          <a:prstGeom prst="rect">
            <a:avLst/>
          </a:prstGeom>
        </p:spPr>
      </p:pic>
      <p:sp>
        <p:nvSpPr>
          <p:cNvPr id="2" name="TextBox 1">
            <a:extLst>
              <a:ext uri="{FF2B5EF4-FFF2-40B4-BE49-F238E27FC236}">
                <a16:creationId xmlns:a16="http://schemas.microsoft.com/office/drawing/2014/main" id="{7E8BF5E9-0285-D84F-8423-5148CAD76E01}"/>
              </a:ext>
            </a:extLst>
          </p:cNvPr>
          <p:cNvSpPr txBox="1"/>
          <p:nvPr/>
        </p:nvSpPr>
        <p:spPr>
          <a:xfrm rot="10800000" flipV="1">
            <a:off x="5173266" y="61585"/>
            <a:ext cx="6828234" cy="1323439"/>
          </a:xfrm>
          <a:prstGeom prst="rect">
            <a:avLst/>
          </a:prstGeom>
          <a:noFill/>
        </p:spPr>
        <p:txBody>
          <a:bodyPr wrap="square" rtlCol="0">
            <a:spAutoFit/>
          </a:bodyPr>
          <a:lstStyle/>
          <a:p>
            <a:pPr algn="l"/>
            <a:r>
              <a:rPr lang="en-US" sz="2000" b="1">
                <a:solidFill>
                  <a:srgbClr val="C00000"/>
                </a:solidFill>
              </a:rPr>
              <a:t>What foods do you see at the bottom of the food pyramid?</a:t>
            </a:r>
            <a:br>
              <a:rPr lang="en-US" sz="2000" b="1">
                <a:solidFill>
                  <a:srgbClr val="C00000"/>
                </a:solidFill>
              </a:rPr>
            </a:br>
            <a:r>
              <a:rPr lang="en-US" sz="2000" b="1">
                <a:solidFill>
                  <a:srgbClr val="C00000"/>
                </a:solidFill>
              </a:rPr>
              <a:t>These are the things made from grains.For example, rice, ruti and bread. Potatoes are not grains,but they are similar.Grains give us energy. </a:t>
            </a:r>
          </a:p>
        </p:txBody>
      </p:sp>
      <p:sp>
        <p:nvSpPr>
          <p:cNvPr id="4" name="TextBox 3">
            <a:extLst>
              <a:ext uri="{FF2B5EF4-FFF2-40B4-BE49-F238E27FC236}">
                <a16:creationId xmlns:a16="http://schemas.microsoft.com/office/drawing/2014/main" id="{F967AE7E-57DC-564E-810C-D0A114CFA4BE}"/>
              </a:ext>
            </a:extLst>
          </p:cNvPr>
          <p:cNvSpPr txBox="1"/>
          <p:nvPr/>
        </p:nvSpPr>
        <p:spPr>
          <a:xfrm>
            <a:off x="7381280" y="1648420"/>
            <a:ext cx="1828800" cy="461665"/>
          </a:xfrm>
          <a:prstGeom prst="rect">
            <a:avLst/>
          </a:prstGeom>
          <a:noFill/>
        </p:spPr>
        <p:txBody>
          <a:bodyPr wrap="square" rtlCol="0">
            <a:spAutoFit/>
          </a:bodyPr>
          <a:lstStyle/>
          <a:p>
            <a:pPr algn="l"/>
            <a:r>
              <a:rPr lang="en-US" sz="2400" b="1">
                <a:solidFill>
                  <a:srgbClr val="C00000"/>
                </a:solidFill>
              </a:rPr>
              <a:t>Bread</a:t>
            </a:r>
          </a:p>
        </p:txBody>
      </p:sp>
      <p:sp>
        <p:nvSpPr>
          <p:cNvPr id="6" name="TextBox 5">
            <a:extLst>
              <a:ext uri="{FF2B5EF4-FFF2-40B4-BE49-F238E27FC236}">
                <a16:creationId xmlns:a16="http://schemas.microsoft.com/office/drawing/2014/main" id="{544E201B-1D80-9D43-A565-C6A8263BAE87}"/>
              </a:ext>
            </a:extLst>
          </p:cNvPr>
          <p:cNvSpPr txBox="1"/>
          <p:nvPr/>
        </p:nvSpPr>
        <p:spPr>
          <a:xfrm>
            <a:off x="8568930" y="1460140"/>
            <a:ext cx="2199679" cy="461665"/>
          </a:xfrm>
          <a:prstGeom prst="rect">
            <a:avLst/>
          </a:prstGeom>
          <a:noFill/>
        </p:spPr>
        <p:txBody>
          <a:bodyPr wrap="square" rtlCol="0">
            <a:spAutoFit/>
          </a:bodyPr>
          <a:lstStyle/>
          <a:p>
            <a:pPr algn="l"/>
            <a:r>
              <a:rPr lang="en-US" sz="2400" b="1">
                <a:solidFill>
                  <a:srgbClr val="C00000"/>
                </a:solidFill>
              </a:rPr>
              <a:t>Rice</a:t>
            </a:r>
          </a:p>
        </p:txBody>
      </p:sp>
      <p:sp>
        <p:nvSpPr>
          <p:cNvPr id="8" name="TextBox 7">
            <a:extLst>
              <a:ext uri="{FF2B5EF4-FFF2-40B4-BE49-F238E27FC236}">
                <a16:creationId xmlns:a16="http://schemas.microsoft.com/office/drawing/2014/main" id="{4DE2E37D-16B8-114B-986B-DF1DE4F23DF1}"/>
              </a:ext>
            </a:extLst>
          </p:cNvPr>
          <p:cNvSpPr txBox="1"/>
          <p:nvPr/>
        </p:nvSpPr>
        <p:spPr>
          <a:xfrm rot="10800000" flipH="1" flipV="1">
            <a:off x="5089922" y="6165502"/>
            <a:ext cx="1387080" cy="461665"/>
          </a:xfrm>
          <a:prstGeom prst="rect">
            <a:avLst/>
          </a:prstGeom>
          <a:noFill/>
        </p:spPr>
        <p:txBody>
          <a:bodyPr wrap="square" rtlCol="0">
            <a:spAutoFit/>
          </a:bodyPr>
          <a:lstStyle/>
          <a:p>
            <a:pPr algn="l"/>
            <a:r>
              <a:rPr lang="en-US" sz="2400" b="1">
                <a:solidFill>
                  <a:srgbClr val="FFFF00"/>
                </a:solidFill>
              </a:rPr>
              <a:t>Ruti</a:t>
            </a:r>
          </a:p>
        </p:txBody>
      </p:sp>
      <p:sp>
        <p:nvSpPr>
          <p:cNvPr id="15" name="TextBox 14">
            <a:extLst>
              <a:ext uri="{FF2B5EF4-FFF2-40B4-BE49-F238E27FC236}">
                <a16:creationId xmlns:a16="http://schemas.microsoft.com/office/drawing/2014/main" id="{D8697959-3D10-6F46-8B06-AABA9A5FB452}"/>
              </a:ext>
            </a:extLst>
          </p:cNvPr>
          <p:cNvSpPr txBox="1"/>
          <p:nvPr/>
        </p:nvSpPr>
        <p:spPr>
          <a:xfrm rot="10800000" flipH="1" flipV="1">
            <a:off x="8975229" y="4541638"/>
            <a:ext cx="1387080" cy="461665"/>
          </a:xfrm>
          <a:prstGeom prst="rect">
            <a:avLst/>
          </a:prstGeom>
          <a:noFill/>
        </p:spPr>
        <p:txBody>
          <a:bodyPr wrap="square" rtlCol="0">
            <a:spAutoFit/>
          </a:bodyPr>
          <a:lstStyle/>
          <a:p>
            <a:pPr algn="l"/>
            <a:r>
              <a:rPr lang="en-US" sz="2400" b="1">
                <a:solidFill>
                  <a:srgbClr val="C00000"/>
                </a:solidFill>
              </a:rPr>
              <a:t>Potato</a:t>
            </a:r>
          </a:p>
        </p:txBody>
      </p:sp>
    </p:spTree>
    <p:extLst>
      <p:ext uri="{BB962C8B-B14F-4D97-AF65-F5344CB8AC3E}">
        <p14:creationId xmlns:p14="http://schemas.microsoft.com/office/powerpoint/2010/main" val="30682249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strVal val="#ppt_w*0.70"/>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2" dur="1000" fill="hold"/>
                                        <p:tgtEl>
                                          <p:spTgt spid="9"/>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52"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Scale>
                                      <p:cBhvr>
                                        <p:cTn id="4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11"/>
                                        </p:tgtEl>
                                        <p:attrNameLst>
                                          <p:attrName>ppt_x</p:attrName>
                                          <p:attrName>ppt_y</p:attrName>
                                        </p:attrNameLst>
                                      </p:cBhvr>
                                    </p:animMotion>
                                    <p:animEffect transition="in" filter="fade">
                                      <p:cBhvr>
                                        <p:cTn id="49" dur="10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dissolve">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4"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p:tgtEl>
                                          <p:spTgt spid="13"/>
                                        </p:tgtEl>
                                        <p:attrNameLst>
                                          <p:attrName>ppt_y</p:attrName>
                                        </p:attrNameLst>
                                      </p:cBhvr>
                                      <p:tavLst>
                                        <p:tav tm="0">
                                          <p:val>
                                            <p:strVal val="#ppt_y+#ppt_h*1.125000"/>
                                          </p:val>
                                        </p:tav>
                                        <p:tav tm="100000">
                                          <p:val>
                                            <p:strVal val="#ppt_y"/>
                                          </p:val>
                                        </p:tav>
                                      </p:tavLst>
                                    </p:anim>
                                    <p:animEffect transition="in" filter="wipe(up)">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1000" fill="hold"/>
                                        <p:tgtEl>
                                          <p:spTgt spid="15"/>
                                        </p:tgtEl>
                                        <p:attrNameLst>
                                          <p:attrName>ppt_w</p:attrName>
                                        </p:attrNameLst>
                                      </p:cBhvr>
                                      <p:tavLst>
                                        <p:tav tm="0">
                                          <p:val>
                                            <p:fltVal val="0"/>
                                          </p:val>
                                        </p:tav>
                                        <p:tav tm="100000">
                                          <p:val>
                                            <p:strVal val="#ppt_w"/>
                                          </p:val>
                                        </p:tav>
                                      </p:tavLst>
                                    </p:anim>
                                    <p:anim calcmode="lin" valueType="num">
                                      <p:cBhvr>
                                        <p:cTn id="66" dur="1000" fill="hold"/>
                                        <p:tgtEl>
                                          <p:spTgt spid="15"/>
                                        </p:tgtEl>
                                        <p:attrNameLst>
                                          <p:attrName>ppt_h</p:attrName>
                                        </p:attrNameLst>
                                      </p:cBhvr>
                                      <p:tavLst>
                                        <p:tav tm="0">
                                          <p:val>
                                            <p:fltVal val="0"/>
                                          </p:val>
                                        </p:tav>
                                        <p:tav tm="100000">
                                          <p:val>
                                            <p:strVal val="#ppt_h"/>
                                          </p:val>
                                        </p:tav>
                                      </p:tavLst>
                                    </p:anim>
                                    <p:anim calcmode="lin" valueType="num">
                                      <p:cBhvr>
                                        <p:cTn id="67" dur="1000" fill="hold"/>
                                        <p:tgtEl>
                                          <p:spTgt spid="15"/>
                                        </p:tgtEl>
                                        <p:attrNameLst>
                                          <p:attrName>style.rotation</p:attrName>
                                        </p:attrNameLst>
                                      </p:cBhvr>
                                      <p:tavLst>
                                        <p:tav tm="0">
                                          <p:val>
                                            <p:fltVal val="90"/>
                                          </p:val>
                                        </p:tav>
                                        <p:tav tm="100000">
                                          <p:val>
                                            <p:fltVal val="0"/>
                                          </p:val>
                                        </p:tav>
                                      </p:tavLst>
                                    </p:anim>
                                    <p:animEffect transition="in" filter="fade">
                                      <p:cBhvr>
                                        <p:cTn id="68" dur="10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2"/>
                                        </p:tgtEl>
                                        <p:attrNameLst>
                                          <p:attrName>style.visibility</p:attrName>
                                        </p:attrNameLst>
                                      </p:cBhvr>
                                      <p:to>
                                        <p:strVal val="visible"/>
                                      </p:to>
                                    </p:set>
                                    <p:anim calcmode="lin" valueType="num">
                                      <p:cBhvr>
                                        <p:cTn id="73" dur="500" fill="hold"/>
                                        <p:tgtEl>
                                          <p:spTgt spid="2"/>
                                        </p:tgtEl>
                                        <p:attrNameLst>
                                          <p:attrName>ppt_w</p:attrName>
                                        </p:attrNameLst>
                                      </p:cBhvr>
                                      <p:tavLst>
                                        <p:tav tm="0">
                                          <p:val>
                                            <p:fltVal val="0"/>
                                          </p:val>
                                        </p:tav>
                                        <p:tav tm="100000">
                                          <p:val>
                                            <p:strVal val="#ppt_w"/>
                                          </p:val>
                                        </p:tav>
                                      </p:tavLst>
                                    </p:anim>
                                    <p:anim calcmode="lin" valueType="num">
                                      <p:cBhvr>
                                        <p:cTn id="74" dur="500" fill="hold"/>
                                        <p:tgtEl>
                                          <p:spTgt spid="2"/>
                                        </p:tgtEl>
                                        <p:attrNameLst>
                                          <p:attrName>ppt_h</p:attrName>
                                        </p:attrNameLst>
                                      </p:cBhvr>
                                      <p:tavLst>
                                        <p:tav tm="0">
                                          <p:val>
                                            <p:fltVal val="0"/>
                                          </p:val>
                                        </p:tav>
                                        <p:tav tm="100000">
                                          <p:val>
                                            <p:strVal val="#ppt_h"/>
                                          </p:val>
                                        </p:tav>
                                      </p:tavLst>
                                    </p:anim>
                                    <p:animEffect transition="in" filter="fade">
                                      <p:cBhvr>
                                        <p:cTn id="7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19A3FF-7047-D24E-9E00-FCC5DFB84CF2}"/>
              </a:ext>
            </a:extLst>
          </p:cNvPr>
          <p:cNvPicPr>
            <a:picLocks noChangeAspect="1"/>
          </p:cNvPicPr>
          <p:nvPr/>
        </p:nvPicPr>
        <p:blipFill>
          <a:blip r:embed="rId2"/>
          <a:stretch>
            <a:fillRect/>
          </a:stretch>
        </p:blipFill>
        <p:spPr>
          <a:xfrm>
            <a:off x="1" y="1"/>
            <a:ext cx="5089921" cy="6857999"/>
          </a:xfrm>
          <a:prstGeom prst="rect">
            <a:avLst/>
          </a:prstGeom>
        </p:spPr>
      </p:pic>
      <p:pic>
        <p:nvPicPr>
          <p:cNvPr id="7" name="Picture 5">
            <a:extLst>
              <a:ext uri="{FF2B5EF4-FFF2-40B4-BE49-F238E27FC236}">
                <a16:creationId xmlns:a16="http://schemas.microsoft.com/office/drawing/2014/main" id="{51986E00-7D97-FA47-AE0E-6E844A292F10}"/>
              </a:ext>
            </a:extLst>
          </p:cNvPr>
          <p:cNvPicPr>
            <a:picLocks noChangeAspect="1"/>
          </p:cNvPicPr>
          <p:nvPr/>
        </p:nvPicPr>
        <p:blipFill>
          <a:blip r:embed="rId3"/>
          <a:stretch>
            <a:fillRect/>
          </a:stretch>
        </p:blipFill>
        <p:spPr>
          <a:xfrm>
            <a:off x="5089922" y="2196703"/>
            <a:ext cx="3607594" cy="4661296"/>
          </a:xfrm>
          <a:prstGeom prst="rect">
            <a:avLst/>
          </a:prstGeom>
        </p:spPr>
      </p:pic>
      <p:pic>
        <p:nvPicPr>
          <p:cNvPr id="9" name="Picture 7">
            <a:extLst>
              <a:ext uri="{FF2B5EF4-FFF2-40B4-BE49-F238E27FC236}">
                <a16:creationId xmlns:a16="http://schemas.microsoft.com/office/drawing/2014/main" id="{38920258-804C-8246-B0C1-EFEF552805C0}"/>
              </a:ext>
            </a:extLst>
          </p:cNvPr>
          <p:cNvPicPr>
            <a:picLocks noChangeAspect="1"/>
          </p:cNvPicPr>
          <p:nvPr/>
        </p:nvPicPr>
        <p:blipFill>
          <a:blip r:embed="rId4"/>
          <a:stretch>
            <a:fillRect/>
          </a:stretch>
        </p:blipFill>
        <p:spPr>
          <a:xfrm>
            <a:off x="8697516" y="2196702"/>
            <a:ext cx="3494485" cy="4661297"/>
          </a:xfrm>
          <a:prstGeom prst="rect">
            <a:avLst/>
          </a:prstGeom>
        </p:spPr>
      </p:pic>
      <p:sp>
        <p:nvSpPr>
          <p:cNvPr id="2" name="TextBox 1">
            <a:extLst>
              <a:ext uri="{FF2B5EF4-FFF2-40B4-BE49-F238E27FC236}">
                <a16:creationId xmlns:a16="http://schemas.microsoft.com/office/drawing/2014/main" id="{1C8A360F-FF87-3A45-A589-00543E2BCF65}"/>
              </a:ext>
            </a:extLst>
          </p:cNvPr>
          <p:cNvSpPr txBox="1"/>
          <p:nvPr/>
        </p:nvSpPr>
        <p:spPr>
          <a:xfrm>
            <a:off x="5155408" y="-183000"/>
            <a:ext cx="7213188" cy="2246769"/>
          </a:xfrm>
          <a:prstGeom prst="rect">
            <a:avLst/>
          </a:prstGeom>
          <a:noFill/>
        </p:spPr>
        <p:txBody>
          <a:bodyPr wrap="square" rtlCol="0">
            <a:spAutoFit/>
          </a:bodyPr>
          <a:lstStyle/>
          <a:p>
            <a:pPr algn="l"/>
            <a:br>
              <a:rPr lang="en-US" sz="2800" b="1">
                <a:solidFill>
                  <a:srgbClr val="C00000"/>
                </a:solidFill>
              </a:rPr>
            </a:br>
            <a:r>
              <a:rPr lang="en-US" sz="2800" b="1">
                <a:solidFill>
                  <a:srgbClr val="C00000"/>
                </a:solidFill>
              </a:rPr>
              <a:t>Fruits and vegetables  are in the next level of the pyramid. These are also very important for us.They have vitamins. They help our eyes and  </a:t>
            </a:r>
            <a:br>
              <a:rPr lang="en-US" sz="2800" b="1">
                <a:solidFill>
                  <a:srgbClr val="C00000"/>
                </a:solidFill>
              </a:rPr>
            </a:br>
            <a:r>
              <a:rPr lang="en-US" sz="2800" b="1">
                <a:solidFill>
                  <a:srgbClr val="C00000"/>
                </a:solidFill>
              </a:rPr>
              <a:t>health.</a:t>
            </a:r>
          </a:p>
        </p:txBody>
      </p:sp>
      <p:sp>
        <p:nvSpPr>
          <p:cNvPr id="3" name="TextBox 2">
            <a:extLst>
              <a:ext uri="{FF2B5EF4-FFF2-40B4-BE49-F238E27FC236}">
                <a16:creationId xmlns:a16="http://schemas.microsoft.com/office/drawing/2014/main" id="{67FB0964-DD5E-7446-8A27-03B31092E9BD}"/>
              </a:ext>
            </a:extLst>
          </p:cNvPr>
          <p:cNvSpPr txBox="1"/>
          <p:nvPr/>
        </p:nvSpPr>
        <p:spPr>
          <a:xfrm>
            <a:off x="7033022" y="2425303"/>
            <a:ext cx="1396603" cy="584775"/>
          </a:xfrm>
          <a:prstGeom prst="rect">
            <a:avLst/>
          </a:prstGeom>
          <a:noFill/>
        </p:spPr>
        <p:txBody>
          <a:bodyPr wrap="square" rtlCol="0">
            <a:spAutoFit/>
          </a:bodyPr>
          <a:lstStyle/>
          <a:p>
            <a:pPr algn="l"/>
            <a:r>
              <a:rPr lang="en-US" sz="3200" b="1">
                <a:solidFill>
                  <a:srgbClr val="C00000"/>
                </a:solidFill>
              </a:rPr>
              <a:t>Fruits</a:t>
            </a:r>
          </a:p>
        </p:txBody>
      </p:sp>
      <p:sp>
        <p:nvSpPr>
          <p:cNvPr id="4" name="TextBox 3">
            <a:extLst>
              <a:ext uri="{FF2B5EF4-FFF2-40B4-BE49-F238E27FC236}">
                <a16:creationId xmlns:a16="http://schemas.microsoft.com/office/drawing/2014/main" id="{E185B408-C6B2-E24A-AA90-B78651ADC754}"/>
              </a:ext>
            </a:extLst>
          </p:cNvPr>
          <p:cNvSpPr txBox="1"/>
          <p:nvPr/>
        </p:nvSpPr>
        <p:spPr>
          <a:xfrm>
            <a:off x="8965407" y="2178069"/>
            <a:ext cx="2536031" cy="584775"/>
          </a:xfrm>
          <a:prstGeom prst="rect">
            <a:avLst/>
          </a:prstGeom>
          <a:noFill/>
        </p:spPr>
        <p:txBody>
          <a:bodyPr wrap="square" rtlCol="0">
            <a:spAutoFit/>
          </a:bodyPr>
          <a:lstStyle/>
          <a:p>
            <a:pPr algn="l"/>
            <a:r>
              <a:rPr lang="en-US" sz="3200" b="1">
                <a:solidFill>
                  <a:srgbClr val="C00000"/>
                </a:solidFill>
              </a:rPr>
              <a:t>Vegetables </a:t>
            </a:r>
          </a:p>
        </p:txBody>
      </p:sp>
    </p:spTree>
    <p:extLst>
      <p:ext uri="{BB962C8B-B14F-4D97-AF65-F5344CB8AC3E}">
        <p14:creationId xmlns:p14="http://schemas.microsoft.com/office/powerpoint/2010/main" val="39496151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9" presetClass="entr" presetSubtype="1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0" fill="hold"/>
                                        <p:tgtEl>
                                          <p:spTgt spid="7"/>
                                        </p:tgtEl>
                                        <p:attrNameLst>
                                          <p:attrName>ppt_w</p:attrName>
                                        </p:attrNameLst>
                                      </p:cBhvr>
                                      <p:tavLst>
                                        <p:tav tm="0" fmla="#ppt_w*sin(2.5*pi*$)">
                                          <p:val>
                                            <p:fltVal val="0"/>
                                          </p:val>
                                        </p:tav>
                                        <p:tav tm="100000">
                                          <p:val>
                                            <p:fltVal val="1"/>
                                          </p:val>
                                        </p:tav>
                                      </p:tavLst>
                                    </p:anim>
                                    <p:anim calcmode="lin" valueType="num">
                                      <p:cBhvr>
                                        <p:cTn id="20" dur="5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3"/>
                                        </p:tgtEl>
                                        <p:attrNameLst>
                                          <p:attrName>style.visibility</p:attrName>
                                        </p:attrNameLst>
                                      </p:cBhvr>
                                      <p:to>
                                        <p:strVal val="visible"/>
                                      </p:to>
                                    </p:set>
                                    <p:anim by="(-#ppt_w*2)" calcmode="lin" valueType="num">
                                      <p:cBhvr rctx="PPT">
                                        <p:cTn id="25" dur="500" autoRev="1" fill="hold">
                                          <p:stCondLst>
                                            <p:cond delay="0"/>
                                          </p:stCondLst>
                                        </p:cTn>
                                        <p:tgtEl>
                                          <p:spTgt spid="3"/>
                                        </p:tgtEl>
                                        <p:attrNameLst>
                                          <p:attrName>ppt_w</p:attrName>
                                        </p:attrNameLst>
                                      </p:cBhvr>
                                    </p:anim>
                                    <p:anim by="(#ppt_w*0.50)" calcmode="lin" valueType="num">
                                      <p:cBhvr>
                                        <p:cTn id="26" dur="500" decel="50000" autoRev="1" fill="hold">
                                          <p:stCondLst>
                                            <p:cond delay="0"/>
                                          </p:stCondLst>
                                        </p:cTn>
                                        <p:tgtEl>
                                          <p:spTgt spid="3"/>
                                        </p:tgtEl>
                                        <p:attrNameLst>
                                          <p:attrName>ppt_x</p:attrName>
                                        </p:attrNameLst>
                                      </p:cBhvr>
                                    </p:anim>
                                    <p:anim from="(-#ppt_h/2)" to="(#ppt_y)" calcmode="lin" valueType="num">
                                      <p:cBhvr>
                                        <p:cTn id="27" dur="1000" fill="hold">
                                          <p:stCondLst>
                                            <p:cond delay="0"/>
                                          </p:stCondLst>
                                        </p:cTn>
                                        <p:tgtEl>
                                          <p:spTgt spid="3"/>
                                        </p:tgtEl>
                                        <p:attrNameLst>
                                          <p:attrName>ppt_y</p:attrName>
                                        </p:attrNameLst>
                                      </p:cBhvr>
                                    </p:anim>
                                    <p:animRot by="21600000">
                                      <p:cBhvr>
                                        <p:cTn id="28" dur="1000" fill="hold">
                                          <p:stCondLst>
                                            <p:cond delay="0"/>
                                          </p:stCondLst>
                                        </p:cTn>
                                        <p:tgtEl>
                                          <p:spTgt spid="3"/>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edge">
                                      <p:cBhvr>
                                        <p:cTn id="33" dur="2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down)">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ppt_x</p:attrName>
                                        </p:attrNameLst>
                                      </p:cBhvr>
                                      <p:tavLst>
                                        <p:tav tm="0">
                                          <p:val>
                                            <p:strVal val="#ppt_x"/>
                                          </p:val>
                                        </p:tav>
                                        <p:tav tm="100000">
                                          <p:val>
                                            <p:strVal val="#ppt_x"/>
                                          </p:val>
                                        </p:tav>
                                      </p:tavLst>
                                    </p:anim>
                                    <p:anim calcmode="lin" valueType="num">
                                      <p:cBhvr>
                                        <p:cTn id="45" dur="900" decel="100000" fill="hold"/>
                                        <p:tgtEl>
                                          <p:spTgt spid="2"/>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a:extLst>
              <a:ext uri="{FF2B5EF4-FFF2-40B4-BE49-F238E27FC236}">
                <a16:creationId xmlns:a16="http://schemas.microsoft.com/office/drawing/2014/main" id="{14CC0FD3-9C47-E643-86D2-F89D38CD36AD}"/>
              </a:ext>
            </a:extLst>
          </p:cNvPr>
          <p:cNvPicPr>
            <a:picLocks noChangeAspect="1"/>
          </p:cNvPicPr>
          <p:nvPr/>
        </p:nvPicPr>
        <p:blipFill>
          <a:blip r:embed="rId2"/>
          <a:stretch>
            <a:fillRect/>
          </a:stretch>
        </p:blipFill>
        <p:spPr>
          <a:xfrm>
            <a:off x="5036638" y="1297249"/>
            <a:ext cx="4121049" cy="1131626"/>
          </a:xfrm>
          <a:prstGeom prst="rect">
            <a:avLst/>
          </a:prstGeom>
        </p:spPr>
      </p:pic>
      <p:pic>
        <p:nvPicPr>
          <p:cNvPr id="11" name="Picture 11">
            <a:extLst>
              <a:ext uri="{FF2B5EF4-FFF2-40B4-BE49-F238E27FC236}">
                <a16:creationId xmlns:a16="http://schemas.microsoft.com/office/drawing/2014/main" id="{05E207F6-3DCA-AD44-AB5B-A75B3AA6F616}"/>
              </a:ext>
            </a:extLst>
          </p:cNvPr>
          <p:cNvPicPr>
            <a:picLocks noChangeAspect="1"/>
          </p:cNvPicPr>
          <p:nvPr/>
        </p:nvPicPr>
        <p:blipFill>
          <a:blip r:embed="rId3"/>
          <a:stretch>
            <a:fillRect/>
          </a:stretch>
        </p:blipFill>
        <p:spPr>
          <a:xfrm>
            <a:off x="9157687" y="1297248"/>
            <a:ext cx="3017338" cy="2320138"/>
          </a:xfrm>
          <a:prstGeom prst="rect">
            <a:avLst/>
          </a:prstGeom>
        </p:spPr>
      </p:pic>
      <p:pic>
        <p:nvPicPr>
          <p:cNvPr id="13" name="Picture 13">
            <a:extLst>
              <a:ext uri="{FF2B5EF4-FFF2-40B4-BE49-F238E27FC236}">
                <a16:creationId xmlns:a16="http://schemas.microsoft.com/office/drawing/2014/main" id="{C3ACE124-6E27-D84E-910E-1FD646376ED5}"/>
              </a:ext>
            </a:extLst>
          </p:cNvPr>
          <p:cNvPicPr>
            <a:picLocks noChangeAspect="1"/>
          </p:cNvPicPr>
          <p:nvPr/>
        </p:nvPicPr>
        <p:blipFill>
          <a:blip r:embed="rId4"/>
          <a:stretch>
            <a:fillRect/>
          </a:stretch>
        </p:blipFill>
        <p:spPr>
          <a:xfrm>
            <a:off x="5080987" y="2428877"/>
            <a:ext cx="4076700" cy="1488815"/>
          </a:xfrm>
          <a:prstGeom prst="rect">
            <a:avLst/>
          </a:prstGeom>
        </p:spPr>
      </p:pic>
      <p:pic>
        <p:nvPicPr>
          <p:cNvPr id="15" name="Picture 15">
            <a:extLst>
              <a:ext uri="{FF2B5EF4-FFF2-40B4-BE49-F238E27FC236}">
                <a16:creationId xmlns:a16="http://schemas.microsoft.com/office/drawing/2014/main" id="{7C607644-8CE3-8449-B149-8A5B42C55C1E}"/>
              </a:ext>
            </a:extLst>
          </p:cNvPr>
          <p:cNvPicPr>
            <a:picLocks noChangeAspect="1"/>
          </p:cNvPicPr>
          <p:nvPr/>
        </p:nvPicPr>
        <p:blipFill>
          <a:blip r:embed="rId5"/>
          <a:stretch>
            <a:fillRect/>
          </a:stretch>
        </p:blipFill>
        <p:spPr>
          <a:xfrm>
            <a:off x="9130313" y="3478626"/>
            <a:ext cx="3061687" cy="3357563"/>
          </a:xfrm>
          <a:prstGeom prst="rect">
            <a:avLst/>
          </a:prstGeom>
        </p:spPr>
      </p:pic>
      <p:pic>
        <p:nvPicPr>
          <p:cNvPr id="36" name="Picture 35">
            <a:extLst>
              <a:ext uri="{FF2B5EF4-FFF2-40B4-BE49-F238E27FC236}">
                <a16:creationId xmlns:a16="http://schemas.microsoft.com/office/drawing/2014/main" id="{AA5F0EE9-B2C2-9449-A0BA-B9F341D72501}"/>
              </a:ext>
            </a:extLst>
          </p:cNvPr>
          <p:cNvPicPr>
            <a:picLocks noChangeAspect="1"/>
          </p:cNvPicPr>
          <p:nvPr/>
        </p:nvPicPr>
        <p:blipFill>
          <a:blip r:embed="rId6"/>
          <a:stretch>
            <a:fillRect/>
          </a:stretch>
        </p:blipFill>
        <p:spPr>
          <a:xfrm>
            <a:off x="-8934" y="-1"/>
            <a:ext cx="5089921" cy="6857999"/>
          </a:xfrm>
          <a:prstGeom prst="rect">
            <a:avLst/>
          </a:prstGeom>
        </p:spPr>
      </p:pic>
      <p:pic>
        <p:nvPicPr>
          <p:cNvPr id="37" name="Picture 37">
            <a:extLst>
              <a:ext uri="{FF2B5EF4-FFF2-40B4-BE49-F238E27FC236}">
                <a16:creationId xmlns:a16="http://schemas.microsoft.com/office/drawing/2014/main" id="{44E7D067-BC56-C44A-ADE2-67BD02FE480A}"/>
              </a:ext>
            </a:extLst>
          </p:cNvPr>
          <p:cNvPicPr>
            <a:picLocks noChangeAspect="1"/>
          </p:cNvPicPr>
          <p:nvPr/>
        </p:nvPicPr>
        <p:blipFill>
          <a:blip r:embed="rId7"/>
          <a:stretch>
            <a:fillRect/>
          </a:stretch>
        </p:blipFill>
        <p:spPr>
          <a:xfrm>
            <a:off x="5072665" y="3862809"/>
            <a:ext cx="4076700" cy="2973380"/>
          </a:xfrm>
          <a:prstGeom prst="rect">
            <a:avLst/>
          </a:prstGeom>
        </p:spPr>
      </p:pic>
      <p:sp>
        <p:nvSpPr>
          <p:cNvPr id="39" name="TextBox 38">
            <a:extLst>
              <a:ext uri="{FF2B5EF4-FFF2-40B4-BE49-F238E27FC236}">
                <a16:creationId xmlns:a16="http://schemas.microsoft.com/office/drawing/2014/main" id="{49841BD4-95B9-624E-9C78-F37C759D646A}"/>
              </a:ext>
            </a:extLst>
          </p:cNvPr>
          <p:cNvSpPr txBox="1"/>
          <p:nvPr/>
        </p:nvSpPr>
        <p:spPr>
          <a:xfrm>
            <a:off x="7729537" y="1201936"/>
            <a:ext cx="1828800" cy="584775"/>
          </a:xfrm>
          <a:prstGeom prst="rect">
            <a:avLst/>
          </a:prstGeom>
          <a:noFill/>
        </p:spPr>
        <p:txBody>
          <a:bodyPr wrap="square" rtlCol="0">
            <a:spAutoFit/>
          </a:bodyPr>
          <a:lstStyle/>
          <a:p>
            <a:pPr algn="l"/>
            <a:r>
              <a:rPr lang="en-US" sz="3200" b="1">
                <a:solidFill>
                  <a:srgbClr val="C00000"/>
                </a:solidFill>
              </a:rPr>
              <a:t>Fish</a:t>
            </a:r>
          </a:p>
        </p:txBody>
      </p:sp>
      <p:sp>
        <p:nvSpPr>
          <p:cNvPr id="41" name="TextBox 40">
            <a:extLst>
              <a:ext uri="{FF2B5EF4-FFF2-40B4-BE49-F238E27FC236}">
                <a16:creationId xmlns:a16="http://schemas.microsoft.com/office/drawing/2014/main" id="{28E2ADE2-115D-B044-B98D-9904E906E25A}"/>
              </a:ext>
            </a:extLst>
          </p:cNvPr>
          <p:cNvSpPr txBox="1"/>
          <p:nvPr/>
        </p:nvSpPr>
        <p:spPr>
          <a:xfrm>
            <a:off x="5125336" y="2307148"/>
            <a:ext cx="1828800" cy="584775"/>
          </a:xfrm>
          <a:prstGeom prst="rect">
            <a:avLst/>
          </a:prstGeom>
          <a:noFill/>
        </p:spPr>
        <p:txBody>
          <a:bodyPr wrap="square" rtlCol="0">
            <a:spAutoFit/>
          </a:bodyPr>
          <a:lstStyle/>
          <a:p>
            <a:pPr algn="l"/>
            <a:r>
              <a:rPr lang="en-US" sz="3200" b="1">
                <a:solidFill>
                  <a:srgbClr val="C00000"/>
                </a:solidFill>
              </a:rPr>
              <a:t>Egg</a:t>
            </a:r>
          </a:p>
        </p:txBody>
      </p:sp>
      <p:sp>
        <p:nvSpPr>
          <p:cNvPr id="43" name="TextBox 42">
            <a:extLst>
              <a:ext uri="{FF2B5EF4-FFF2-40B4-BE49-F238E27FC236}">
                <a16:creationId xmlns:a16="http://schemas.microsoft.com/office/drawing/2014/main" id="{3B40ED46-62E4-5740-9EFD-1281ED997C84}"/>
              </a:ext>
            </a:extLst>
          </p:cNvPr>
          <p:cNvSpPr txBox="1"/>
          <p:nvPr/>
        </p:nvSpPr>
        <p:spPr>
          <a:xfrm>
            <a:off x="7224117" y="4058661"/>
            <a:ext cx="1613587" cy="584775"/>
          </a:xfrm>
          <a:prstGeom prst="rect">
            <a:avLst/>
          </a:prstGeom>
          <a:noFill/>
        </p:spPr>
        <p:txBody>
          <a:bodyPr wrap="square" rtlCol="0">
            <a:spAutoFit/>
          </a:bodyPr>
          <a:lstStyle/>
          <a:p>
            <a:pPr algn="l"/>
            <a:r>
              <a:rPr lang="en-US" sz="3200" b="1">
                <a:solidFill>
                  <a:srgbClr val="C00000"/>
                </a:solidFill>
              </a:rPr>
              <a:t>Chicken </a:t>
            </a:r>
          </a:p>
        </p:txBody>
      </p:sp>
      <p:sp>
        <p:nvSpPr>
          <p:cNvPr id="45" name="TextBox 44">
            <a:extLst>
              <a:ext uri="{FF2B5EF4-FFF2-40B4-BE49-F238E27FC236}">
                <a16:creationId xmlns:a16="http://schemas.microsoft.com/office/drawing/2014/main" id="{431EF210-C9BC-5A44-B8A2-9DFFD884C90B}"/>
              </a:ext>
            </a:extLst>
          </p:cNvPr>
          <p:cNvSpPr txBox="1"/>
          <p:nvPr/>
        </p:nvSpPr>
        <p:spPr>
          <a:xfrm>
            <a:off x="9358013" y="1297248"/>
            <a:ext cx="3017338" cy="584775"/>
          </a:xfrm>
          <a:prstGeom prst="rect">
            <a:avLst/>
          </a:prstGeom>
          <a:noFill/>
        </p:spPr>
        <p:txBody>
          <a:bodyPr wrap="square" rtlCol="0">
            <a:spAutoFit/>
          </a:bodyPr>
          <a:lstStyle/>
          <a:p>
            <a:pPr algn="l"/>
            <a:r>
              <a:rPr lang="en-US" sz="3200" b="1">
                <a:solidFill>
                  <a:srgbClr val="C00000"/>
                </a:solidFill>
              </a:rPr>
              <a:t>Meat</a:t>
            </a:r>
          </a:p>
        </p:txBody>
      </p:sp>
      <p:sp>
        <p:nvSpPr>
          <p:cNvPr id="47" name="TextBox 46">
            <a:extLst>
              <a:ext uri="{FF2B5EF4-FFF2-40B4-BE49-F238E27FC236}">
                <a16:creationId xmlns:a16="http://schemas.microsoft.com/office/drawing/2014/main" id="{909B7940-F161-614F-84B6-D944D7F3B273}"/>
              </a:ext>
            </a:extLst>
          </p:cNvPr>
          <p:cNvSpPr txBox="1"/>
          <p:nvPr/>
        </p:nvSpPr>
        <p:spPr>
          <a:xfrm rot="10800000" flipV="1">
            <a:off x="9544668" y="3643021"/>
            <a:ext cx="2590051" cy="584775"/>
          </a:xfrm>
          <a:prstGeom prst="rect">
            <a:avLst/>
          </a:prstGeom>
          <a:noFill/>
        </p:spPr>
        <p:txBody>
          <a:bodyPr wrap="square" rtlCol="0">
            <a:spAutoFit/>
          </a:bodyPr>
          <a:lstStyle/>
          <a:p>
            <a:pPr algn="l"/>
            <a:r>
              <a:rPr lang="en-US" sz="3200" b="1">
                <a:solidFill>
                  <a:srgbClr val="C00000"/>
                </a:solidFill>
              </a:rPr>
              <a:t>Dairy</a:t>
            </a:r>
          </a:p>
        </p:txBody>
      </p:sp>
      <p:sp>
        <p:nvSpPr>
          <p:cNvPr id="2" name="TextBox 1">
            <a:extLst>
              <a:ext uri="{FF2B5EF4-FFF2-40B4-BE49-F238E27FC236}">
                <a16:creationId xmlns:a16="http://schemas.microsoft.com/office/drawing/2014/main" id="{0977DA17-61E1-6741-8E8A-D6E07671B562}"/>
              </a:ext>
            </a:extLst>
          </p:cNvPr>
          <p:cNvSpPr txBox="1"/>
          <p:nvPr/>
        </p:nvSpPr>
        <p:spPr>
          <a:xfrm>
            <a:off x="5125337" y="138617"/>
            <a:ext cx="7250014" cy="1197646"/>
          </a:xfrm>
          <a:prstGeom prst="rect">
            <a:avLst/>
          </a:prstGeom>
          <a:noFill/>
        </p:spPr>
        <p:txBody>
          <a:bodyPr wrap="square" rtlCol="0">
            <a:spAutoFit/>
          </a:bodyPr>
          <a:lstStyle/>
          <a:p>
            <a:pPr algn="l"/>
            <a:r>
              <a:rPr lang="en-US" sz="2400" b="1">
                <a:solidFill>
                  <a:srgbClr val="C00000"/>
                </a:solidFill>
              </a:rPr>
              <a:t>On the next level, there are fish,meat,dairy products,egg,beans and lentils.Meat,fish and chicken have protein. Beans and lentils do too!</a:t>
            </a:r>
          </a:p>
        </p:txBody>
      </p:sp>
    </p:spTree>
    <p:extLst>
      <p:ext uri="{BB962C8B-B14F-4D97-AF65-F5344CB8AC3E}">
        <p14:creationId xmlns:p14="http://schemas.microsoft.com/office/powerpoint/2010/main" val="15829785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checkerboard(across)">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linds(horizontal)">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circle(in)">
                                      <p:cBhvr>
                                        <p:cTn id="17" dur="20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38" presetClass="entr" presetSubtype="0" accel="50000" fill="hold" grpId="0" nodeType="clickEffect">
                                  <p:stCondLst>
                                    <p:cond delay="0"/>
                                  </p:stCondLst>
                                  <p:iterate type="lt">
                                    <p:tmPct val="50000"/>
                                  </p:iterate>
                                  <p:childTnLst>
                                    <p:set>
                                      <p:cBhvr>
                                        <p:cTn id="28" dur="1" fill="hold">
                                          <p:stCondLst>
                                            <p:cond delay="0"/>
                                          </p:stCondLst>
                                        </p:cTn>
                                        <p:tgtEl>
                                          <p:spTgt spid="47"/>
                                        </p:tgtEl>
                                        <p:attrNameLst>
                                          <p:attrName>style.visibility</p:attrName>
                                        </p:attrNameLst>
                                      </p:cBhvr>
                                      <p:to>
                                        <p:strVal val="visible"/>
                                      </p:to>
                                    </p:set>
                                    <p:set>
                                      <p:cBhvr>
                                        <p:cTn id="29" dur="455" fill="hold">
                                          <p:stCondLst>
                                            <p:cond delay="0"/>
                                          </p:stCondLst>
                                        </p:cTn>
                                        <p:tgtEl>
                                          <p:spTgt spid="47"/>
                                        </p:tgtEl>
                                        <p:attrNameLst>
                                          <p:attrName>style.rotation</p:attrName>
                                        </p:attrNameLst>
                                      </p:cBhvr>
                                      <p:to>
                                        <p:strVal val="-45.0"/>
                                      </p:to>
                                    </p:set>
                                    <p:anim calcmode="lin" valueType="num">
                                      <p:cBhvr>
                                        <p:cTn id="30" dur="455" fill="hold">
                                          <p:stCondLst>
                                            <p:cond delay="455"/>
                                          </p:stCondLst>
                                        </p:cTn>
                                        <p:tgtEl>
                                          <p:spTgt spid="47"/>
                                        </p:tgtEl>
                                        <p:attrNameLst>
                                          <p:attrName>style.rotation</p:attrName>
                                        </p:attrNameLst>
                                      </p:cBhvr>
                                      <p:tavLst>
                                        <p:tav tm="0">
                                          <p:val>
                                            <p:fltVal val="-45"/>
                                          </p:val>
                                        </p:tav>
                                        <p:tav tm="69900">
                                          <p:val>
                                            <p:fltVal val="45"/>
                                          </p:val>
                                        </p:tav>
                                        <p:tav tm="100000">
                                          <p:val>
                                            <p:fltVal val="0"/>
                                          </p:val>
                                        </p:tav>
                                      </p:tavLst>
                                    </p:anim>
                                    <p:anim calcmode="lin" valueType="num">
                                      <p:cBhvr>
                                        <p:cTn id="31" dur="455" fill="hold">
                                          <p:stCondLst>
                                            <p:cond delay="0"/>
                                          </p:stCondLst>
                                        </p:cTn>
                                        <p:tgtEl>
                                          <p:spTgt spid="47"/>
                                        </p:tgtEl>
                                        <p:attrNameLst>
                                          <p:attrName>ppt_y</p:attrName>
                                        </p:attrNameLst>
                                      </p:cBhvr>
                                      <p:tavLst>
                                        <p:tav tm="0">
                                          <p:val>
                                            <p:strVal val="#ppt_y-1"/>
                                          </p:val>
                                        </p:tav>
                                        <p:tav tm="100000">
                                          <p:val>
                                            <p:strVal val="#ppt_y-(0.354*#ppt_w-0.172*#ppt_h)"/>
                                          </p:val>
                                        </p:tav>
                                      </p:tavLst>
                                    </p:anim>
                                    <p:anim calcmode="lin" valueType="num">
                                      <p:cBhvr>
                                        <p:cTn id="32" dur="156" decel="50000" autoRev="1" fill="hold">
                                          <p:stCondLst>
                                            <p:cond delay="455"/>
                                          </p:stCondLst>
                                        </p:cTn>
                                        <p:tgtEl>
                                          <p:spTgt spid="47"/>
                                        </p:tgtEl>
                                        <p:attrNameLst>
                                          <p:attrName>ppt_y</p:attrName>
                                        </p:attrNameLst>
                                      </p:cBhvr>
                                      <p:tavLst>
                                        <p:tav tm="0">
                                          <p:val>
                                            <p:strVal val="#ppt_y-(0.354*#ppt_w-0.172*#ppt_h)"/>
                                          </p:val>
                                        </p:tav>
                                        <p:tav tm="100000">
                                          <p:val>
                                            <p:strVal val="#ppt_y-(0.354*#ppt_w-0.172*#ppt_h)-#ppt_h/2"/>
                                          </p:val>
                                        </p:tav>
                                      </p:tavLst>
                                    </p:anim>
                                    <p:anim calcmode="lin" valueType="num">
                                      <p:cBhvr>
                                        <p:cTn id="33" dur="136" fill="hold">
                                          <p:stCondLst>
                                            <p:cond delay="864"/>
                                          </p:stCondLst>
                                        </p:cTn>
                                        <p:tgtEl>
                                          <p:spTgt spid="47"/>
                                        </p:tgtEl>
                                        <p:attrNameLst>
                                          <p:attrName>ppt_y</p:attrName>
                                        </p:attrNameLst>
                                      </p:cBhvr>
                                      <p:tavLst>
                                        <p:tav tm="0">
                                          <p:val>
                                            <p:strVal val="#ppt_y-(0.354*#ppt_w-0.172*#ppt_h)"/>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5"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2000"/>
                                        <p:tgtEl>
                                          <p:spTgt spid="13"/>
                                        </p:tgtEl>
                                      </p:cBhvr>
                                    </p:animEffect>
                                    <p:anim calcmode="lin" valueType="num">
                                      <p:cBhvr>
                                        <p:cTn id="39" dur="2000" fill="hold"/>
                                        <p:tgtEl>
                                          <p:spTgt spid="13"/>
                                        </p:tgtEl>
                                        <p:attrNameLst>
                                          <p:attrName>style.rotation</p:attrName>
                                        </p:attrNameLst>
                                      </p:cBhvr>
                                      <p:tavLst>
                                        <p:tav tm="0">
                                          <p:val>
                                            <p:fltVal val="720"/>
                                          </p:val>
                                        </p:tav>
                                        <p:tav tm="100000">
                                          <p:val>
                                            <p:fltVal val="0"/>
                                          </p:val>
                                        </p:tav>
                                      </p:tavLst>
                                    </p:anim>
                                    <p:anim calcmode="lin" valueType="num">
                                      <p:cBhvr>
                                        <p:cTn id="40" dur="2000" fill="hold"/>
                                        <p:tgtEl>
                                          <p:spTgt spid="13"/>
                                        </p:tgtEl>
                                        <p:attrNameLst>
                                          <p:attrName>ppt_h</p:attrName>
                                        </p:attrNameLst>
                                      </p:cBhvr>
                                      <p:tavLst>
                                        <p:tav tm="0">
                                          <p:val>
                                            <p:fltVal val="0"/>
                                          </p:val>
                                        </p:tav>
                                        <p:tav tm="100000">
                                          <p:val>
                                            <p:strVal val="#ppt_h"/>
                                          </p:val>
                                        </p:tav>
                                      </p:tavLst>
                                    </p:anim>
                                    <p:anim calcmode="lin" valueType="num">
                                      <p:cBhvr>
                                        <p:cTn id="41" dur="2000" fill="hold"/>
                                        <p:tgtEl>
                                          <p:spTgt spid="13"/>
                                        </p:tgtEl>
                                        <p:attrNameLst>
                                          <p:attrName>ppt_w</p:attrName>
                                        </p:attrNameLst>
                                      </p:cBhvr>
                                      <p:tavLst>
                                        <p:tav tm="0">
                                          <p:val>
                                            <p:fltVal val="0"/>
                                          </p:val>
                                        </p:tav>
                                        <p:tav tm="100000">
                                          <p:val>
                                            <p:strVal val="#ppt_w"/>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4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ppt_x"/>
                                          </p:val>
                                        </p:tav>
                                        <p:tav tm="100000">
                                          <p:val>
                                            <p:strVal val="#ppt_x"/>
                                          </p:val>
                                        </p:tav>
                                      </p:tavLst>
                                    </p:anim>
                                    <p:anim calcmode="lin" valueType="num">
                                      <p:cBhvr additive="base">
                                        <p:cTn id="5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randombar(horizontal)">
                                      <p:cBhvr>
                                        <p:cTn id="56" dur="500"/>
                                        <p:tgtEl>
                                          <p:spTgt spid="45"/>
                                        </p:tgtEl>
                                      </p:cBhvr>
                                    </p:animEffect>
                                  </p:childTnLst>
                                </p:cTn>
                              </p:par>
                            </p:childTnLst>
                          </p:cTn>
                        </p:par>
                      </p:childTnLst>
                    </p:cTn>
                  </p:par>
                  <p:par>
                    <p:cTn id="57" fill="hold">
                      <p:stCondLst>
                        <p:cond delay="indefinite"/>
                      </p:stCondLst>
                      <p:childTnLst>
                        <p:par>
                          <p:cTn id="58" fill="hold">
                            <p:stCondLst>
                              <p:cond delay="0"/>
                            </p:stCondLst>
                            <p:childTnLst>
                              <p:par>
                                <p:cTn id="59" presetID="19" presetClass="entr" presetSubtype="10"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0" fill="hold"/>
                                        <p:tgtEl>
                                          <p:spTgt spid="9"/>
                                        </p:tgtEl>
                                        <p:attrNameLst>
                                          <p:attrName>ppt_w</p:attrName>
                                        </p:attrNameLst>
                                      </p:cBhvr>
                                      <p:tavLst>
                                        <p:tav tm="0" fmla="#ppt_w*sin(2.5*pi*$)">
                                          <p:val>
                                            <p:fltVal val="0"/>
                                          </p:val>
                                        </p:tav>
                                        <p:tav tm="100000">
                                          <p:val>
                                            <p:fltVal val="1"/>
                                          </p:val>
                                        </p:tav>
                                      </p:tavLst>
                                    </p:anim>
                                    <p:anim calcmode="lin" valueType="num">
                                      <p:cBhvr>
                                        <p:cTn id="62" dur="5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strips(downLeft)">
                                      <p:cBhvr>
                                        <p:cTn id="67" dur="500"/>
                                        <p:tgtEl>
                                          <p:spTgt spid="39"/>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fade">
                                      <p:cBhvr>
                                        <p:cTn id="72" dur="1000"/>
                                        <p:tgtEl>
                                          <p:spTgt spid="2"/>
                                        </p:tgtEl>
                                      </p:cBhvr>
                                    </p:animEffect>
                                    <p:anim calcmode="lin" valueType="num">
                                      <p:cBhvr>
                                        <p:cTn id="73" dur="1000" fill="hold"/>
                                        <p:tgtEl>
                                          <p:spTgt spid="2"/>
                                        </p:tgtEl>
                                        <p:attrNameLst>
                                          <p:attrName>ppt_x</p:attrName>
                                        </p:attrNameLst>
                                      </p:cBhvr>
                                      <p:tavLst>
                                        <p:tav tm="0">
                                          <p:val>
                                            <p:strVal val="#ppt_x"/>
                                          </p:val>
                                        </p:tav>
                                        <p:tav tm="100000">
                                          <p:val>
                                            <p:strVal val="#ppt_x"/>
                                          </p:val>
                                        </p:tav>
                                      </p:tavLst>
                                    </p:anim>
                                    <p:anim calcmode="lin" valueType="num">
                                      <p:cBhvr>
                                        <p:cTn id="7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1" grpId="0"/>
      <p:bldP spid="43" grpId="0"/>
      <p:bldP spid="45" grpId="0"/>
      <p:bldP spid="47"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FB7170-29C6-9343-BBE7-439684C8FEF2}"/>
              </a:ext>
            </a:extLst>
          </p:cNvPr>
          <p:cNvPicPr>
            <a:picLocks noChangeAspect="1"/>
          </p:cNvPicPr>
          <p:nvPr/>
        </p:nvPicPr>
        <p:blipFill>
          <a:blip r:embed="rId2"/>
          <a:stretch>
            <a:fillRect/>
          </a:stretch>
        </p:blipFill>
        <p:spPr>
          <a:xfrm>
            <a:off x="-8934" y="-1"/>
            <a:ext cx="5089921" cy="6857999"/>
          </a:xfrm>
          <a:prstGeom prst="rect">
            <a:avLst/>
          </a:prstGeom>
        </p:spPr>
      </p:pic>
      <p:pic>
        <p:nvPicPr>
          <p:cNvPr id="7" name="Picture 33">
            <a:extLst>
              <a:ext uri="{FF2B5EF4-FFF2-40B4-BE49-F238E27FC236}">
                <a16:creationId xmlns:a16="http://schemas.microsoft.com/office/drawing/2014/main" id="{D0D398D8-D31A-504A-B367-9E75F470E8EC}"/>
              </a:ext>
            </a:extLst>
          </p:cNvPr>
          <p:cNvPicPr>
            <a:picLocks noChangeAspect="1"/>
          </p:cNvPicPr>
          <p:nvPr/>
        </p:nvPicPr>
        <p:blipFill>
          <a:blip r:embed="rId3"/>
          <a:stretch>
            <a:fillRect/>
          </a:stretch>
        </p:blipFill>
        <p:spPr>
          <a:xfrm>
            <a:off x="5080987" y="2768202"/>
            <a:ext cx="3562952" cy="4089795"/>
          </a:xfrm>
          <a:prstGeom prst="rect">
            <a:avLst/>
          </a:prstGeom>
        </p:spPr>
      </p:pic>
      <p:pic>
        <p:nvPicPr>
          <p:cNvPr id="9" name="Picture 31">
            <a:extLst>
              <a:ext uri="{FF2B5EF4-FFF2-40B4-BE49-F238E27FC236}">
                <a16:creationId xmlns:a16="http://schemas.microsoft.com/office/drawing/2014/main" id="{3AE77A06-B0A8-8D42-9082-5E4DEDABAA10}"/>
              </a:ext>
            </a:extLst>
          </p:cNvPr>
          <p:cNvPicPr>
            <a:picLocks noChangeAspect="1"/>
          </p:cNvPicPr>
          <p:nvPr/>
        </p:nvPicPr>
        <p:blipFill>
          <a:blip r:embed="rId4"/>
          <a:stretch>
            <a:fillRect/>
          </a:stretch>
        </p:blipFill>
        <p:spPr>
          <a:xfrm>
            <a:off x="8643939" y="2768201"/>
            <a:ext cx="3688546" cy="4109615"/>
          </a:xfrm>
          <a:prstGeom prst="rect">
            <a:avLst/>
          </a:prstGeom>
        </p:spPr>
      </p:pic>
      <p:sp>
        <p:nvSpPr>
          <p:cNvPr id="12" name="TextBox 11">
            <a:extLst>
              <a:ext uri="{FF2B5EF4-FFF2-40B4-BE49-F238E27FC236}">
                <a16:creationId xmlns:a16="http://schemas.microsoft.com/office/drawing/2014/main" id="{3F04883E-31C3-1447-B755-94E6A623F5B4}"/>
              </a:ext>
            </a:extLst>
          </p:cNvPr>
          <p:cNvSpPr txBox="1"/>
          <p:nvPr/>
        </p:nvSpPr>
        <p:spPr>
          <a:xfrm>
            <a:off x="10996757" y="3271506"/>
            <a:ext cx="2390486" cy="707886"/>
          </a:xfrm>
          <a:prstGeom prst="rect">
            <a:avLst/>
          </a:prstGeom>
          <a:noFill/>
        </p:spPr>
        <p:txBody>
          <a:bodyPr wrap="square" rtlCol="0">
            <a:spAutoFit/>
          </a:bodyPr>
          <a:lstStyle/>
          <a:p>
            <a:pPr algn="l"/>
            <a:r>
              <a:rPr lang="en-US" sz="4000" b="1">
                <a:solidFill>
                  <a:srgbClr val="C00000"/>
                </a:solidFill>
              </a:rPr>
              <a:t>Oil</a:t>
            </a:r>
          </a:p>
        </p:txBody>
      </p:sp>
      <p:sp>
        <p:nvSpPr>
          <p:cNvPr id="14" name="TextBox 13">
            <a:extLst>
              <a:ext uri="{FF2B5EF4-FFF2-40B4-BE49-F238E27FC236}">
                <a16:creationId xmlns:a16="http://schemas.microsoft.com/office/drawing/2014/main" id="{B19B5F0E-EF19-C549-80BF-EC75873A00B3}"/>
              </a:ext>
            </a:extLst>
          </p:cNvPr>
          <p:cNvSpPr txBox="1"/>
          <p:nvPr/>
        </p:nvSpPr>
        <p:spPr>
          <a:xfrm>
            <a:off x="6666453" y="6040304"/>
            <a:ext cx="2390486" cy="707886"/>
          </a:xfrm>
          <a:prstGeom prst="rect">
            <a:avLst/>
          </a:prstGeom>
          <a:noFill/>
        </p:spPr>
        <p:txBody>
          <a:bodyPr wrap="square" rtlCol="0">
            <a:spAutoFit/>
          </a:bodyPr>
          <a:lstStyle/>
          <a:p>
            <a:pPr algn="l"/>
            <a:r>
              <a:rPr lang="en-US" sz="4000" b="1">
                <a:solidFill>
                  <a:srgbClr val="C00000"/>
                </a:solidFill>
              </a:rPr>
              <a:t>Fat</a:t>
            </a:r>
          </a:p>
        </p:txBody>
      </p:sp>
      <p:sp>
        <p:nvSpPr>
          <p:cNvPr id="2" name="TextBox 1">
            <a:extLst>
              <a:ext uri="{FF2B5EF4-FFF2-40B4-BE49-F238E27FC236}">
                <a16:creationId xmlns:a16="http://schemas.microsoft.com/office/drawing/2014/main" id="{5399C256-8889-364B-9F73-0F80442C4710}"/>
              </a:ext>
            </a:extLst>
          </p:cNvPr>
          <p:cNvSpPr txBox="1"/>
          <p:nvPr/>
        </p:nvSpPr>
        <p:spPr>
          <a:xfrm>
            <a:off x="5220295" y="-335689"/>
            <a:ext cx="7112190" cy="2554545"/>
          </a:xfrm>
          <a:prstGeom prst="rect">
            <a:avLst/>
          </a:prstGeom>
          <a:noFill/>
        </p:spPr>
        <p:txBody>
          <a:bodyPr wrap="square" rtlCol="0">
            <a:spAutoFit/>
          </a:bodyPr>
          <a:lstStyle/>
          <a:p>
            <a:pPr algn="l"/>
            <a:br>
              <a:rPr lang="en-US" sz="3200" b="1">
                <a:solidFill>
                  <a:srgbClr val="C00000"/>
                </a:solidFill>
              </a:rPr>
            </a:br>
            <a:r>
              <a:rPr lang="en-US" sz="3200" b="1">
                <a:solidFill>
                  <a:srgbClr val="C00000"/>
                </a:solidFill>
              </a:rPr>
              <a:t>Fat and oil are at the top of the Food Pyramid. These make food delicious, but our body does not need very much them.</a:t>
            </a:r>
          </a:p>
        </p:txBody>
      </p:sp>
    </p:spTree>
    <p:extLst>
      <p:ext uri="{BB962C8B-B14F-4D97-AF65-F5344CB8AC3E}">
        <p14:creationId xmlns:p14="http://schemas.microsoft.com/office/powerpoint/2010/main" val="3770917241"/>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anim calcmode="lin" valueType="num">
                                      <p:cBhvr>
                                        <p:cTn id="16" dur="2000" fill="hold"/>
                                        <p:tgtEl>
                                          <p:spTgt spid="7"/>
                                        </p:tgtEl>
                                        <p:attrNameLst>
                                          <p:attrName>style.rotation</p:attrName>
                                        </p:attrNameLst>
                                      </p:cBhvr>
                                      <p:tavLst>
                                        <p:tav tm="0">
                                          <p:val>
                                            <p:fltVal val="720"/>
                                          </p:val>
                                        </p:tav>
                                        <p:tav tm="100000">
                                          <p:val>
                                            <p:fltVal val="0"/>
                                          </p:val>
                                        </p:tav>
                                      </p:tavLst>
                                    </p:anim>
                                    <p:anim calcmode="lin" valueType="num">
                                      <p:cBhvr>
                                        <p:cTn id="17" dur="2000" fill="hold"/>
                                        <p:tgtEl>
                                          <p:spTgt spid="7"/>
                                        </p:tgtEl>
                                        <p:attrNameLst>
                                          <p:attrName>ppt_h</p:attrName>
                                        </p:attrNameLst>
                                      </p:cBhvr>
                                      <p:tavLst>
                                        <p:tav tm="0">
                                          <p:val>
                                            <p:fltVal val="0"/>
                                          </p:val>
                                        </p:tav>
                                        <p:tav tm="100000">
                                          <p:val>
                                            <p:strVal val="#ppt_h"/>
                                          </p:val>
                                        </p:tav>
                                      </p:tavLst>
                                    </p:anim>
                                    <p:anim calcmode="lin" valueType="num">
                                      <p:cBhvr>
                                        <p:cTn id="18" dur="2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14"/>
                                        </p:tgtEl>
                                        <p:attrNameLst>
                                          <p:attrName>style.visibility</p:attrName>
                                        </p:attrNameLst>
                                      </p:cBhvr>
                                      <p:to>
                                        <p:strVal val="visible"/>
                                      </p:to>
                                    </p:set>
                                    <p:anim by="(-#ppt_w*2)" calcmode="lin" valueType="num">
                                      <p:cBhvr rctx="PPT">
                                        <p:cTn id="23" dur="500" autoRev="1" fill="hold">
                                          <p:stCondLst>
                                            <p:cond delay="0"/>
                                          </p:stCondLst>
                                        </p:cTn>
                                        <p:tgtEl>
                                          <p:spTgt spid="14"/>
                                        </p:tgtEl>
                                        <p:attrNameLst>
                                          <p:attrName>ppt_w</p:attrName>
                                        </p:attrNameLst>
                                      </p:cBhvr>
                                    </p:anim>
                                    <p:anim by="(#ppt_w*0.50)" calcmode="lin" valueType="num">
                                      <p:cBhvr>
                                        <p:cTn id="24" dur="500" decel="50000" autoRev="1" fill="hold">
                                          <p:stCondLst>
                                            <p:cond delay="0"/>
                                          </p:stCondLst>
                                        </p:cTn>
                                        <p:tgtEl>
                                          <p:spTgt spid="14"/>
                                        </p:tgtEl>
                                        <p:attrNameLst>
                                          <p:attrName>ppt_x</p:attrName>
                                        </p:attrNameLst>
                                      </p:cBhvr>
                                    </p:anim>
                                    <p:anim from="(-#ppt_h/2)" to="(#ppt_y)" calcmode="lin" valueType="num">
                                      <p:cBhvr>
                                        <p:cTn id="25" dur="1000" fill="hold">
                                          <p:stCondLst>
                                            <p:cond delay="0"/>
                                          </p:stCondLst>
                                        </p:cTn>
                                        <p:tgtEl>
                                          <p:spTgt spid="14"/>
                                        </p:tgtEl>
                                        <p:attrNameLst>
                                          <p:attrName>ppt_y</p:attrName>
                                        </p:attrNameLst>
                                      </p:cBhvr>
                                    </p:anim>
                                    <p:animRot by="21600000">
                                      <p:cBhvr>
                                        <p:cTn id="26" dur="1000" fill="hold">
                                          <p:stCondLst>
                                            <p:cond delay="0"/>
                                          </p:stCondLst>
                                        </p:cTn>
                                        <p:tgtEl>
                                          <p:spTgt spid="14"/>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dissolv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E69EB3-44FF-B14A-BA2A-F5D8F08A923A}"/>
              </a:ext>
            </a:extLst>
          </p:cNvPr>
          <p:cNvSpPr txBox="1"/>
          <p:nvPr/>
        </p:nvSpPr>
        <p:spPr>
          <a:xfrm>
            <a:off x="3692128" y="0"/>
            <a:ext cx="4807744" cy="1200329"/>
          </a:xfrm>
          <a:prstGeom prst="rect">
            <a:avLst/>
          </a:prstGeom>
          <a:noFill/>
        </p:spPr>
        <p:txBody>
          <a:bodyPr wrap="square" rtlCol="0">
            <a:spAutoFit/>
          </a:bodyPr>
          <a:lstStyle/>
          <a:p>
            <a:pPr algn="l"/>
            <a:r>
              <a:rPr lang="en-US" sz="7200" b="1" u="sng">
                <a:solidFill>
                  <a:srgbClr val="C00000"/>
                </a:solidFill>
              </a:rPr>
              <a:t>Evaluation</a:t>
            </a:r>
            <a:r>
              <a:rPr lang="en-US"/>
              <a:t> </a:t>
            </a:r>
          </a:p>
        </p:txBody>
      </p:sp>
      <p:pic>
        <p:nvPicPr>
          <p:cNvPr id="7" name="Picture 7">
            <a:extLst>
              <a:ext uri="{FF2B5EF4-FFF2-40B4-BE49-F238E27FC236}">
                <a16:creationId xmlns:a16="http://schemas.microsoft.com/office/drawing/2014/main" id="{5C7444BA-1C58-3743-A314-0495C28D6584}"/>
              </a:ext>
            </a:extLst>
          </p:cNvPr>
          <p:cNvPicPr>
            <a:picLocks noChangeAspect="1"/>
          </p:cNvPicPr>
          <p:nvPr/>
        </p:nvPicPr>
        <p:blipFill>
          <a:blip r:embed="rId2"/>
          <a:stretch>
            <a:fillRect/>
          </a:stretch>
        </p:blipFill>
        <p:spPr>
          <a:xfrm>
            <a:off x="0" y="1200329"/>
            <a:ext cx="12192000" cy="5657671"/>
          </a:xfrm>
          <a:prstGeom prst="rect">
            <a:avLst/>
          </a:prstGeom>
        </p:spPr>
      </p:pic>
      <p:sp>
        <p:nvSpPr>
          <p:cNvPr id="9" name="TextBox 8">
            <a:extLst>
              <a:ext uri="{FF2B5EF4-FFF2-40B4-BE49-F238E27FC236}">
                <a16:creationId xmlns:a16="http://schemas.microsoft.com/office/drawing/2014/main" id="{371D26EE-020F-E846-B3D7-D809EE415F57}"/>
              </a:ext>
            </a:extLst>
          </p:cNvPr>
          <p:cNvSpPr txBox="1"/>
          <p:nvPr/>
        </p:nvSpPr>
        <p:spPr>
          <a:xfrm>
            <a:off x="11102429" y="2579486"/>
            <a:ext cx="2179142" cy="1200329"/>
          </a:xfrm>
          <a:prstGeom prst="rect">
            <a:avLst/>
          </a:prstGeom>
          <a:noFill/>
        </p:spPr>
        <p:txBody>
          <a:bodyPr wrap="square" rtlCol="0">
            <a:spAutoFit/>
          </a:bodyPr>
          <a:lstStyle/>
          <a:p>
            <a:pPr algn="l"/>
            <a:r>
              <a:rPr lang="en-US" sz="7200">
                <a:solidFill>
                  <a:srgbClr val="C00000"/>
                </a:solidFill>
              </a:rPr>
              <a:t>F</a:t>
            </a:r>
          </a:p>
        </p:txBody>
      </p:sp>
      <p:sp>
        <p:nvSpPr>
          <p:cNvPr id="11" name="TextBox 10">
            <a:extLst>
              <a:ext uri="{FF2B5EF4-FFF2-40B4-BE49-F238E27FC236}">
                <a16:creationId xmlns:a16="http://schemas.microsoft.com/office/drawing/2014/main" id="{68555B01-6160-A348-BB4C-D3BF54BB56F1}"/>
              </a:ext>
            </a:extLst>
          </p:cNvPr>
          <p:cNvSpPr txBox="1"/>
          <p:nvPr/>
        </p:nvSpPr>
        <p:spPr>
          <a:xfrm>
            <a:off x="11046323" y="1468281"/>
            <a:ext cx="705148" cy="1200329"/>
          </a:xfrm>
          <a:prstGeom prst="rect">
            <a:avLst/>
          </a:prstGeom>
          <a:noFill/>
        </p:spPr>
        <p:txBody>
          <a:bodyPr wrap="square" rtlCol="0">
            <a:spAutoFit/>
          </a:bodyPr>
          <a:lstStyle/>
          <a:p>
            <a:pPr algn="l"/>
            <a:r>
              <a:rPr lang="en-US" sz="7200">
                <a:solidFill>
                  <a:srgbClr val="C00000"/>
                </a:solidFill>
              </a:rPr>
              <a:t>T</a:t>
            </a:r>
          </a:p>
        </p:txBody>
      </p:sp>
      <p:sp>
        <p:nvSpPr>
          <p:cNvPr id="13" name="TextBox 12">
            <a:extLst>
              <a:ext uri="{FF2B5EF4-FFF2-40B4-BE49-F238E27FC236}">
                <a16:creationId xmlns:a16="http://schemas.microsoft.com/office/drawing/2014/main" id="{34CDABDF-9819-E047-AF0C-8B7ABC1B268D}"/>
              </a:ext>
            </a:extLst>
          </p:cNvPr>
          <p:cNvSpPr txBox="1"/>
          <p:nvPr/>
        </p:nvSpPr>
        <p:spPr>
          <a:xfrm>
            <a:off x="11102429" y="3385719"/>
            <a:ext cx="705148" cy="1200329"/>
          </a:xfrm>
          <a:prstGeom prst="rect">
            <a:avLst/>
          </a:prstGeom>
          <a:noFill/>
        </p:spPr>
        <p:txBody>
          <a:bodyPr wrap="square" rtlCol="0">
            <a:spAutoFit/>
          </a:bodyPr>
          <a:lstStyle/>
          <a:p>
            <a:pPr algn="l"/>
            <a:r>
              <a:rPr lang="en-US" sz="7200">
                <a:solidFill>
                  <a:srgbClr val="C00000"/>
                </a:solidFill>
              </a:rPr>
              <a:t>T</a:t>
            </a:r>
          </a:p>
        </p:txBody>
      </p:sp>
      <p:sp>
        <p:nvSpPr>
          <p:cNvPr id="15" name="TextBox 14">
            <a:extLst>
              <a:ext uri="{FF2B5EF4-FFF2-40B4-BE49-F238E27FC236}">
                <a16:creationId xmlns:a16="http://schemas.microsoft.com/office/drawing/2014/main" id="{C7E47F25-7C70-944D-A474-CAA4EDBDF76A}"/>
              </a:ext>
            </a:extLst>
          </p:cNvPr>
          <p:cNvSpPr txBox="1"/>
          <p:nvPr/>
        </p:nvSpPr>
        <p:spPr>
          <a:xfrm flipH="1">
            <a:off x="11046323" y="4102828"/>
            <a:ext cx="1955007" cy="1200329"/>
          </a:xfrm>
          <a:prstGeom prst="rect">
            <a:avLst/>
          </a:prstGeom>
          <a:noFill/>
        </p:spPr>
        <p:txBody>
          <a:bodyPr wrap="square" rtlCol="0">
            <a:spAutoFit/>
          </a:bodyPr>
          <a:lstStyle/>
          <a:p>
            <a:pPr algn="l"/>
            <a:r>
              <a:rPr lang="en-US" sz="7200">
                <a:solidFill>
                  <a:srgbClr val="C00000"/>
                </a:solidFill>
              </a:rPr>
              <a:t>F</a:t>
            </a:r>
          </a:p>
        </p:txBody>
      </p:sp>
      <p:sp>
        <p:nvSpPr>
          <p:cNvPr id="19" name="TextBox 18">
            <a:extLst>
              <a:ext uri="{FF2B5EF4-FFF2-40B4-BE49-F238E27FC236}">
                <a16:creationId xmlns:a16="http://schemas.microsoft.com/office/drawing/2014/main" id="{51863E42-35B3-494A-9443-4D9381198D5E}"/>
              </a:ext>
            </a:extLst>
          </p:cNvPr>
          <p:cNvSpPr txBox="1"/>
          <p:nvPr/>
        </p:nvSpPr>
        <p:spPr>
          <a:xfrm>
            <a:off x="11046323" y="4819937"/>
            <a:ext cx="705148" cy="1200329"/>
          </a:xfrm>
          <a:prstGeom prst="rect">
            <a:avLst/>
          </a:prstGeom>
          <a:noFill/>
        </p:spPr>
        <p:txBody>
          <a:bodyPr wrap="square" rtlCol="0">
            <a:spAutoFit/>
          </a:bodyPr>
          <a:lstStyle/>
          <a:p>
            <a:pPr algn="l"/>
            <a:r>
              <a:rPr lang="en-US" sz="7200">
                <a:solidFill>
                  <a:srgbClr val="C00000"/>
                </a:solidFill>
              </a:rPr>
              <a:t>T</a:t>
            </a:r>
          </a:p>
        </p:txBody>
      </p:sp>
      <p:sp>
        <p:nvSpPr>
          <p:cNvPr id="21" name="TextBox 20">
            <a:extLst>
              <a:ext uri="{FF2B5EF4-FFF2-40B4-BE49-F238E27FC236}">
                <a16:creationId xmlns:a16="http://schemas.microsoft.com/office/drawing/2014/main" id="{B10AE6AE-1BB9-C14B-9E35-7E1689F55C16}"/>
              </a:ext>
            </a:extLst>
          </p:cNvPr>
          <p:cNvSpPr txBox="1"/>
          <p:nvPr/>
        </p:nvSpPr>
        <p:spPr>
          <a:xfrm>
            <a:off x="11102429" y="5532883"/>
            <a:ext cx="2179142" cy="1200329"/>
          </a:xfrm>
          <a:prstGeom prst="rect">
            <a:avLst/>
          </a:prstGeom>
          <a:noFill/>
        </p:spPr>
        <p:txBody>
          <a:bodyPr wrap="square" rtlCol="0">
            <a:spAutoFit/>
          </a:bodyPr>
          <a:lstStyle/>
          <a:p>
            <a:pPr algn="l"/>
            <a:r>
              <a:rPr lang="en-US" sz="7200">
                <a:solidFill>
                  <a:srgbClr val="C00000"/>
                </a:solidFill>
              </a:rPr>
              <a:t>F</a:t>
            </a:r>
          </a:p>
        </p:txBody>
      </p:sp>
    </p:spTree>
    <p:extLst>
      <p:ext uri="{BB962C8B-B14F-4D97-AF65-F5344CB8AC3E}">
        <p14:creationId xmlns:p14="http://schemas.microsoft.com/office/powerpoint/2010/main" val="65242237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fill="hold"/>
                                        <p:tgtEl>
                                          <p:spTgt spid="19"/>
                                        </p:tgtEl>
                                        <p:attrNameLst>
                                          <p:attrName>ppt_x</p:attrName>
                                        </p:attrNameLst>
                                      </p:cBhvr>
                                      <p:tavLst>
                                        <p:tav tm="0">
                                          <p:val>
                                            <p:strVal val="#ppt_x"/>
                                          </p:val>
                                        </p:tav>
                                        <p:tav tm="100000">
                                          <p:val>
                                            <p:strVal val="#ppt_x"/>
                                          </p:val>
                                        </p:tav>
                                      </p:tavLst>
                                    </p:anim>
                                    <p:anim calcmode="lin" valueType="num">
                                      <p:cBhvr additive="base">
                                        <p:cTn id="4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500" fill="hold"/>
                                        <p:tgtEl>
                                          <p:spTgt spid="21"/>
                                        </p:tgtEl>
                                        <p:attrNameLst>
                                          <p:attrName>ppt_x</p:attrName>
                                        </p:attrNameLst>
                                      </p:cBhvr>
                                      <p:tavLst>
                                        <p:tav tm="0">
                                          <p:val>
                                            <p:strVal val="#ppt_x"/>
                                          </p:val>
                                        </p:tav>
                                        <p:tav tm="100000">
                                          <p:val>
                                            <p:strVal val="#ppt_x"/>
                                          </p:val>
                                        </p:tav>
                                      </p:tavLst>
                                    </p:anim>
                                    <p:anim calcmode="lin" valueType="num">
                                      <p:cBhvr additive="base">
                                        <p:cTn id="5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P spid="13" grpId="0"/>
      <p:bldP spid="15" grpId="0"/>
      <p:bldP spid="19"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6AE7F-37E2-8343-8268-40D1FC7DB729}"/>
              </a:ext>
            </a:extLst>
          </p:cNvPr>
          <p:cNvSpPr>
            <a:spLocks noGrp="1"/>
          </p:cNvSpPr>
          <p:nvPr>
            <p:ph type="title"/>
          </p:nvPr>
        </p:nvSpPr>
        <p:spPr>
          <a:xfrm>
            <a:off x="3766741" y="625078"/>
            <a:ext cx="5216525" cy="1113841"/>
          </a:xfrm>
        </p:spPr>
        <p:txBody>
          <a:bodyPr>
            <a:normAutofit fontScale="90000"/>
          </a:bodyPr>
          <a:lstStyle/>
          <a:p>
            <a:r>
              <a:rPr lang="en-US" sz="8000" b="1">
                <a:solidFill>
                  <a:srgbClr val="002060"/>
                </a:solidFill>
              </a:rPr>
              <a:t>Pair work</a:t>
            </a:r>
            <a:r>
              <a:rPr lang="en-US"/>
              <a:t> </a:t>
            </a:r>
          </a:p>
        </p:txBody>
      </p:sp>
      <p:sp>
        <p:nvSpPr>
          <p:cNvPr id="5" name="TextBox 4">
            <a:extLst>
              <a:ext uri="{FF2B5EF4-FFF2-40B4-BE49-F238E27FC236}">
                <a16:creationId xmlns:a16="http://schemas.microsoft.com/office/drawing/2014/main" id="{618191B1-ABB1-F346-A0E4-989FB95308EA}"/>
              </a:ext>
            </a:extLst>
          </p:cNvPr>
          <p:cNvSpPr txBox="1"/>
          <p:nvPr/>
        </p:nvSpPr>
        <p:spPr>
          <a:xfrm>
            <a:off x="1428750" y="2274838"/>
            <a:ext cx="10715625" cy="2308324"/>
          </a:xfrm>
          <a:prstGeom prst="rect">
            <a:avLst/>
          </a:prstGeom>
          <a:noFill/>
        </p:spPr>
        <p:txBody>
          <a:bodyPr wrap="square" rtlCol="0">
            <a:spAutoFit/>
          </a:bodyPr>
          <a:lstStyle/>
          <a:p>
            <a:pPr algn="l"/>
            <a:r>
              <a:rPr lang="en-US" sz="3600" b="1">
                <a:solidFill>
                  <a:srgbClr val="C00000"/>
                </a:solidFill>
                <a:latin typeface="Arial Black" panose="020B0604020202020204" pitchFamily="34" charset="0"/>
                <a:cs typeface="Arial Black" panose="020B0604020202020204" pitchFamily="34" charset="0"/>
              </a:rPr>
              <a:t>1. Which foods are made from grains?</a:t>
            </a:r>
          </a:p>
          <a:p>
            <a:pPr algn="l"/>
            <a:r>
              <a:rPr lang="en-US" sz="3600" b="1">
                <a:solidFill>
                  <a:srgbClr val="C00000"/>
                </a:solidFill>
                <a:latin typeface="Arial Black" panose="020B0604020202020204" pitchFamily="34" charset="0"/>
                <a:cs typeface="Arial Black" panose="020B0604020202020204" pitchFamily="34" charset="0"/>
              </a:rPr>
              <a:t>2. Which food gives us energy? </a:t>
            </a:r>
          </a:p>
          <a:p>
            <a:pPr algn="l"/>
            <a:r>
              <a:rPr lang="en-US" sz="3600" b="1">
                <a:solidFill>
                  <a:srgbClr val="C00000"/>
                </a:solidFill>
                <a:latin typeface="Arial Black" panose="020B0604020202020204" pitchFamily="34" charset="0"/>
                <a:cs typeface="Arial Black" panose="020B0604020202020204" pitchFamily="34" charset="0"/>
              </a:rPr>
              <a:t>3. Which foods have vitamins? </a:t>
            </a:r>
          </a:p>
          <a:p>
            <a:pPr algn="l"/>
            <a:r>
              <a:rPr lang="en-US" sz="3600" b="1">
                <a:solidFill>
                  <a:srgbClr val="C00000"/>
                </a:solidFill>
                <a:latin typeface="Arial Black" panose="020B0604020202020204" pitchFamily="34" charset="0"/>
                <a:cs typeface="Arial Black" panose="020B0604020202020204" pitchFamily="34" charset="0"/>
              </a:rPr>
              <a:t>4. Which foods help our eyes and health? </a:t>
            </a:r>
          </a:p>
        </p:txBody>
      </p:sp>
    </p:spTree>
    <p:extLst>
      <p:ext uri="{BB962C8B-B14F-4D97-AF65-F5344CB8AC3E}">
        <p14:creationId xmlns:p14="http://schemas.microsoft.com/office/powerpoint/2010/main" val="269950620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anim calcmode="lin" valueType="num">
                                      <p:cBhvr>
                                        <p:cTn id="1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46C50-C131-4646-83A6-734A9E4873FD}"/>
              </a:ext>
            </a:extLst>
          </p:cNvPr>
          <p:cNvSpPr>
            <a:spLocks noGrp="1"/>
          </p:cNvSpPr>
          <p:nvPr>
            <p:ph type="title"/>
          </p:nvPr>
        </p:nvSpPr>
        <p:spPr>
          <a:xfrm>
            <a:off x="3963193" y="457785"/>
            <a:ext cx="7734698" cy="475665"/>
          </a:xfrm>
        </p:spPr>
        <p:txBody>
          <a:bodyPr>
            <a:noAutofit/>
          </a:bodyPr>
          <a:lstStyle/>
          <a:p>
            <a:r>
              <a:rPr lang="en-US" sz="8000" b="1" u="sng">
                <a:solidFill>
                  <a:srgbClr val="002060"/>
                </a:solidFill>
              </a:rPr>
              <a:t>Group work</a:t>
            </a:r>
            <a:r>
              <a:rPr lang="en-US" sz="8000"/>
              <a:t> </a:t>
            </a:r>
          </a:p>
        </p:txBody>
      </p:sp>
      <p:pic>
        <p:nvPicPr>
          <p:cNvPr id="4" name="Picture 4">
            <a:extLst>
              <a:ext uri="{FF2B5EF4-FFF2-40B4-BE49-F238E27FC236}">
                <a16:creationId xmlns:a16="http://schemas.microsoft.com/office/drawing/2014/main" id="{A4FEBADE-F90F-B24A-B0A2-8684285338C8}"/>
              </a:ext>
            </a:extLst>
          </p:cNvPr>
          <p:cNvPicPr>
            <a:picLocks noChangeAspect="1"/>
          </p:cNvPicPr>
          <p:nvPr/>
        </p:nvPicPr>
        <p:blipFill>
          <a:blip r:embed="rId2"/>
          <a:stretch>
            <a:fillRect/>
          </a:stretch>
        </p:blipFill>
        <p:spPr>
          <a:xfrm>
            <a:off x="0" y="1428751"/>
            <a:ext cx="6096000" cy="5429249"/>
          </a:xfrm>
          <a:prstGeom prst="rect">
            <a:avLst/>
          </a:prstGeom>
        </p:spPr>
      </p:pic>
      <p:sp>
        <p:nvSpPr>
          <p:cNvPr id="6" name="TextBox 5">
            <a:extLst>
              <a:ext uri="{FF2B5EF4-FFF2-40B4-BE49-F238E27FC236}">
                <a16:creationId xmlns:a16="http://schemas.microsoft.com/office/drawing/2014/main" id="{B4073E45-4A7B-344C-917C-BB8493883012}"/>
              </a:ext>
            </a:extLst>
          </p:cNvPr>
          <p:cNvSpPr txBox="1"/>
          <p:nvPr/>
        </p:nvSpPr>
        <p:spPr>
          <a:xfrm>
            <a:off x="6096000" y="3220044"/>
            <a:ext cx="5768578" cy="1569660"/>
          </a:xfrm>
          <a:prstGeom prst="rect">
            <a:avLst/>
          </a:prstGeom>
          <a:noFill/>
        </p:spPr>
        <p:txBody>
          <a:bodyPr wrap="square" rtlCol="0">
            <a:spAutoFit/>
          </a:bodyPr>
          <a:lstStyle/>
          <a:p>
            <a:pPr algn="l"/>
            <a:r>
              <a:rPr lang="en-US" sz="4800" b="1">
                <a:solidFill>
                  <a:srgbClr val="C00000"/>
                </a:solidFill>
              </a:rPr>
              <a:t>Find the mistakes in   the food pyramid</a:t>
            </a:r>
            <a:r>
              <a:rPr lang="en-US"/>
              <a:t> </a:t>
            </a:r>
          </a:p>
        </p:txBody>
      </p:sp>
    </p:spTree>
    <p:extLst>
      <p:ext uri="{BB962C8B-B14F-4D97-AF65-F5344CB8AC3E}">
        <p14:creationId xmlns:p14="http://schemas.microsoft.com/office/powerpoint/2010/main" val="178387083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6"/>
                                        </p:tgtEl>
                                        <p:attrNameLst>
                                          <p:attrName>ppt_y</p:attrName>
                                        </p:attrNameLst>
                                      </p:cBhvr>
                                      <p:tavLst>
                                        <p:tav tm="0">
                                          <p:val>
                                            <p:strVal val="#ppt_y"/>
                                          </p:val>
                                        </p:tav>
                                        <p:tav tm="100000">
                                          <p:val>
                                            <p:strVal val="#ppt_y"/>
                                          </p:val>
                                        </p:tav>
                                      </p:tavLst>
                                    </p:anim>
                                    <p:anim calcmode="lin" valueType="num">
                                      <p:cBhvr>
                                        <p:cTn id="1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12840-B9E2-7642-B5C2-EB5157372C43}"/>
              </a:ext>
            </a:extLst>
          </p:cNvPr>
          <p:cNvSpPr>
            <a:spLocks noGrp="1"/>
          </p:cNvSpPr>
          <p:nvPr>
            <p:ph type="title"/>
          </p:nvPr>
        </p:nvSpPr>
        <p:spPr>
          <a:xfrm>
            <a:off x="59531" y="5648"/>
            <a:ext cx="5502275" cy="1453170"/>
          </a:xfrm>
        </p:spPr>
        <p:txBody>
          <a:bodyPr>
            <a:normAutofit/>
          </a:bodyPr>
          <a:lstStyle/>
          <a:p>
            <a:r>
              <a:rPr lang="en-US" sz="7200" b="1" u="sng">
                <a:solidFill>
                  <a:schemeClr val="tx1">
                    <a:lumMod val="10000"/>
                  </a:schemeClr>
                </a:solidFill>
              </a:rPr>
              <a:t>Homework</a:t>
            </a:r>
          </a:p>
        </p:txBody>
      </p:sp>
      <p:sp>
        <p:nvSpPr>
          <p:cNvPr id="4" name="TextBox 3">
            <a:extLst>
              <a:ext uri="{FF2B5EF4-FFF2-40B4-BE49-F238E27FC236}">
                <a16:creationId xmlns:a16="http://schemas.microsoft.com/office/drawing/2014/main" id="{A99653F0-5BC6-AA4B-8CD2-6AEE9ECFD986}"/>
              </a:ext>
            </a:extLst>
          </p:cNvPr>
          <p:cNvSpPr txBox="1"/>
          <p:nvPr/>
        </p:nvSpPr>
        <p:spPr>
          <a:xfrm>
            <a:off x="6750844" y="4822031"/>
            <a:ext cx="5709047" cy="1815882"/>
          </a:xfrm>
          <a:prstGeom prst="rect">
            <a:avLst/>
          </a:prstGeom>
          <a:noFill/>
        </p:spPr>
        <p:txBody>
          <a:bodyPr wrap="square" rtlCol="0">
            <a:spAutoFit/>
          </a:bodyPr>
          <a:lstStyle/>
          <a:p>
            <a:pPr algn="l"/>
            <a:r>
              <a:rPr lang="en-US" sz="2800" b="1">
                <a:solidFill>
                  <a:srgbClr val="FFC000"/>
                </a:solidFill>
                <a:latin typeface="Arial Black" panose="020B0604020202020204" pitchFamily="34" charset="0"/>
                <a:cs typeface="Arial Black" panose="020B0604020202020204" pitchFamily="34" charset="0"/>
              </a:rPr>
              <a:t>Look at the shape of the Food Pyramid. </a:t>
            </a:r>
          </a:p>
          <a:p>
            <a:pPr algn="l"/>
            <a:r>
              <a:rPr lang="en-US" sz="2800" b="1">
                <a:solidFill>
                  <a:srgbClr val="FFC000"/>
                </a:solidFill>
                <a:latin typeface="Arial Black" panose="020B0604020202020204" pitchFamily="34" charset="0"/>
                <a:cs typeface="Arial Black" panose="020B0604020202020204" pitchFamily="34" charset="0"/>
              </a:rPr>
              <a:t>How much of each food group we should eat.</a:t>
            </a:r>
          </a:p>
        </p:txBody>
      </p:sp>
      <p:pic>
        <p:nvPicPr>
          <p:cNvPr id="3" name="Picture 9">
            <a:extLst>
              <a:ext uri="{FF2B5EF4-FFF2-40B4-BE49-F238E27FC236}">
                <a16:creationId xmlns:a16="http://schemas.microsoft.com/office/drawing/2014/main" id="{C3FFBDFF-3D96-4046-9B98-406FC0A3F811}"/>
              </a:ext>
            </a:extLst>
          </p:cNvPr>
          <p:cNvPicPr>
            <a:picLocks noGrp="1" noChangeAspect="1"/>
          </p:cNvPicPr>
          <p:nvPr>
            <p:ph idx="1"/>
          </p:nvPr>
        </p:nvPicPr>
        <p:blipFill>
          <a:blip r:embed="rId2"/>
          <a:stretch>
            <a:fillRect/>
          </a:stretch>
        </p:blipFill>
        <p:spPr>
          <a:xfrm>
            <a:off x="59531" y="1530255"/>
            <a:ext cx="6373415" cy="5327745"/>
          </a:xfrm>
          <a:prstGeom prst="rect">
            <a:avLst/>
          </a:prstGeom>
        </p:spPr>
      </p:pic>
      <p:pic>
        <p:nvPicPr>
          <p:cNvPr id="7" name="Picture 6">
            <a:extLst>
              <a:ext uri="{FF2B5EF4-FFF2-40B4-BE49-F238E27FC236}">
                <a16:creationId xmlns:a16="http://schemas.microsoft.com/office/drawing/2014/main" id="{1208C95F-D03F-484F-8372-A9D933854C9B}"/>
              </a:ext>
            </a:extLst>
          </p:cNvPr>
          <p:cNvPicPr>
            <a:picLocks noChangeAspect="1"/>
          </p:cNvPicPr>
          <p:nvPr/>
        </p:nvPicPr>
        <p:blipFill>
          <a:blip r:embed="rId3"/>
          <a:stretch>
            <a:fillRect/>
          </a:stretch>
        </p:blipFill>
        <p:spPr>
          <a:xfrm>
            <a:off x="6432946" y="0"/>
            <a:ext cx="5759054" cy="4822031"/>
          </a:xfrm>
          <a:prstGeom prst="rect">
            <a:avLst/>
          </a:prstGeom>
        </p:spPr>
      </p:pic>
    </p:spTree>
    <p:extLst>
      <p:ext uri="{BB962C8B-B14F-4D97-AF65-F5344CB8AC3E}">
        <p14:creationId xmlns:p14="http://schemas.microsoft.com/office/powerpoint/2010/main" val="364870149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gtEl>
                                        <p:attrNameLst>
                                          <p:attrName>ppt_y</p:attrName>
                                        </p:attrNameLst>
                                      </p:cBhvr>
                                      <p:tavLst>
                                        <p:tav tm="0">
                                          <p:val>
                                            <p:strVal val="#ppt_y"/>
                                          </p:val>
                                        </p:tav>
                                        <p:tav tm="100000">
                                          <p:val>
                                            <p:strVal val="#ppt_y"/>
                                          </p:val>
                                        </p:tav>
                                      </p:tavLst>
                                    </p:anim>
                                    <p:anim calcmode="lin" valueType="num">
                                      <p:cBhvr>
                                        <p:cTn id="1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6" dur="1000" fill="hold"/>
                                        <p:tgtEl>
                                          <p:spTgt spid="7"/>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B2611-260B-944F-905A-6721F2DD4B57}"/>
              </a:ext>
            </a:extLst>
          </p:cNvPr>
          <p:cNvSpPr>
            <a:spLocks noGrp="1"/>
          </p:cNvSpPr>
          <p:nvPr>
            <p:ph type="title"/>
          </p:nvPr>
        </p:nvSpPr>
        <p:spPr>
          <a:xfrm>
            <a:off x="3588148" y="2154423"/>
            <a:ext cx="6020196" cy="2203263"/>
          </a:xfrm>
        </p:spPr>
        <p:txBody>
          <a:bodyPr>
            <a:noAutofit/>
          </a:bodyPr>
          <a:lstStyle/>
          <a:p>
            <a:r>
              <a:rPr lang="en-US" sz="8000" b="1">
                <a:solidFill>
                  <a:srgbClr val="C00000"/>
                </a:solidFill>
              </a:rPr>
              <a:t>Thank you</a:t>
            </a:r>
          </a:p>
        </p:txBody>
      </p:sp>
    </p:spTree>
    <p:extLst>
      <p:ext uri="{BB962C8B-B14F-4D97-AF65-F5344CB8AC3E}">
        <p14:creationId xmlns:p14="http://schemas.microsoft.com/office/powerpoint/2010/main" val="382263655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0" fill="hold"/>
                                        <p:tgtEl>
                                          <p:spTgt spid="2"/>
                                        </p:tgtEl>
                                        <p:attrNameLst>
                                          <p:attrName>ppt_x</p:attrName>
                                        </p:attrNameLst>
                                      </p:cBhvr>
                                      <p:tavLst>
                                        <p:tav tm="0">
                                          <p:val>
                                            <p:strVal val="#ppt_x"/>
                                          </p:val>
                                        </p:tav>
                                        <p:tav tm="100000">
                                          <p:val>
                                            <p:strVal val="#ppt_x"/>
                                          </p:val>
                                        </p:tav>
                                      </p:tavLst>
                                    </p:anim>
                                    <p:anim calcmode="lin" valueType="num">
                                      <p:cBhvr>
                                        <p:cTn id="8" dur="15000" fill="hold"/>
                                        <p:tgtEl>
                                          <p:spTgt spid="2"/>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B87C1F2-05C8-6C4E-B0C3-29CEE2204385}"/>
              </a:ext>
            </a:extLst>
          </p:cNvPr>
          <p:cNvSpPr txBox="1">
            <a:spLocks/>
          </p:cNvSpPr>
          <p:nvPr/>
        </p:nvSpPr>
        <p:spPr>
          <a:xfrm>
            <a:off x="-800888" y="253223"/>
            <a:ext cx="10641404" cy="1341976"/>
          </a:xfrm>
          <a:prstGeom prst="rect">
            <a:avLst/>
          </a:prstGeom>
        </p:spPr>
        <p:txBody>
          <a:bodyP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5400" b="1">
                <a:solidFill>
                  <a:srgbClr val="002060"/>
                </a:solidFill>
              </a:rPr>
              <a:t>Teacher’s  Information</a:t>
            </a:r>
            <a:r>
              <a:rPr lang="en-US" sz="5400" b="1">
                <a:solidFill>
                  <a:schemeClr val="accent3"/>
                </a:solidFill>
              </a:rPr>
              <a:t> </a:t>
            </a:r>
          </a:p>
        </p:txBody>
      </p:sp>
      <p:sp>
        <p:nvSpPr>
          <p:cNvPr id="5" name="Content Placeholder 2">
            <a:extLst>
              <a:ext uri="{FF2B5EF4-FFF2-40B4-BE49-F238E27FC236}">
                <a16:creationId xmlns:a16="http://schemas.microsoft.com/office/drawing/2014/main" id="{644EAB46-B31F-234F-A1E4-A452C7A52883}"/>
              </a:ext>
            </a:extLst>
          </p:cNvPr>
          <p:cNvSpPr txBox="1">
            <a:spLocks/>
          </p:cNvSpPr>
          <p:nvPr/>
        </p:nvSpPr>
        <p:spPr>
          <a:xfrm>
            <a:off x="910934" y="1627243"/>
            <a:ext cx="7217760" cy="3603513"/>
          </a:xfrm>
          <a:prstGeom prst="rect">
            <a:avLst/>
          </a:prstGeom>
        </p:spPr>
        <p:txBody>
          <a:bodyPr>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en-US" sz="4000" b="1" i="1">
                <a:solidFill>
                  <a:srgbClr val="C00000"/>
                </a:solidFill>
              </a:rPr>
              <a:t>Md. Rabiul Mowla</a:t>
            </a:r>
          </a:p>
          <a:p>
            <a:pPr marL="0" indent="0">
              <a:buFont typeface="Arial" panose="020B0604020202020204" pitchFamily="34" charset="0"/>
              <a:buNone/>
            </a:pPr>
            <a:r>
              <a:rPr lang="en-US" sz="4000" b="1" i="1">
                <a:solidFill>
                  <a:srgbClr val="C00000"/>
                </a:solidFill>
              </a:rPr>
              <a:t>Assistant teacher</a:t>
            </a:r>
          </a:p>
          <a:p>
            <a:pPr marL="0" indent="0">
              <a:buFont typeface="Arial" panose="020B0604020202020204" pitchFamily="34" charset="0"/>
              <a:buNone/>
            </a:pPr>
            <a:r>
              <a:rPr lang="en-US" sz="4000" b="1" i="1">
                <a:solidFill>
                  <a:srgbClr val="C00000"/>
                </a:solidFill>
              </a:rPr>
              <a:t>Mogdhara Adorshopara govt. primary school</a:t>
            </a:r>
            <a:r>
              <a:rPr lang="en-US" sz="4000" b="1" i="1">
                <a:solidFill>
                  <a:schemeClr val="accent1"/>
                </a:solidFill>
              </a:rPr>
              <a:t> </a:t>
            </a:r>
          </a:p>
        </p:txBody>
      </p:sp>
      <p:pic>
        <p:nvPicPr>
          <p:cNvPr id="7" name="Picture 4">
            <a:extLst>
              <a:ext uri="{FF2B5EF4-FFF2-40B4-BE49-F238E27FC236}">
                <a16:creationId xmlns:a16="http://schemas.microsoft.com/office/drawing/2014/main" id="{62AAFBD7-0F1F-824F-8D44-0C050E7A1DF7}"/>
              </a:ext>
            </a:extLst>
          </p:cNvPr>
          <p:cNvPicPr>
            <a:picLocks noChangeAspect="1"/>
          </p:cNvPicPr>
          <p:nvPr/>
        </p:nvPicPr>
        <p:blipFill>
          <a:blip r:embed="rId2"/>
          <a:stretch>
            <a:fillRect/>
          </a:stretch>
        </p:blipFill>
        <p:spPr>
          <a:xfrm rot="10800000" flipV="1">
            <a:off x="7212743" y="1133431"/>
            <a:ext cx="4621573" cy="5471346"/>
          </a:xfrm>
          <a:prstGeom prst="ellipse">
            <a:avLst/>
          </a:prstGeom>
          <a:ln w="63500" cap="rnd">
            <a:solidFill>
              <a:srgbClr val="333333"/>
            </a:solid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486357376"/>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1000"/>
                                        <p:tgtEl>
                                          <p:spTgt spid="5">
                                            <p:txEl>
                                              <p:pRg st="2" end="2"/>
                                            </p:txEl>
                                          </p:spTgt>
                                        </p:tgtEl>
                                      </p:cBhvr>
                                    </p:animEffect>
                                    <p:anim calcmode="lin" valueType="num">
                                      <p:cBhvr>
                                        <p:cTn id="2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5"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7" dur="1000" fill="hold"/>
                                        <p:tgtEl>
                                          <p:spTgt spid="7"/>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D6645774-4E39-EC4C-83C3-D50021EF3FFB}"/>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6CA4905-7F71-5041-ADB3-F1A4EA69E1B4}"/>
              </a:ext>
            </a:extLst>
          </p:cNvPr>
          <p:cNvSpPr txBox="1"/>
          <p:nvPr/>
        </p:nvSpPr>
        <p:spPr>
          <a:xfrm>
            <a:off x="4041577" y="-200024"/>
            <a:ext cx="6906220" cy="1446550"/>
          </a:xfrm>
          <a:prstGeom prst="rect">
            <a:avLst/>
          </a:prstGeom>
          <a:noFill/>
        </p:spPr>
        <p:txBody>
          <a:bodyPr wrap="square" rtlCol="0">
            <a:spAutoFit/>
          </a:bodyPr>
          <a:lstStyle/>
          <a:p>
            <a:pPr algn="l"/>
            <a:r>
              <a:rPr lang="en-US" sz="8800" b="1">
                <a:solidFill>
                  <a:srgbClr val="FF0000"/>
                </a:solidFill>
              </a:rPr>
              <a:t>What is this?</a:t>
            </a:r>
          </a:p>
        </p:txBody>
      </p:sp>
      <p:sp>
        <p:nvSpPr>
          <p:cNvPr id="8" name="TextBox 7">
            <a:extLst>
              <a:ext uri="{FF2B5EF4-FFF2-40B4-BE49-F238E27FC236}">
                <a16:creationId xmlns:a16="http://schemas.microsoft.com/office/drawing/2014/main" id="{CE2AEE48-582B-C04F-A104-BC609AEF69B6}"/>
              </a:ext>
            </a:extLst>
          </p:cNvPr>
          <p:cNvSpPr txBox="1"/>
          <p:nvPr/>
        </p:nvSpPr>
        <p:spPr>
          <a:xfrm>
            <a:off x="9926837" y="2828835"/>
            <a:ext cx="3021806" cy="1200329"/>
          </a:xfrm>
          <a:prstGeom prst="rect">
            <a:avLst/>
          </a:prstGeom>
          <a:noFill/>
        </p:spPr>
        <p:txBody>
          <a:bodyPr wrap="square" rtlCol="0">
            <a:spAutoFit/>
          </a:bodyPr>
          <a:lstStyle/>
          <a:p>
            <a:pPr algn="l"/>
            <a:r>
              <a:rPr lang="en-US" sz="7200" b="1">
                <a:solidFill>
                  <a:srgbClr val="FF0000"/>
                </a:solidFill>
              </a:rPr>
              <a:t>Food</a:t>
            </a:r>
          </a:p>
        </p:txBody>
      </p:sp>
    </p:spTree>
    <p:extLst>
      <p:ext uri="{BB962C8B-B14F-4D97-AF65-F5344CB8AC3E}">
        <p14:creationId xmlns:p14="http://schemas.microsoft.com/office/powerpoint/2010/main" val="125648607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900" decel="100000" fill="hold"/>
                                        <p:tgtEl>
                                          <p:spTgt spid="6"/>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p:tgtEl>
                                          <p:spTgt spid="8"/>
                                        </p:tgtEl>
                                        <p:attrNameLst>
                                          <p:attrName>ppt_y</p:attrName>
                                        </p:attrNameLst>
                                      </p:cBhvr>
                                      <p:tavLst>
                                        <p:tav tm="0">
                                          <p:val>
                                            <p:strVal val="#ppt_y+#ppt_h*1.125000"/>
                                          </p:val>
                                        </p:tav>
                                        <p:tav tm="100000">
                                          <p:val>
                                            <p:strVal val="#ppt_y"/>
                                          </p:val>
                                        </p:tav>
                                      </p:tavLst>
                                    </p:anim>
                                    <p:animEffect transition="in" filter="wipe(up)">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EB7086C-B95A-C148-ADEA-3FFC2DEBCFDC}"/>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6B203B6-AA5B-664F-B8E4-0867573C1A5A}"/>
              </a:ext>
            </a:extLst>
          </p:cNvPr>
          <p:cNvSpPr txBox="1"/>
          <p:nvPr/>
        </p:nvSpPr>
        <p:spPr>
          <a:xfrm>
            <a:off x="3018235" y="-258187"/>
            <a:ext cx="8929687" cy="1107996"/>
          </a:xfrm>
          <a:prstGeom prst="rect">
            <a:avLst/>
          </a:prstGeom>
          <a:noFill/>
        </p:spPr>
        <p:txBody>
          <a:bodyPr wrap="square" rtlCol="0">
            <a:spAutoFit/>
          </a:bodyPr>
          <a:lstStyle/>
          <a:p>
            <a:pPr algn="l"/>
            <a:r>
              <a:rPr lang="en-US" sz="6600" b="1">
                <a:solidFill>
                  <a:srgbClr val="00B050"/>
                </a:solidFill>
              </a:rPr>
              <a:t>Can you guess it?</a:t>
            </a:r>
          </a:p>
        </p:txBody>
      </p:sp>
      <p:sp>
        <p:nvSpPr>
          <p:cNvPr id="8" name="TextBox 7">
            <a:extLst>
              <a:ext uri="{FF2B5EF4-FFF2-40B4-BE49-F238E27FC236}">
                <a16:creationId xmlns:a16="http://schemas.microsoft.com/office/drawing/2014/main" id="{D1A90126-EF62-314E-B7CF-B78CA43A1617}"/>
              </a:ext>
            </a:extLst>
          </p:cNvPr>
          <p:cNvSpPr txBox="1"/>
          <p:nvPr/>
        </p:nvSpPr>
        <p:spPr>
          <a:xfrm>
            <a:off x="420291" y="5238750"/>
            <a:ext cx="4026693" cy="1323439"/>
          </a:xfrm>
          <a:prstGeom prst="rect">
            <a:avLst/>
          </a:prstGeom>
          <a:noFill/>
        </p:spPr>
        <p:txBody>
          <a:bodyPr wrap="square" rtlCol="0">
            <a:spAutoFit/>
          </a:bodyPr>
          <a:lstStyle/>
          <a:p>
            <a:pPr algn="l"/>
            <a:r>
              <a:rPr lang="en-US" sz="8000" b="1">
                <a:solidFill>
                  <a:srgbClr val="00B050"/>
                </a:solidFill>
              </a:rPr>
              <a:t>Pyramid  </a:t>
            </a:r>
          </a:p>
        </p:txBody>
      </p:sp>
    </p:spTree>
    <p:extLst>
      <p:ext uri="{BB962C8B-B14F-4D97-AF65-F5344CB8AC3E}">
        <p14:creationId xmlns:p14="http://schemas.microsoft.com/office/powerpoint/2010/main" val="2250472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A4CD9C8B-542A-9145-BBDB-3B707BEF20C0}"/>
              </a:ext>
            </a:extLst>
          </p:cNvPr>
          <p:cNvPicPr>
            <a:picLocks noChangeAspect="1"/>
          </p:cNvPicPr>
          <p:nvPr/>
        </p:nvPicPr>
        <p:blipFill>
          <a:blip r:embed="rId2"/>
          <a:stretch>
            <a:fillRect/>
          </a:stretch>
        </p:blipFill>
        <p:spPr>
          <a:xfrm>
            <a:off x="5965031" y="1200329"/>
            <a:ext cx="6226968" cy="5657670"/>
          </a:xfrm>
          <a:prstGeom prst="rect">
            <a:avLst/>
          </a:prstGeom>
        </p:spPr>
      </p:pic>
      <p:sp>
        <p:nvSpPr>
          <p:cNvPr id="11" name="TextBox 10">
            <a:extLst>
              <a:ext uri="{FF2B5EF4-FFF2-40B4-BE49-F238E27FC236}">
                <a16:creationId xmlns:a16="http://schemas.microsoft.com/office/drawing/2014/main" id="{F5CA957F-792C-1A44-BBB6-CCEA8D767C57}"/>
              </a:ext>
            </a:extLst>
          </p:cNvPr>
          <p:cNvSpPr txBox="1"/>
          <p:nvPr/>
        </p:nvSpPr>
        <p:spPr>
          <a:xfrm>
            <a:off x="6226969" y="0"/>
            <a:ext cx="4026693" cy="1323439"/>
          </a:xfrm>
          <a:prstGeom prst="rect">
            <a:avLst/>
          </a:prstGeom>
          <a:noFill/>
        </p:spPr>
        <p:txBody>
          <a:bodyPr wrap="square" rtlCol="0">
            <a:spAutoFit/>
          </a:bodyPr>
          <a:lstStyle/>
          <a:p>
            <a:pPr algn="l"/>
            <a:r>
              <a:rPr lang="en-US" sz="8000" b="1">
                <a:solidFill>
                  <a:srgbClr val="C00000"/>
                </a:solidFill>
              </a:rPr>
              <a:t>Pyramid</a:t>
            </a:r>
            <a:r>
              <a:rPr lang="en-US" sz="8000" b="1">
                <a:solidFill>
                  <a:srgbClr val="00B050"/>
                </a:solidFill>
              </a:rPr>
              <a:t>   </a:t>
            </a:r>
          </a:p>
        </p:txBody>
      </p:sp>
      <p:pic>
        <p:nvPicPr>
          <p:cNvPr id="3" name="Picture 4">
            <a:extLst>
              <a:ext uri="{FF2B5EF4-FFF2-40B4-BE49-F238E27FC236}">
                <a16:creationId xmlns:a16="http://schemas.microsoft.com/office/drawing/2014/main" id="{8576B686-3C32-4D48-83CE-79EEB2691B6F}"/>
              </a:ext>
            </a:extLst>
          </p:cNvPr>
          <p:cNvPicPr>
            <a:picLocks noChangeAspect="1"/>
          </p:cNvPicPr>
          <p:nvPr/>
        </p:nvPicPr>
        <p:blipFill>
          <a:blip r:embed="rId3"/>
          <a:stretch>
            <a:fillRect/>
          </a:stretch>
        </p:blipFill>
        <p:spPr>
          <a:xfrm>
            <a:off x="1" y="0"/>
            <a:ext cx="6096000" cy="6858000"/>
          </a:xfrm>
          <a:prstGeom prst="rect">
            <a:avLst/>
          </a:prstGeom>
        </p:spPr>
      </p:pic>
      <p:sp>
        <p:nvSpPr>
          <p:cNvPr id="4" name="TextBox 3">
            <a:extLst>
              <a:ext uri="{FF2B5EF4-FFF2-40B4-BE49-F238E27FC236}">
                <a16:creationId xmlns:a16="http://schemas.microsoft.com/office/drawing/2014/main" id="{1AB861FB-5CDA-3443-A469-6286002C3A8C}"/>
              </a:ext>
            </a:extLst>
          </p:cNvPr>
          <p:cNvSpPr txBox="1"/>
          <p:nvPr/>
        </p:nvSpPr>
        <p:spPr>
          <a:xfrm>
            <a:off x="3451028" y="0"/>
            <a:ext cx="2775941" cy="1323439"/>
          </a:xfrm>
          <a:prstGeom prst="rect">
            <a:avLst/>
          </a:prstGeom>
          <a:noFill/>
        </p:spPr>
        <p:txBody>
          <a:bodyPr wrap="square" rtlCol="0">
            <a:spAutoFit/>
          </a:bodyPr>
          <a:lstStyle/>
          <a:p>
            <a:pPr algn="l"/>
            <a:r>
              <a:rPr lang="en-US" sz="8000" b="1">
                <a:solidFill>
                  <a:srgbClr val="C00000"/>
                </a:solidFill>
              </a:rPr>
              <a:t>Food</a:t>
            </a:r>
          </a:p>
        </p:txBody>
      </p:sp>
    </p:spTree>
    <p:extLst>
      <p:ext uri="{BB962C8B-B14F-4D97-AF65-F5344CB8AC3E}">
        <p14:creationId xmlns:p14="http://schemas.microsoft.com/office/powerpoint/2010/main" val="6755150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anim calcmode="lin" valueType="num">
                                      <p:cBhvr>
                                        <p:cTn id="20" dur="2000" fill="hold"/>
                                        <p:tgtEl>
                                          <p:spTgt spid="4"/>
                                        </p:tgtEl>
                                        <p:attrNameLst>
                                          <p:attrName>ppt_w</p:attrName>
                                        </p:attrNameLst>
                                      </p:cBhvr>
                                      <p:tavLst>
                                        <p:tav tm="0" fmla="#ppt_w*sin(2.5*pi*$)">
                                          <p:val>
                                            <p:fltVal val="0"/>
                                          </p:val>
                                        </p:tav>
                                        <p:tav tm="100000">
                                          <p:val>
                                            <p:fltVal val="1"/>
                                          </p:val>
                                        </p:tav>
                                      </p:tavLst>
                                    </p:anim>
                                    <p:anim calcmode="lin" valueType="num">
                                      <p:cBhvr>
                                        <p:cTn id="21"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ppt_w</p:attrName>
                                        </p:attrNameLst>
                                      </p:cBhvr>
                                      <p:tavLst>
                                        <p:tav tm="0">
                                          <p:val>
                                            <p:strVal val="#ppt_w*0.70"/>
                                          </p:val>
                                        </p:tav>
                                        <p:tav tm="100000">
                                          <p:val>
                                            <p:strVal val="#ppt_w"/>
                                          </p:val>
                                        </p:tav>
                                      </p:tavLst>
                                    </p:anim>
                                    <p:anim calcmode="lin" valueType="num">
                                      <p:cBhvr>
                                        <p:cTn id="27" dur="1000" fill="hold"/>
                                        <p:tgtEl>
                                          <p:spTgt spid="11"/>
                                        </p:tgtEl>
                                        <p:attrNameLst>
                                          <p:attrName>ppt_h</p:attrName>
                                        </p:attrNameLst>
                                      </p:cBhvr>
                                      <p:tavLst>
                                        <p:tav tm="0">
                                          <p:val>
                                            <p:strVal val="#ppt_h"/>
                                          </p:val>
                                        </p:tav>
                                        <p:tav tm="100000">
                                          <p:val>
                                            <p:strVal val="#ppt_h"/>
                                          </p:val>
                                        </p:tav>
                                      </p:tavLst>
                                    </p:anim>
                                    <p:animEffect transition="in" filter="fade">
                                      <p:cBhvr>
                                        <p:cTn id="2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747F172-F8E4-494F-84DA-7A6E583D1C96}"/>
              </a:ext>
            </a:extLst>
          </p:cNvPr>
          <p:cNvSpPr>
            <a:spLocks noGrp="1"/>
          </p:cNvSpPr>
          <p:nvPr>
            <p:ph type="title"/>
          </p:nvPr>
        </p:nvSpPr>
        <p:spPr>
          <a:xfrm rot="10800000" flipV="1">
            <a:off x="257389" y="409580"/>
            <a:ext cx="6478822" cy="1697826"/>
          </a:xfrm>
        </p:spPr>
        <p:txBody>
          <a:bodyPr/>
          <a:lstStyle/>
          <a:p>
            <a:r>
              <a:rPr lang="en-US" sz="6000" b="1" i="1">
                <a:solidFill>
                  <a:schemeClr val="accent2">
                    <a:lumMod val="75000"/>
                  </a:schemeClr>
                </a:solidFill>
              </a:rPr>
              <a:t>Today’s  Lesson</a:t>
            </a:r>
          </a:p>
        </p:txBody>
      </p:sp>
      <p:sp>
        <p:nvSpPr>
          <p:cNvPr id="2" name="Content Placeholder 2">
            <a:extLst>
              <a:ext uri="{FF2B5EF4-FFF2-40B4-BE49-F238E27FC236}">
                <a16:creationId xmlns:a16="http://schemas.microsoft.com/office/drawing/2014/main" id="{1AA6DB65-572D-A14D-9204-62FFA3A9C876}"/>
              </a:ext>
            </a:extLst>
          </p:cNvPr>
          <p:cNvSpPr txBox="1">
            <a:spLocks/>
          </p:cNvSpPr>
          <p:nvPr/>
        </p:nvSpPr>
        <p:spPr>
          <a:xfrm>
            <a:off x="607220" y="2107405"/>
            <a:ext cx="10912078" cy="4341015"/>
          </a:xfrm>
          <a:prstGeom prst="rect">
            <a:avLst/>
          </a:prstGeom>
        </p:spPr>
        <p:txBody>
          <a:bodyPr>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en-US" sz="5400" b="1">
                <a:solidFill>
                  <a:srgbClr val="002060"/>
                </a:solidFill>
              </a:rPr>
              <a:t>Class-Five</a:t>
            </a:r>
          </a:p>
          <a:p>
            <a:pPr marL="0" indent="0">
              <a:buFont typeface="Arial" panose="020B0604020202020204" pitchFamily="34" charset="0"/>
              <a:buNone/>
            </a:pPr>
            <a:r>
              <a:rPr lang="en-US" sz="5400" b="1">
                <a:solidFill>
                  <a:srgbClr val="002060"/>
                </a:solidFill>
              </a:rPr>
              <a:t>Eat healthy</a:t>
            </a:r>
            <a:r>
              <a:rPr lang="en-US" sz="5400" b="1">
                <a:solidFill>
                  <a:srgbClr val="00B050"/>
                </a:solidFill>
              </a:rPr>
              <a:t> </a:t>
            </a:r>
            <a:r>
              <a:rPr lang="en-US" sz="5400" b="1">
                <a:solidFill>
                  <a:srgbClr val="C00000"/>
                </a:solidFill>
              </a:rPr>
              <a:t>(The FooD Pyramid) </a:t>
            </a:r>
            <a:r>
              <a:rPr lang="en-US" sz="5400" b="1">
                <a:solidFill>
                  <a:srgbClr val="00B050"/>
                </a:solidFill>
              </a:rPr>
              <a:t> </a:t>
            </a:r>
          </a:p>
          <a:p>
            <a:pPr marL="0" indent="0">
              <a:buFont typeface="Arial" panose="020B0604020202020204" pitchFamily="34" charset="0"/>
              <a:buNone/>
            </a:pPr>
            <a:r>
              <a:rPr lang="en-US" sz="4400" b="1"/>
              <a:t>   Unit-6</a:t>
            </a:r>
          </a:p>
          <a:p>
            <a:pPr marL="0" indent="0">
              <a:buFont typeface="Arial" panose="020B0604020202020204" pitchFamily="34" charset="0"/>
              <a:buNone/>
            </a:pPr>
            <a:r>
              <a:rPr lang="en-US" sz="4400" b="1"/>
              <a:t>   Lesson 2-7</a:t>
            </a:r>
          </a:p>
        </p:txBody>
      </p:sp>
    </p:spTree>
    <p:extLst>
      <p:ext uri="{BB962C8B-B14F-4D97-AF65-F5344CB8AC3E}">
        <p14:creationId xmlns:p14="http://schemas.microsoft.com/office/powerpoint/2010/main" val="314544670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 calcmode="lin" valueType="num">
                                      <p:cBhvr additive="base">
                                        <p:cTn id="30"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2DC0DD2-8C29-D04F-BE97-83D024B656BD}"/>
              </a:ext>
            </a:extLst>
          </p:cNvPr>
          <p:cNvPicPr>
            <a:picLocks noChangeAspect="1"/>
          </p:cNvPicPr>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37296642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8E22356-0A36-F84E-BFCE-3000F82856EE}"/>
              </a:ext>
            </a:extLst>
          </p:cNvPr>
          <p:cNvPicPr>
            <a:picLocks noChangeAspect="1"/>
          </p:cNvPicPr>
          <p:nvPr/>
        </p:nvPicPr>
        <p:blipFill>
          <a:blip r:embed="rId2"/>
          <a:stretch>
            <a:fillRect/>
          </a:stretch>
        </p:blipFill>
        <p:spPr>
          <a:xfrm>
            <a:off x="0" y="1"/>
            <a:ext cx="12191999" cy="6858000"/>
          </a:xfrm>
          <a:prstGeom prst="rect">
            <a:avLst/>
          </a:prstGeom>
        </p:spPr>
      </p:pic>
    </p:spTree>
    <p:extLst>
      <p:ext uri="{BB962C8B-B14F-4D97-AF65-F5344CB8AC3E}">
        <p14:creationId xmlns:p14="http://schemas.microsoft.com/office/powerpoint/2010/main" val="343226475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4CE64C1-3A06-7445-9DCB-805EACC2170E}"/>
              </a:ext>
            </a:extLst>
          </p:cNvPr>
          <p:cNvGraphicFramePr>
            <a:graphicFrameLocks noGrp="1"/>
          </p:cNvGraphicFramePr>
          <p:nvPr>
            <p:extLst>
              <p:ext uri="{D42A27DB-BD31-4B8C-83A1-F6EECF244321}">
                <p14:modId xmlns:p14="http://schemas.microsoft.com/office/powerpoint/2010/main" val="2125544816"/>
              </p:ext>
            </p:extLst>
          </p:nvPr>
        </p:nvGraphicFramePr>
        <p:xfrm>
          <a:off x="0" y="1082278"/>
          <a:ext cx="12192000" cy="5775723"/>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916178032"/>
                    </a:ext>
                  </a:extLst>
                </a:gridCol>
                <a:gridCol w="6096000">
                  <a:extLst>
                    <a:ext uri="{9D8B030D-6E8A-4147-A177-3AD203B41FA5}">
                      <a16:colId xmlns:a16="http://schemas.microsoft.com/office/drawing/2014/main" val="3993621581"/>
                    </a:ext>
                  </a:extLst>
                </a:gridCol>
              </a:tblGrid>
              <a:tr h="641747">
                <a:tc>
                  <a:txBody>
                    <a:bodyPr/>
                    <a:lstStyle/>
                    <a:p>
                      <a:pPr algn="l"/>
                      <a:r>
                        <a:rPr lang="en-US" sz="3200" b="0">
                          <a:latin typeface="Arial Black" panose="020B0604020202020204" pitchFamily="34" charset="0"/>
                          <a:cs typeface="Arial Black" panose="020B0604020202020204" pitchFamily="34" charset="0"/>
                        </a:rPr>
                        <a:t>                 </a:t>
                      </a:r>
                      <a:r>
                        <a:rPr lang="en-US" sz="3200" b="0">
                          <a:solidFill>
                            <a:srgbClr val="0070C0"/>
                          </a:solidFill>
                          <a:latin typeface="Arial Black" panose="020B0604020202020204" pitchFamily="34" charset="0"/>
                          <a:cs typeface="Arial Black" panose="020B0604020202020204" pitchFamily="34" charset="0"/>
                        </a:rPr>
                        <a:t>Word</a:t>
                      </a:r>
                    </a:p>
                  </a:txBody>
                  <a:tcPr/>
                </a:tc>
                <a:tc>
                  <a:txBody>
                    <a:bodyPr/>
                    <a:lstStyle/>
                    <a:p>
                      <a:r>
                        <a:rPr lang="en-US" sz="3200" b="1">
                          <a:solidFill>
                            <a:srgbClr val="0070C0"/>
                          </a:solidFill>
                          <a:latin typeface="Arial Black" panose="020B0604020202020204" pitchFamily="34" charset="0"/>
                          <a:cs typeface="Arial Black" panose="020B0604020202020204" pitchFamily="34" charset="0"/>
                        </a:rPr>
                        <a:t>               Meaning</a:t>
                      </a:r>
                      <a:r>
                        <a:rPr lang="en-US"/>
                        <a:t> </a:t>
                      </a:r>
                    </a:p>
                  </a:txBody>
                  <a:tcPr/>
                </a:tc>
                <a:extLst>
                  <a:ext uri="{0D108BD9-81ED-4DB2-BD59-A6C34878D82A}">
                    <a16:rowId xmlns:a16="http://schemas.microsoft.com/office/drawing/2014/main" val="949590228"/>
                  </a:ext>
                </a:extLst>
              </a:tr>
              <a:tr h="641747">
                <a:tc>
                  <a:txBody>
                    <a:bodyPr/>
                    <a:lstStyle/>
                    <a:p>
                      <a:pPr algn="ctr"/>
                      <a:r>
                        <a:rPr lang="en-US">
                          <a:latin typeface="Arial Black" panose="020B0604020202020204" pitchFamily="34" charset="0"/>
                          <a:cs typeface="Arial Black" panose="020B0604020202020204" pitchFamily="34" charset="0"/>
                        </a:rPr>
                        <a:t>Vitamin</a:t>
                      </a:r>
                      <a:r>
                        <a:rPr lang="en-US"/>
                        <a:t> </a:t>
                      </a:r>
                    </a:p>
                  </a:txBody>
                  <a:tcPr/>
                </a:tc>
                <a:tc>
                  <a:txBody>
                    <a:bodyPr/>
                    <a:lstStyle/>
                    <a:p>
                      <a:pPr algn="ctr"/>
                      <a:r>
                        <a:rPr lang="en-US"/>
                        <a:t>  </a:t>
                      </a:r>
                      <a:r>
                        <a:rPr lang="en-US" b="1">
                          <a:latin typeface="Arial Black" panose="020B0604020202020204" pitchFamily="34" charset="0"/>
                          <a:cs typeface="Arial Black" panose="020B0604020202020204" pitchFamily="34" charset="0"/>
                        </a:rPr>
                        <a:t>ভিটামিন</a:t>
                      </a:r>
                      <a:r>
                        <a:rPr lang="en-US"/>
                        <a:t> </a:t>
                      </a:r>
                    </a:p>
                  </a:txBody>
                  <a:tcPr/>
                </a:tc>
                <a:extLst>
                  <a:ext uri="{0D108BD9-81ED-4DB2-BD59-A6C34878D82A}">
                    <a16:rowId xmlns:a16="http://schemas.microsoft.com/office/drawing/2014/main" val="1332207987"/>
                  </a:ext>
                </a:extLst>
              </a:tr>
              <a:tr h="641747">
                <a:tc>
                  <a:txBody>
                    <a:bodyPr/>
                    <a:lstStyle/>
                    <a:p>
                      <a:pPr algn="ctr"/>
                      <a:r>
                        <a:rPr lang="en-US">
                          <a:latin typeface="Arial Black" panose="020B0604020202020204" pitchFamily="34" charset="0"/>
                          <a:cs typeface="Arial Black" panose="020B0604020202020204" pitchFamily="34" charset="0"/>
                        </a:rPr>
                        <a:t>Energy</a:t>
                      </a:r>
                      <a:r>
                        <a:rPr lang="en-US"/>
                        <a:t> </a:t>
                      </a:r>
                    </a:p>
                  </a:txBody>
                  <a:tcPr/>
                </a:tc>
                <a:tc>
                  <a:txBody>
                    <a:bodyPr/>
                    <a:lstStyle/>
                    <a:p>
                      <a:pPr algn="ctr"/>
                      <a:r>
                        <a:rPr lang="en-US" b="1"/>
                        <a:t>শক্তি</a:t>
                      </a:r>
                      <a:r>
                        <a:rPr lang="en-US"/>
                        <a:t> </a:t>
                      </a:r>
                    </a:p>
                  </a:txBody>
                  <a:tcPr/>
                </a:tc>
                <a:extLst>
                  <a:ext uri="{0D108BD9-81ED-4DB2-BD59-A6C34878D82A}">
                    <a16:rowId xmlns:a16="http://schemas.microsoft.com/office/drawing/2014/main" val="2025776919"/>
                  </a:ext>
                </a:extLst>
              </a:tr>
              <a:tr h="641747">
                <a:tc>
                  <a:txBody>
                    <a:bodyPr/>
                    <a:lstStyle/>
                    <a:p>
                      <a:pPr algn="ctr"/>
                      <a:r>
                        <a:rPr lang="en-US">
                          <a:latin typeface="Arial Black" panose="020B0604020202020204" pitchFamily="34" charset="0"/>
                          <a:cs typeface="Arial Black" panose="020B0604020202020204" pitchFamily="34" charset="0"/>
                        </a:rPr>
                        <a:t>Sugar</a:t>
                      </a:r>
                    </a:p>
                  </a:txBody>
                  <a:tcPr/>
                </a:tc>
                <a:tc>
                  <a:txBody>
                    <a:bodyPr/>
                    <a:lstStyle/>
                    <a:p>
                      <a:pPr algn="ctr"/>
                      <a:r>
                        <a:rPr lang="en-US" b="1"/>
                        <a:t>চিনি</a:t>
                      </a:r>
                    </a:p>
                  </a:txBody>
                  <a:tcPr/>
                </a:tc>
                <a:extLst>
                  <a:ext uri="{0D108BD9-81ED-4DB2-BD59-A6C34878D82A}">
                    <a16:rowId xmlns:a16="http://schemas.microsoft.com/office/drawing/2014/main" val="2494920025"/>
                  </a:ext>
                </a:extLst>
              </a:tr>
              <a:tr h="641747">
                <a:tc>
                  <a:txBody>
                    <a:bodyPr/>
                    <a:lstStyle/>
                    <a:p>
                      <a:pPr algn="ctr"/>
                      <a:r>
                        <a:rPr lang="en-US">
                          <a:latin typeface="Arial Black" panose="020B0604020202020204" pitchFamily="34" charset="0"/>
                          <a:cs typeface="Arial Black" panose="020B0604020202020204" pitchFamily="34" charset="0"/>
                        </a:rPr>
                        <a:t>Lentil</a:t>
                      </a:r>
                    </a:p>
                  </a:txBody>
                  <a:tcPr/>
                </a:tc>
                <a:tc>
                  <a:txBody>
                    <a:bodyPr/>
                    <a:lstStyle/>
                    <a:p>
                      <a:pPr algn="ctr"/>
                      <a:r>
                        <a:rPr lang="en-US" b="1"/>
                        <a:t>ডাল</a:t>
                      </a:r>
                    </a:p>
                  </a:txBody>
                  <a:tcPr/>
                </a:tc>
                <a:extLst>
                  <a:ext uri="{0D108BD9-81ED-4DB2-BD59-A6C34878D82A}">
                    <a16:rowId xmlns:a16="http://schemas.microsoft.com/office/drawing/2014/main" val="3307507660"/>
                  </a:ext>
                </a:extLst>
              </a:tr>
              <a:tr h="641747">
                <a:tc>
                  <a:txBody>
                    <a:bodyPr/>
                    <a:lstStyle/>
                    <a:p>
                      <a:pPr algn="ctr"/>
                      <a:r>
                        <a:rPr lang="en-US">
                          <a:latin typeface="Arial Black" panose="020B0604020202020204" pitchFamily="34" charset="0"/>
                          <a:cs typeface="Arial Black" panose="020B0604020202020204" pitchFamily="34" charset="0"/>
                        </a:rPr>
                        <a:t>Beans</a:t>
                      </a:r>
                    </a:p>
                  </a:txBody>
                  <a:tcPr/>
                </a:tc>
                <a:tc>
                  <a:txBody>
                    <a:bodyPr/>
                    <a:lstStyle/>
                    <a:p>
                      <a:pPr algn="ctr"/>
                      <a:r>
                        <a:rPr lang="en-US" b="1"/>
                        <a:t>শিম</a:t>
                      </a:r>
                    </a:p>
                  </a:txBody>
                  <a:tcPr/>
                </a:tc>
                <a:extLst>
                  <a:ext uri="{0D108BD9-81ED-4DB2-BD59-A6C34878D82A}">
                    <a16:rowId xmlns:a16="http://schemas.microsoft.com/office/drawing/2014/main" val="1281026649"/>
                  </a:ext>
                </a:extLst>
              </a:tr>
              <a:tr h="641747">
                <a:tc>
                  <a:txBody>
                    <a:bodyPr/>
                    <a:lstStyle/>
                    <a:p>
                      <a:pPr algn="ctr"/>
                      <a:r>
                        <a:rPr lang="en-US">
                          <a:latin typeface="Arial Black" panose="020B0604020202020204" pitchFamily="34" charset="0"/>
                          <a:cs typeface="Arial Black" panose="020B0604020202020204" pitchFamily="34" charset="0"/>
                        </a:rPr>
                        <a:t>Eye</a:t>
                      </a:r>
                    </a:p>
                  </a:txBody>
                  <a:tcPr/>
                </a:tc>
                <a:tc>
                  <a:txBody>
                    <a:bodyPr/>
                    <a:lstStyle/>
                    <a:p>
                      <a:pPr algn="ctr"/>
                      <a:r>
                        <a:rPr lang="en-US" b="1"/>
                        <a:t>চোখ</a:t>
                      </a:r>
                    </a:p>
                  </a:txBody>
                  <a:tcPr/>
                </a:tc>
                <a:extLst>
                  <a:ext uri="{0D108BD9-81ED-4DB2-BD59-A6C34878D82A}">
                    <a16:rowId xmlns:a16="http://schemas.microsoft.com/office/drawing/2014/main" val="1759975295"/>
                  </a:ext>
                </a:extLst>
              </a:tr>
              <a:tr h="641747">
                <a:tc>
                  <a:txBody>
                    <a:bodyPr/>
                    <a:lstStyle/>
                    <a:p>
                      <a:pPr algn="ctr"/>
                      <a:r>
                        <a:rPr lang="en-US">
                          <a:latin typeface="Arial Black" panose="020B0604020202020204" pitchFamily="34" charset="0"/>
                          <a:cs typeface="Arial Black" panose="020B0604020202020204" pitchFamily="34" charset="0"/>
                        </a:rPr>
                        <a:t>Teeth</a:t>
                      </a:r>
                    </a:p>
                  </a:txBody>
                  <a:tcPr/>
                </a:tc>
                <a:tc>
                  <a:txBody>
                    <a:bodyPr/>
                    <a:lstStyle/>
                    <a:p>
                      <a:pPr algn="ctr"/>
                      <a:r>
                        <a:rPr lang="en-US" b="1"/>
                        <a:t>দাঁতগুলো</a:t>
                      </a:r>
                    </a:p>
                  </a:txBody>
                  <a:tcPr/>
                </a:tc>
                <a:extLst>
                  <a:ext uri="{0D108BD9-81ED-4DB2-BD59-A6C34878D82A}">
                    <a16:rowId xmlns:a16="http://schemas.microsoft.com/office/drawing/2014/main" val="1961978530"/>
                  </a:ext>
                </a:extLst>
              </a:tr>
              <a:tr h="641747">
                <a:tc>
                  <a:txBody>
                    <a:bodyPr/>
                    <a:lstStyle/>
                    <a:p>
                      <a:pPr algn="ctr"/>
                      <a:r>
                        <a:rPr lang="en-US" b="0">
                          <a:latin typeface="Arial Black" panose="020B0604020202020204" pitchFamily="34" charset="0"/>
                          <a:cs typeface="Arial Black" panose="020B0604020202020204" pitchFamily="34" charset="0"/>
                        </a:rPr>
                        <a:t>Bone</a:t>
                      </a:r>
                    </a:p>
                  </a:txBody>
                  <a:tcPr/>
                </a:tc>
                <a:tc>
                  <a:txBody>
                    <a:bodyPr/>
                    <a:lstStyle/>
                    <a:p>
                      <a:pPr algn="ctr"/>
                      <a:r>
                        <a:rPr lang="en-US" b="1"/>
                        <a:t>হাড়</a:t>
                      </a:r>
                    </a:p>
                  </a:txBody>
                  <a:tcPr/>
                </a:tc>
                <a:extLst>
                  <a:ext uri="{0D108BD9-81ED-4DB2-BD59-A6C34878D82A}">
                    <a16:rowId xmlns:a16="http://schemas.microsoft.com/office/drawing/2014/main" val="760730139"/>
                  </a:ext>
                </a:extLst>
              </a:tr>
            </a:tbl>
          </a:graphicData>
        </a:graphic>
      </p:graphicFrame>
      <p:sp>
        <p:nvSpPr>
          <p:cNvPr id="6" name="TextBox 5">
            <a:extLst>
              <a:ext uri="{FF2B5EF4-FFF2-40B4-BE49-F238E27FC236}">
                <a16:creationId xmlns:a16="http://schemas.microsoft.com/office/drawing/2014/main" id="{28FCB33F-C04A-C640-B46A-FFDB8891005C}"/>
              </a:ext>
            </a:extLst>
          </p:cNvPr>
          <p:cNvSpPr txBox="1"/>
          <p:nvPr/>
        </p:nvSpPr>
        <p:spPr>
          <a:xfrm>
            <a:off x="4532707" y="-137517"/>
            <a:ext cx="3995143" cy="923330"/>
          </a:xfrm>
          <a:prstGeom prst="rect">
            <a:avLst/>
          </a:prstGeom>
          <a:noFill/>
        </p:spPr>
        <p:txBody>
          <a:bodyPr wrap="square" rtlCol="0">
            <a:spAutoFit/>
          </a:bodyPr>
          <a:lstStyle/>
          <a:p>
            <a:pPr algn="l"/>
            <a:r>
              <a:rPr lang="en-US" sz="5400" b="1">
                <a:solidFill>
                  <a:srgbClr val="002060"/>
                </a:solidFill>
              </a:rPr>
              <a:t>Vocabulary</a:t>
            </a:r>
            <a:r>
              <a:rPr lang="en-US"/>
              <a:t> </a:t>
            </a:r>
          </a:p>
        </p:txBody>
      </p:sp>
    </p:spTree>
    <p:extLst>
      <p:ext uri="{BB962C8B-B14F-4D97-AF65-F5344CB8AC3E}">
        <p14:creationId xmlns:p14="http://schemas.microsoft.com/office/powerpoint/2010/main" val="2593432452"/>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19</Slides>
  <Notes>0</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Circuit</vt:lpstr>
      <vt:lpstr>PowerPoint Presentation</vt:lpstr>
      <vt:lpstr>PowerPoint Presentation</vt:lpstr>
      <vt:lpstr>PowerPoint Presentation</vt:lpstr>
      <vt:lpstr>PowerPoint Presentation</vt:lpstr>
      <vt:lpstr>PowerPoint Presentation</vt:lpstr>
      <vt:lpstr>Today’s  Lesson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Pair work </vt:lpstr>
      <vt:lpstr>Group work </vt:lpstr>
      <vt:lpstr>Homework</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sajumowla@gmail.com</dc:creator>
  <cp:lastModifiedBy>sajumowla@gmail.com</cp:lastModifiedBy>
  <cp:revision>18</cp:revision>
  <dcterms:created xsi:type="dcterms:W3CDTF">2019-11-20T14:13:14Z</dcterms:created>
  <dcterms:modified xsi:type="dcterms:W3CDTF">2019-11-25T06:12:20Z</dcterms:modified>
</cp:coreProperties>
</file>