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26" r:id="rId2"/>
    <p:sldId id="342" r:id="rId3"/>
    <p:sldId id="344" r:id="rId4"/>
    <p:sldId id="286" r:id="rId5"/>
    <p:sldId id="287" r:id="rId6"/>
    <p:sldId id="338" r:id="rId7"/>
    <p:sldId id="330" r:id="rId8"/>
    <p:sldId id="332" r:id="rId9"/>
    <p:sldId id="335" r:id="rId10"/>
    <p:sldId id="336" r:id="rId11"/>
    <p:sldId id="339" r:id="rId12"/>
    <p:sldId id="331" r:id="rId13"/>
    <p:sldId id="334" r:id="rId14"/>
    <p:sldId id="314" r:id="rId15"/>
    <p:sldId id="297" r:id="rId16"/>
    <p:sldId id="289" r:id="rId17"/>
    <p:sldId id="290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FF"/>
    <a:srgbClr val="008000"/>
    <a:srgbClr val="996600"/>
    <a:srgbClr val="808000"/>
    <a:srgbClr val="00CC99"/>
    <a:srgbClr val="CCCC00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573" autoAdjust="0"/>
  </p:normalViewPr>
  <p:slideViewPr>
    <p:cSldViewPr snapToGrid="0">
      <p:cViewPr>
        <p:scale>
          <a:sx n="71" d="100"/>
          <a:sy n="71" d="100"/>
        </p:scale>
        <p:origin x="-4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F4BC2-EE53-496E-BC23-78B2D360DD9C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0CF68-8557-449B-9106-1E966B5B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6781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8034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1902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9919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 এখানে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বোর্ড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ব্যবহার করে প্রয়োজনীয় ব্যাখ্যা দিবেন।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1692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পর শিক্ষক পাঠ্য বইয়ের আলোকে ত্বরণ ব্যাখ্যা করতে পারেন।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407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শিক্ষক সহযোগিতা করবেন।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8068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শিক্ষক প্রশ্ন করতে পারেন: এখানে</a:t>
            </a:r>
            <a:r>
              <a:rPr lang="bn-BD" baseline="0" dirty="0" smtClean="0"/>
              <a:t> গাড়িটির গতি বাড়তে নাকি কমছে? গাড়িটির গতি কত কমছে?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3983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বোর্ডে ব্যাখ্যা করবেন।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8564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বোর্ডে ব্যাখ্যা করবেন।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4602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3393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2710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93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003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025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009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803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81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927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79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11285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9867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006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6C6E5-274D-47B7-894C-55A462AC65C1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CD05B-A385-4D8F-A343-C72193ED2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510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1832471" y="444500"/>
            <a:ext cx="5486400" cy="155170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numCol="1" rtlCol="0">
            <a:prstTxWarp prst="textPlain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65" y="1582934"/>
            <a:ext cx="8337176" cy="52750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43537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8928" y="224438"/>
            <a:ext cx="1760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সময়: ৫ মিনিট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62009" y="2946622"/>
                <a:ext cx="7675418" cy="160204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200" dirty="0" smtClean="0">
                    <a:latin typeface="NikoshBAN" pitchFamily="2" charset="0"/>
                    <a:cs typeface="NikoshBAN" pitchFamily="2" charset="0"/>
                    <a:sym typeface="Wingdings"/>
                  </a:rPr>
                  <a:t>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একটি  গাড়ির  বেগ  ৫  সেকেন্ড  পর  বৃদ্ধি  পেয়ে </a:t>
                </a:r>
              </a:p>
              <a:p>
                <a:pPr algn="ctr"/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  ১০মি/সে.  থেকে ৬০মি /সে.</a:t>
                </a:r>
                <a14:m>
                  <m:oMath xmlns:m="http://schemas.openxmlformats.org/officeDocument/2006/math">
                    <m:r>
                      <a:rPr lang="bn-BD" sz="3200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হলো। গাড়িটির ত্বরণ</a:t>
                </a:r>
              </a:p>
              <a:p>
                <a:pPr algn="ctr"/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  কত ছিল?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9" y="2946622"/>
                <a:ext cx="7675418" cy="1602042"/>
              </a:xfrm>
              <a:prstGeom prst="rect">
                <a:avLst/>
              </a:prstGeom>
              <a:blipFill rotWithShape="1">
                <a:blip r:embed="rId3"/>
                <a:stretch>
                  <a:fillRect t="-5147" b="-735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>
            <a:off x="60310" y="58678"/>
            <a:ext cx="2561866" cy="80356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জোড়ায় কাজ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761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DOEL\Desktop\GIF=25-9-14\graphics-motorcycles-21204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00" y="2096113"/>
            <a:ext cx="8594148" cy="1585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5118" y="3792066"/>
            <a:ext cx="2111188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45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মিটার /সেকেন্ড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804195" y="3792066"/>
            <a:ext cx="2151529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20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মিটার /সেকেন্ড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30760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43952" y="2594439"/>
            <a:ext cx="32407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থেকে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এর দূরত্ব কত?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8258" y="517429"/>
            <a:ext cx="8606119" cy="1927488"/>
            <a:chOff x="0" y="517429"/>
            <a:chExt cx="8606119" cy="1927488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1692307"/>
              <a:ext cx="8606119" cy="752610"/>
              <a:chOff x="124691" y="1551708"/>
              <a:chExt cx="8891562" cy="752610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>
                <a:off x="207819" y="1662545"/>
                <a:ext cx="8808434" cy="12209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>
              <a:xfrm>
                <a:off x="180109" y="1551708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037164" y="1565562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598248" y="1565562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199674" y="1565563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372204" y="1579009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7049034" y="1579008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24691" y="1842653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A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009573" y="1829206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B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158266" y="1802312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C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528981" y="1815353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D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330610" y="1788458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E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021441" y="1827984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F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21023" y="1193878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৪৫ মি/সে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77499" y="1982772"/>
              <a:ext cx="82516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১ম</a:t>
              </a:r>
              <a:r>
                <a:rPr lang="en-US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সে. 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35501" y="1915944"/>
              <a:ext cx="728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2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য় সে.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79964" y="1956286"/>
              <a:ext cx="8414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3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য় সে.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979108" y="1996627"/>
              <a:ext cx="728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4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র্থ সে.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48173" y="1968511"/>
              <a:ext cx="728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5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ম সে.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68603" y="1140905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৪০ মি/সে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73633" y="1128273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৩৫ মি/সে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08479" y="1182469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৩০ মি/সে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06884" y="1168207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২৫ মি/সে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349872" y="1195101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২০মি/সে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9406" y="517429"/>
              <a:ext cx="7021324" cy="705133"/>
              <a:chOff x="145959" y="423299"/>
              <a:chExt cx="7021324" cy="705133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959" y="423299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8998" y="423299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976" y="463641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2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8781" y="503983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19664" y="530877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87099" y="463641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8" name="Rectangle 37"/>
          <p:cNvSpPr/>
          <p:nvPr/>
        </p:nvSpPr>
        <p:spPr>
          <a:xfrm>
            <a:off x="1949825" y="4167743"/>
            <a:ext cx="52981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A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তে যেতে কত সময় লেগেছে?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017060" y="4651836"/>
            <a:ext cx="3281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থেকে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E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এর দূরত্ব কত?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970988" y="3136757"/>
            <a:ext cx="4289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A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তে যেতে কত সময় লেগেছে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043952" y="3643310"/>
            <a:ext cx="31869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থেকে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এর দূরত্ব কত?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017060" y="5162824"/>
            <a:ext cx="47468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E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তে যেতে কত সময় লেগেছে?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949825" y="5633472"/>
            <a:ext cx="4450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A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থেকে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এর দূরত্ব কত?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030507" y="6171353"/>
            <a:ext cx="47468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F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তে যেতে কত সময় লেগেছে?.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554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255493" y="450194"/>
            <a:ext cx="8606119" cy="1994723"/>
            <a:chOff x="255493" y="450194"/>
            <a:chExt cx="8606119" cy="1994723"/>
          </a:xfrm>
        </p:grpSpPr>
        <p:grpSp>
          <p:nvGrpSpPr>
            <p:cNvPr id="2" name="Group 1"/>
            <p:cNvGrpSpPr/>
            <p:nvPr/>
          </p:nvGrpSpPr>
          <p:grpSpPr>
            <a:xfrm>
              <a:off x="255493" y="1692307"/>
              <a:ext cx="8606119" cy="752610"/>
              <a:chOff x="124691" y="1551708"/>
              <a:chExt cx="8891562" cy="752610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207819" y="1662545"/>
                <a:ext cx="8808434" cy="12209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Oval 3"/>
              <p:cNvSpPr/>
              <p:nvPr/>
            </p:nvSpPr>
            <p:spPr>
              <a:xfrm>
                <a:off x="180109" y="1551708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037164" y="1565562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598248" y="1565562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199674" y="1565563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372204" y="1579009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049034" y="1579008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24691" y="1842653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009573" y="1829206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B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158266" y="1802312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528981" y="1815353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D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330610" y="1788458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E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021441" y="1827984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</a:t>
                </a:r>
                <a:endParaRPr lang="en-US" sz="2400" dirty="0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376516" y="1126643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২০ মি/সে</a:t>
              </a:r>
              <a:endParaRPr lang="en-US" sz="2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32992" y="1982772"/>
              <a:ext cx="82516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১ম</a:t>
              </a:r>
              <a:r>
                <a:rPr lang="en-US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সে. </a:t>
              </a:r>
              <a:endParaRPr lang="en-US" sz="2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490994" y="1915944"/>
              <a:ext cx="728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2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য় সে. 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35457" y="1956286"/>
              <a:ext cx="8414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3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য় সে. 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34601" y="1996627"/>
              <a:ext cx="728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4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র্থ সে. 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03666" y="1968511"/>
              <a:ext cx="728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5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ম সে. 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24096" y="1100564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২৫ মি/সে</a:t>
              </a:r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129126" y="1101379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৩০ মি/সে</a:t>
              </a:r>
              <a:endParaRPr lang="en-US" sz="20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63972" y="1182469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৩৫ মি/সে</a:t>
              </a:r>
              <a:endParaRPr lang="en-US" sz="20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962377" y="1168207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৪০ মি/সে</a:t>
              </a:r>
              <a:endParaRPr lang="en-US" sz="2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605365" y="1195101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৪৫ মি/সে</a:t>
              </a:r>
              <a:endParaRPr lang="en-US" sz="2000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414899" y="450194"/>
              <a:ext cx="7021324" cy="772368"/>
              <a:chOff x="145959" y="356064"/>
              <a:chExt cx="7021324" cy="772368"/>
            </a:xfrm>
          </p:grpSpPr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959" y="356064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8998" y="382958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1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976" y="436747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2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8781" y="503983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3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19664" y="530877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4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87099" y="463641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41" name="Rectangle 40"/>
          <p:cNvSpPr/>
          <p:nvPr/>
        </p:nvSpPr>
        <p:spPr>
          <a:xfrm>
            <a:off x="3079371" y="2580992"/>
            <a:ext cx="5082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</a:t>
            </a:r>
            <a:r>
              <a:rPr lang="bn-BD" sz="2800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তে বেগ কত ছিল?</a:t>
            </a:r>
            <a:endParaRPr lang="en-US" sz="2800" dirty="0"/>
          </a:p>
        </p:txBody>
      </p:sp>
      <p:sp>
        <p:nvSpPr>
          <p:cNvPr id="42" name="Rectangle 41"/>
          <p:cNvSpPr/>
          <p:nvPr/>
        </p:nvSpPr>
        <p:spPr>
          <a:xfrm>
            <a:off x="3052477" y="3266792"/>
            <a:ext cx="5082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</a:t>
            </a:r>
            <a:r>
              <a:rPr lang="bn-BD" sz="2800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তে বেগ কত হ্রাস পেয়েছে?</a:t>
            </a:r>
            <a:endParaRPr lang="en-US" sz="2800" dirty="0"/>
          </a:p>
        </p:txBody>
      </p:sp>
      <p:sp>
        <p:nvSpPr>
          <p:cNvPr id="43" name="Rectangle 42"/>
          <p:cNvSpPr/>
          <p:nvPr/>
        </p:nvSpPr>
        <p:spPr>
          <a:xfrm>
            <a:off x="3039030" y="4006381"/>
            <a:ext cx="5082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</a:t>
            </a:r>
            <a:r>
              <a:rPr lang="bn-BD" sz="2800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তে বেগ কত হ্রাস পেয়েছে?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3065923" y="4705627"/>
            <a:ext cx="60108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প্রতি সেকেন্ডে গাড়িটির বেগ কত  হ্রাস পেয়েছে? </a:t>
            </a:r>
            <a:endParaRPr lang="en-US" sz="2800" dirty="0"/>
          </a:p>
        </p:txBody>
      </p:sp>
      <p:sp>
        <p:nvSpPr>
          <p:cNvPr id="45" name="Rectangle 44"/>
          <p:cNvSpPr/>
          <p:nvPr/>
        </p:nvSpPr>
        <p:spPr>
          <a:xfrm>
            <a:off x="3079370" y="5377979"/>
            <a:ext cx="60108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প্রতি সেকেন্ডে বেগ হ্রাসের হারকে কী বলা হয়?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403412" y="2474254"/>
            <a:ext cx="2810434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মোটর সাইকেলটির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364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7857" y="1818098"/>
            <a:ext cx="7481455" cy="21236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just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সুতরাং কোনো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বস্তুর বেগ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হ্রাসের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হারকে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মন্দন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বা ঋণাত্মক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ত্বরণ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বলে</a:t>
            </a:r>
          </a:p>
          <a:p>
            <a:pPr algn="just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165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70790" y="264792"/>
            <a:ext cx="14478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সময়: ১০ মিনিট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77464" y="1963258"/>
            <a:ext cx="7766400" cy="3993789"/>
            <a:chOff x="577464" y="1963258"/>
            <a:chExt cx="7766400" cy="3993789"/>
          </a:xfrm>
        </p:grpSpPr>
        <p:grpSp>
          <p:nvGrpSpPr>
            <p:cNvPr id="7" name="Group 6"/>
            <p:cNvGrpSpPr/>
            <p:nvPr/>
          </p:nvGrpSpPr>
          <p:grpSpPr>
            <a:xfrm>
              <a:off x="617805" y="1963258"/>
              <a:ext cx="7726059" cy="1896032"/>
              <a:chOff x="839484" y="2743194"/>
              <a:chExt cx="7726059" cy="1660617"/>
            </a:xfrm>
            <a:noFill/>
          </p:grpSpPr>
          <p:sp>
            <p:nvSpPr>
              <p:cNvPr id="15" name="Plaque 14"/>
              <p:cNvSpPr/>
              <p:nvPr/>
            </p:nvSpPr>
            <p:spPr>
              <a:xfrm>
                <a:off x="2299853" y="2743194"/>
                <a:ext cx="6265690" cy="1660617"/>
              </a:xfrm>
              <a:prstGeom prst="plaque">
                <a:avLst/>
              </a:prstGeom>
              <a:grpFill/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NikoshBAN" pitchFamily="2" charset="0"/>
                  <a:cs typeface="NikoshBAN" pitchFamily="2" charset="0"/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839484" y="2797157"/>
                <a:ext cx="1445385" cy="1535983"/>
                <a:chOff x="598409" y="1815455"/>
                <a:chExt cx="8019116" cy="2840875"/>
              </a:xfrm>
              <a:grpFill/>
            </p:grpSpPr>
            <p:sp>
              <p:nvSpPr>
                <p:cNvPr id="12" name="Plaque 11"/>
                <p:cNvSpPr/>
                <p:nvPr/>
              </p:nvSpPr>
              <p:spPr>
                <a:xfrm>
                  <a:off x="706580" y="1815455"/>
                  <a:ext cx="7910945" cy="2840875"/>
                </a:xfrm>
                <a:prstGeom prst="plaque">
                  <a:avLst/>
                </a:prstGeom>
                <a:grpFill/>
                <a:ln w="571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598409" y="2754000"/>
                  <a:ext cx="7869384" cy="947280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  <a:sym typeface="Wingdings"/>
                    </a:rPr>
                    <a:t>A</a:t>
                  </a:r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  <a:sym typeface="Wingdings"/>
                    </a:rPr>
                    <a:t>-দল</a:t>
                  </a:r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  <a:sym typeface="Wingdings"/>
                    </a:rPr>
                    <a:t>:</a:t>
                  </a:r>
                </a:p>
              </p:txBody>
            </p:sp>
          </p:grpSp>
        </p:grpSp>
        <p:grpSp>
          <p:nvGrpSpPr>
            <p:cNvPr id="29" name="Group 28"/>
            <p:cNvGrpSpPr/>
            <p:nvPr/>
          </p:nvGrpSpPr>
          <p:grpSpPr>
            <a:xfrm>
              <a:off x="577464" y="4061013"/>
              <a:ext cx="7739506" cy="1896034"/>
              <a:chOff x="826037" y="2743194"/>
              <a:chExt cx="7739506" cy="1660613"/>
            </a:xfrm>
            <a:noFill/>
          </p:grpSpPr>
          <p:grpSp>
            <p:nvGrpSpPr>
              <p:cNvPr id="30" name="Group 29"/>
              <p:cNvGrpSpPr/>
              <p:nvPr/>
            </p:nvGrpSpPr>
            <p:grpSpPr>
              <a:xfrm>
                <a:off x="2299853" y="2743194"/>
                <a:ext cx="6265690" cy="1660613"/>
                <a:chOff x="706581" y="1746263"/>
                <a:chExt cx="7910946" cy="2941242"/>
              </a:xfrm>
              <a:grpFill/>
            </p:grpSpPr>
            <p:sp>
              <p:nvSpPr>
                <p:cNvPr id="34" name="Plaque 33"/>
                <p:cNvSpPr/>
                <p:nvPr/>
              </p:nvSpPr>
              <p:spPr>
                <a:xfrm>
                  <a:off x="706581" y="1746263"/>
                  <a:ext cx="7910946" cy="2941242"/>
                </a:xfrm>
                <a:prstGeom prst="plaque">
                  <a:avLst/>
                </a:prstGeom>
                <a:grpFill/>
                <a:ln w="571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831281" y="2698631"/>
                  <a:ext cx="7624485" cy="907138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bn-BD" sz="3200" dirty="0">
                      <a:latin typeface="NikoshBAN" pitchFamily="2" charset="0"/>
                      <a:cs typeface="NikoshBAN" pitchFamily="2" charset="0"/>
                      <a:sym typeface="Wingdings"/>
                    </a:rPr>
                    <a:t> </a:t>
                  </a:r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>ত্বরণ ও 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বেগের</a:t>
                  </a:r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> মধ্যে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 ৩টি</a:t>
                  </a:r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>পার্থক্য লেখ।</a:t>
                  </a:r>
                  <a:endParaRPr lang="bn-BD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826037" y="2797157"/>
                <a:ext cx="1458832" cy="1535983"/>
                <a:chOff x="523804" y="1815455"/>
                <a:chExt cx="8093721" cy="2840875"/>
              </a:xfrm>
              <a:grpFill/>
            </p:grpSpPr>
            <p:sp>
              <p:nvSpPr>
                <p:cNvPr id="32" name="Plaque 31"/>
                <p:cNvSpPr/>
                <p:nvPr/>
              </p:nvSpPr>
              <p:spPr>
                <a:xfrm>
                  <a:off x="706580" y="1815455"/>
                  <a:ext cx="7910945" cy="2840875"/>
                </a:xfrm>
                <a:prstGeom prst="plaque">
                  <a:avLst/>
                </a:prstGeom>
                <a:grpFill/>
                <a:ln w="571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523804" y="2666866"/>
                  <a:ext cx="7869384" cy="1046991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3600" dirty="0" smtClean="0">
                      <a:latin typeface="NikoshBAN" pitchFamily="2" charset="0"/>
                      <a:cs typeface="NikoshBAN" pitchFamily="2" charset="0"/>
                      <a:sym typeface="Wingdings"/>
                    </a:rPr>
                    <a:t>R</a:t>
                  </a:r>
                  <a:r>
                    <a:rPr lang="bn-BD" sz="3600" dirty="0" smtClean="0">
                      <a:latin typeface="NikoshBAN" pitchFamily="2" charset="0"/>
                      <a:cs typeface="NikoshBAN" pitchFamily="2" charset="0"/>
                      <a:sym typeface="Wingdings"/>
                    </a:rPr>
                    <a:t>-দল</a:t>
                  </a:r>
                  <a:r>
                    <a:rPr lang="bn-BD" sz="3600" dirty="0" smtClean="0">
                      <a:latin typeface="NikoshBAN" pitchFamily="2" charset="0"/>
                      <a:cs typeface="NikoshBAN" pitchFamily="2" charset="0"/>
                      <a:sym typeface="Wingdings"/>
                    </a:rPr>
                    <a:t>:</a:t>
                  </a:r>
                </a:p>
              </p:txBody>
            </p:sp>
          </p:grpSp>
        </p:grpSp>
      </p:grpSp>
      <p:sp>
        <p:nvSpPr>
          <p:cNvPr id="36" name="Pentagon 35"/>
          <p:cNvSpPr/>
          <p:nvPr/>
        </p:nvSpPr>
        <p:spPr>
          <a:xfrm>
            <a:off x="60310" y="58678"/>
            <a:ext cx="2561866" cy="80356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দলগত কাজ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20471" y="2272553"/>
            <a:ext cx="5634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একটি বালক ৫ মিনিটে ৩০০ মিটার পথ অতিক্রম করলে তার বেগ কত?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214798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682" y="1399311"/>
            <a:ext cx="8276588" cy="4904503"/>
          </a:xfrm>
          <a:prstGeom prst="rect">
            <a:avLst/>
          </a:prstGeom>
          <a:noFill/>
          <a:ln w="38100" cmpd="thickThin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1" y="1426531"/>
            <a:ext cx="700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. প্র্রশ্ন: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কী?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798" y="1952999"/>
            <a:ext cx="5978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২. প্র্রশ্ন: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কাজ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 এর একক কী?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902" y="2589337"/>
            <a:ext cx="7921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প্রশ্ন: ত্বরণ ও মন্দনের মধ্যে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পার্থক্য বল।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91544" y="3157623"/>
            <a:ext cx="8190608" cy="1251409"/>
            <a:chOff x="537756" y="3115650"/>
            <a:chExt cx="8190608" cy="1251409"/>
          </a:xfrm>
        </p:grpSpPr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18" name="Rectangle 17"/>
                <p:cNvSpPr/>
                <p:nvPr/>
              </p:nvSpPr>
              <p:spPr>
                <a:xfrm>
                  <a:off x="537756" y="3115650"/>
                  <a:ext cx="8190608" cy="12472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bn-BD" sz="3600" b="1" dirty="0" smtClean="0">
                      <a:latin typeface="NikoshBAN" pitchFamily="2" charset="0"/>
                      <a:cs typeface="NikoshBAN" pitchFamily="2" charset="0"/>
                    </a:rPr>
                    <a:t> ৪</a:t>
                  </a:r>
                  <a:r>
                    <a:rPr lang="bn-BD" sz="3600" dirty="0" smtClean="0">
                      <a:latin typeface="NikoshBAN" pitchFamily="2" charset="0"/>
                      <a:cs typeface="NikoshBAN" pitchFamily="2" charset="0"/>
                    </a:rPr>
                    <a:t>.</a:t>
                  </a:r>
                  <a:r>
                    <a:rPr lang="en-US" sz="3600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BD" sz="3600" dirty="0" smtClean="0">
                      <a:latin typeface="NikoshBAN" pitchFamily="2" charset="0"/>
                      <a:cs typeface="NikoshBAN" pitchFamily="2" charset="0"/>
                    </a:rPr>
                    <a:t>প্রশ্ন: ত্বরণের একক কী?  </a:t>
                  </a:r>
                </a:p>
                <a:p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bn-BD" sz="3200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bn-BD" sz="3200" b="0" i="1" smtClean="0">
                              <a:latin typeface="Cambria Math"/>
                              <a:cs typeface="NikoshBAN" pitchFamily="2" charset="0"/>
                            </a:rPr>
                            <m:t>মিটার</m:t>
                          </m:r>
                        </m:e>
                        <m:sup>
                          <m:r>
                            <a:rPr lang="bn-BD" sz="3200" b="0" i="1" smtClean="0">
                              <a:latin typeface="Cambria Math"/>
                              <a:cs typeface="NikoshBAN" pitchFamily="2" charset="0"/>
                            </a:rPr>
                            <m:t>২</m:t>
                          </m:r>
                        </m:sup>
                      </m:sSup>
                    </m:oMath>
                  </a14:m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bn-BD" sz="3200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bn-BD" sz="3200" b="0" i="1" smtClean="0">
                              <a:latin typeface="Cambria Math"/>
                              <a:cs typeface="NikoshBAN" pitchFamily="2" charset="0"/>
                            </a:rPr>
                            <m:t>সেকেন্ড</m:t>
                          </m:r>
                        </m:e>
                        <m:sup>
                          <m:r>
                            <a:rPr lang="bn-BD" sz="3200" i="1">
                              <a:latin typeface="Cambria Math"/>
                              <a:cs typeface="NikoshBAN" pitchFamily="2" charset="0"/>
                            </a:rPr>
                            <m:t>২</m:t>
                          </m:r>
                        </m:sup>
                      </m:sSup>
                    </m:oMath>
                  </a14:m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>            মি/সে.        মি. /</a:t>
                  </a:r>
                  <a:r>
                    <a:rPr lang="bn-BD" sz="3200" dirty="0">
                      <a:latin typeface="NikoshBAN" pitchFamily="2" charset="0"/>
                      <a:cs typeface="NikoshBAN" pitchFamily="2" charset="0"/>
                    </a:rPr>
                    <a:t/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bn-BD" sz="3200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bn-BD" sz="3200" i="1">
                              <a:latin typeface="Cambria Math"/>
                              <a:cs typeface="NikoshBAN" pitchFamily="2" charset="0"/>
                            </a:rPr>
                            <m:t>সে</m:t>
                          </m:r>
                          <m:r>
                            <a:rPr lang="bn-BD" sz="3200" b="0" i="1" smtClean="0">
                              <a:latin typeface="Cambria Math"/>
                              <a:cs typeface="NikoshBAN" pitchFamily="2" charset="0"/>
                            </a:rPr>
                            <m:t>.</m:t>
                          </m:r>
                        </m:e>
                        <m:sup>
                          <m:r>
                            <a:rPr lang="bn-BD" sz="3200" i="1">
                              <a:latin typeface="Cambria Math"/>
                              <a:cs typeface="NikoshBAN" pitchFamily="2" charset="0"/>
                            </a:rPr>
                            <m:t>২</m:t>
                          </m:r>
                        </m:sup>
                      </m:sSup>
                    </m:oMath>
                  </a14:m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756" y="3115650"/>
                  <a:ext cx="8190608" cy="12472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232" t="-7317" b="-156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6" name="Group 35"/>
            <p:cNvGrpSpPr/>
            <p:nvPr/>
          </p:nvGrpSpPr>
          <p:grpSpPr>
            <a:xfrm>
              <a:off x="664934" y="3782284"/>
              <a:ext cx="512618" cy="584775"/>
              <a:chOff x="-1413247" y="4059375"/>
              <a:chExt cx="512618" cy="584775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-1413247" y="4084655"/>
                <a:ext cx="512618" cy="47349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-1367681" y="4059375"/>
                <a:ext cx="36452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ক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2521444" y="3782284"/>
              <a:ext cx="512618" cy="584775"/>
              <a:chOff x="-1413247" y="4059375"/>
              <a:chExt cx="512618" cy="584775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-1413247" y="4084655"/>
                <a:ext cx="512618" cy="47349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-1367681" y="4059375"/>
                <a:ext cx="36452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খ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793589" y="3754574"/>
              <a:ext cx="512618" cy="584775"/>
              <a:chOff x="-1413247" y="4059375"/>
              <a:chExt cx="512618" cy="584775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-1413247" y="4084655"/>
                <a:ext cx="512618" cy="47349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-1367681" y="4059375"/>
                <a:ext cx="36452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গ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6469990" y="3782284"/>
              <a:ext cx="512618" cy="584775"/>
              <a:chOff x="-1413247" y="4059375"/>
              <a:chExt cx="512618" cy="584775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-1413247" y="4084655"/>
                <a:ext cx="512618" cy="47349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-1367681" y="4059375"/>
                <a:ext cx="36452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ঘ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637319" y="4501251"/>
            <a:ext cx="8118763" cy="1639193"/>
            <a:chOff x="637319" y="4445831"/>
            <a:chExt cx="8118763" cy="1639193"/>
          </a:xfrm>
        </p:grpSpPr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637319" y="4445831"/>
                  <a:ext cx="8118763" cy="16020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>৫</a:t>
                  </a:r>
                  <a:r>
                    <a:rPr lang="bn-BD" sz="3200" dirty="0">
                      <a:latin typeface="NikoshBAN" pitchFamily="2" charset="0"/>
                      <a:cs typeface="NikoshBAN" pitchFamily="2" charset="0"/>
                    </a:rPr>
                    <a:t>.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>প্রশ্ন: একটি মোটর সাইকেলের বেগ ১০ মি/সে থেকে বৃদ্ধি পেয়ে ২০ সেকেন্ড পর এর বেগ ১১০ মি/সে হলো। এর ত্বরণ কত ছিল?</a:t>
                  </a:r>
                </a:p>
                <a:p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>      ৫ মি/সে        ৫ </a:t>
                  </a:r>
                  <a:r>
                    <a:rPr lang="bn-BD" sz="3200" dirty="0">
                      <a:latin typeface="NikoshBAN" pitchFamily="2" charset="0"/>
                      <a:cs typeface="NikoshBAN" pitchFamily="2" charset="0"/>
                    </a:rPr>
                    <a:t>মি/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bn-BD" sz="3200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bn-BD" sz="3200" i="1">
                              <a:latin typeface="Cambria Math"/>
                              <a:cs typeface="NikoshBAN" pitchFamily="2" charset="0"/>
                            </a:rPr>
                            <m:t>সে</m:t>
                          </m:r>
                        </m:e>
                        <m:sup>
                          <m:r>
                            <a:rPr lang="bn-BD" sz="3200" i="1">
                              <a:latin typeface="Cambria Math"/>
                              <a:cs typeface="NikoshBAN" pitchFamily="2" charset="0"/>
                            </a:rPr>
                            <m:t>২</m:t>
                          </m:r>
                        </m:sup>
                      </m:sSup>
                    </m:oMath>
                  </a14:m>
                  <a:r>
                    <a:rPr lang="bn-BD" sz="3200" dirty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BD" sz="3200" dirty="0" smtClean="0">
                      <a:latin typeface="NikoshBAN" pitchFamily="2" charset="0"/>
                      <a:cs typeface="NikoshBAN" pitchFamily="2" charset="0"/>
                    </a:rPr>
                    <a:t>       ১০ মি/সে         ১০মি</a:t>
                  </a:r>
                  <a:r>
                    <a:rPr lang="bn-BD" sz="3200" dirty="0">
                      <a:latin typeface="NikoshBAN" pitchFamily="2" charset="0"/>
                      <a:cs typeface="NikoshBAN" pitchFamily="2" charset="0"/>
                    </a:rPr>
                    <a:t>/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bn-BD" sz="3200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bn-BD" sz="3200" i="1">
                              <a:latin typeface="Cambria Math"/>
                              <a:cs typeface="NikoshBAN" pitchFamily="2" charset="0"/>
                            </a:rPr>
                            <m:t>সে</m:t>
                          </m:r>
                        </m:e>
                        <m:sup>
                          <m:r>
                            <a:rPr lang="bn-BD" sz="3200" i="1">
                              <a:latin typeface="Cambria Math"/>
                              <a:cs typeface="NikoshBAN" pitchFamily="2" charset="0"/>
                            </a:rPr>
                            <m:t>২</m:t>
                          </m:r>
                        </m:sup>
                      </m:sSup>
                    </m:oMath>
                  </a14:m>
                  <a:endParaRPr lang="bn-BD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319" y="4445831"/>
                  <a:ext cx="8118763" cy="160204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953" t="-4943" r="-3005" b="-12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3" name="Group 32"/>
            <p:cNvGrpSpPr/>
            <p:nvPr/>
          </p:nvGrpSpPr>
          <p:grpSpPr>
            <a:xfrm>
              <a:off x="748062" y="5486393"/>
              <a:ext cx="512618" cy="584775"/>
              <a:chOff x="-1413247" y="4059375"/>
              <a:chExt cx="512618" cy="584775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-1413247" y="4084655"/>
                <a:ext cx="512618" cy="47349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-1367681" y="4059375"/>
                <a:ext cx="36452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ক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2535296" y="5500249"/>
              <a:ext cx="512618" cy="584775"/>
              <a:chOff x="-1413247" y="4059375"/>
              <a:chExt cx="512618" cy="584775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-1413247" y="4084655"/>
                <a:ext cx="512618" cy="47349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-1367681" y="4059375"/>
                <a:ext cx="36452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খ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4488789" y="5472537"/>
              <a:ext cx="512618" cy="584775"/>
              <a:chOff x="-1413247" y="4059375"/>
              <a:chExt cx="512618" cy="584775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-1413247" y="4084655"/>
                <a:ext cx="512618" cy="47349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-1367681" y="4059375"/>
                <a:ext cx="36452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গ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6539262" y="5472538"/>
              <a:ext cx="512618" cy="584775"/>
              <a:chOff x="-1413247" y="4059375"/>
              <a:chExt cx="512618" cy="584775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-1413247" y="4084655"/>
                <a:ext cx="512618" cy="47349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-1367681" y="4059375"/>
                <a:ext cx="36452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ঘ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sp>
        <p:nvSpPr>
          <p:cNvPr id="60" name="Oval 59"/>
          <p:cNvSpPr/>
          <p:nvPr/>
        </p:nvSpPr>
        <p:spPr>
          <a:xfrm>
            <a:off x="6510353" y="3828267"/>
            <a:ext cx="512680" cy="481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2535320" y="5586571"/>
            <a:ext cx="512680" cy="481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Pentagon 63"/>
          <p:cNvSpPr/>
          <p:nvPr/>
        </p:nvSpPr>
        <p:spPr>
          <a:xfrm>
            <a:off x="2191870" y="58678"/>
            <a:ext cx="3415554" cy="803564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মূল্যায়ন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4144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60" grpId="0" animBg="1"/>
      <p:bldP spid="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1169" y="3151478"/>
            <a:ext cx="7841672" cy="1569660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  <a:sym typeface="Wingdings"/>
              </a:rPr>
              <a:t>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সাইকেলের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আদি বেগ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১০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মি./সে. ছিল।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০৫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মিনিট পর এর বেগ বৃদ্ধি পেয়ে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৫৫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মি/সে হলো। গাড়িটির ত্বরণ কত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200" dirty="0" smtClean="0">
              <a:latin typeface="Mongolian Baiti" pitchFamily="66" charset="0"/>
              <a:cs typeface="NikoshBAN" pitchFamily="2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60310" y="58678"/>
            <a:ext cx="2561866" cy="80356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বাড়ির কাজ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34346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7505" y="4107078"/>
            <a:ext cx="7463117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bn-IN" sz="96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5210" y="1147949"/>
            <a:ext cx="6183085" cy="23440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bn-IN" sz="41300" b="1" dirty="0" smtClean="0">
                <a:ln w="57150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endParaRPr lang="en-US" sz="41300" b="1" dirty="0">
              <a:ln w="57150" cmpd="sng">
                <a:solidFill>
                  <a:srgbClr val="FF0000"/>
                </a:soli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24589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AB2A8E-EE54-4862-9E1E-FDD8D45EC7C4}" type="datetime1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5847" y="174812"/>
            <a:ext cx="8978153" cy="84023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				</a:t>
            </a: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মুহাম্মদ কবীর উদ্দিন বিশ্বাস (এম.এসসি;এম.এড)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আলহাজ্ব আব্দুল করিম উচ্চ বিদ্যালয়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ভবদিয়া,রাজবাড়ি সদর,রাজবাড়ি।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মোবাইল-০১৭২৯ ৬৯ ০০ ২০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Email-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kabiirbd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@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gmail.com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309283"/>
            <a:ext cx="2743200" cy="285077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16430" y="538843"/>
            <a:ext cx="43270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1" y="1744871"/>
            <a:ext cx="8041341" cy="4616648"/>
          </a:xfrm>
          <a:prstGeom prst="rect">
            <a:avLst/>
          </a:prstGeom>
          <a:noFill/>
          <a:ln w="130175" cmpd="dbl">
            <a:noFill/>
          </a:ln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শ্রেণি: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>
              <a:defRPr/>
            </a:pP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বিজ্ঞান </a:t>
            </a:r>
          </a:p>
          <a:p>
            <a:pPr algn="just">
              <a:defRPr/>
            </a:pP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অধ্যায়: দশম</a:t>
            </a:r>
          </a:p>
          <a:p>
            <a:pPr algn="just">
              <a:defRPr/>
            </a:pP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সময়: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smtClean="0">
                <a:latin typeface="NikoshBAN" pitchFamily="2" charset="0"/>
                <a:cs typeface="NikoshBAN" pitchFamily="2" charset="0"/>
              </a:rPr>
              <a:t>৪০</a:t>
            </a:r>
            <a:r>
              <a:rPr lang="bn-BD" sz="54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মিনিট।</a:t>
            </a:r>
          </a:p>
          <a:p>
            <a:pPr algn="just">
              <a:defRPr/>
            </a:pP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1337779" y="878949"/>
            <a:ext cx="5331962" cy="803564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1557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8529" y="2164976"/>
            <a:ext cx="7153836" cy="1363298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bn-BD" sz="6600" b="1" dirty="0" smtClean="0">
                <a:ln w="28575">
                  <a:noFill/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ত্বরণ ও মন্দন</a:t>
            </a:r>
            <a:endParaRPr lang="bn-BD" sz="6000" b="1" dirty="0">
              <a:ln w="28575">
                <a:noFill/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8541" y="5280956"/>
            <a:ext cx="40815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I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endParaRPr lang="bn-BD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0197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7457" y="191963"/>
            <a:ext cx="4571993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73558" y="1653219"/>
            <a:ext cx="7287739" cy="1484047"/>
            <a:chOff x="644959" y="1872859"/>
            <a:chExt cx="7984710" cy="1484047"/>
          </a:xfrm>
        </p:grpSpPr>
        <p:sp>
          <p:nvSpPr>
            <p:cNvPr id="4" name="Right Arrow 3"/>
            <p:cNvSpPr/>
            <p:nvPr/>
          </p:nvSpPr>
          <p:spPr>
            <a:xfrm>
              <a:off x="1063805" y="1872859"/>
              <a:ext cx="7565864" cy="1484047"/>
            </a:xfrm>
            <a:prstGeom prst="rightArrow">
              <a:avLst>
                <a:gd name="adj1" fmla="val 75000"/>
                <a:gd name="adj2" fmla="val 48132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5" name="Group 4"/>
            <p:cNvGrpSpPr/>
            <p:nvPr/>
          </p:nvGrpSpPr>
          <p:grpSpPr>
            <a:xfrm>
              <a:off x="644959" y="1953493"/>
              <a:ext cx="570205" cy="1385454"/>
              <a:chOff x="0" y="1713466"/>
              <a:chExt cx="570205" cy="1385454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7" name="Rounded Rectangle 6"/>
              <p:cNvSpPr/>
              <p:nvPr/>
            </p:nvSpPr>
            <p:spPr>
              <a:xfrm>
                <a:off x="0" y="1713466"/>
                <a:ext cx="570205" cy="1385454"/>
              </a:xfrm>
              <a:prstGeom prst="roundRect">
                <a:avLst/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Rounded Rectangle 5"/>
              <p:cNvSpPr/>
              <p:nvPr/>
            </p:nvSpPr>
            <p:spPr>
              <a:xfrm>
                <a:off x="27835" y="2108389"/>
                <a:ext cx="514535" cy="53293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0490" tIns="55245" rIns="110490" bIns="55245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3600" kern="1200" dirty="0" smtClean="0">
                    <a:latin typeface="NikoshBAN" pitchFamily="2" charset="0"/>
                    <a:cs typeface="NikoshBAN" pitchFamily="2" charset="0"/>
                  </a:rPr>
                  <a:t>১</a:t>
                </a:r>
                <a:endParaRPr lang="en-US" sz="36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375553" y="2298673"/>
              <a:ext cx="657695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ত্বরণ 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ও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মন্দন কী তা ব্যাখ্যা করতে পারবে</a:t>
              </a:r>
              <a:endParaRPr lang="bn-BD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13898" y="3527480"/>
            <a:ext cx="7287739" cy="1484047"/>
            <a:chOff x="644958" y="5051485"/>
            <a:chExt cx="7984710" cy="1484047"/>
          </a:xfrm>
        </p:grpSpPr>
        <p:sp>
          <p:nvSpPr>
            <p:cNvPr id="16" name="Right Arrow 15"/>
            <p:cNvSpPr/>
            <p:nvPr/>
          </p:nvSpPr>
          <p:spPr>
            <a:xfrm>
              <a:off x="1063804" y="5051485"/>
              <a:ext cx="7565864" cy="1484047"/>
            </a:xfrm>
            <a:prstGeom prst="rightArrow">
              <a:avLst>
                <a:gd name="adj1" fmla="val 75000"/>
                <a:gd name="adj2" fmla="val 50000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7" name="Group 16"/>
            <p:cNvGrpSpPr/>
            <p:nvPr/>
          </p:nvGrpSpPr>
          <p:grpSpPr>
            <a:xfrm>
              <a:off x="644958" y="5167746"/>
              <a:ext cx="570205" cy="1330037"/>
              <a:chOff x="0" y="1749093"/>
              <a:chExt cx="570205" cy="1330037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19" name="Rounded Rectangle 18"/>
              <p:cNvSpPr/>
              <p:nvPr/>
            </p:nvSpPr>
            <p:spPr>
              <a:xfrm>
                <a:off x="0" y="1749093"/>
                <a:ext cx="570205" cy="1330037"/>
              </a:xfrm>
              <a:prstGeom prst="roundRect">
                <a:avLst/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bn-IN" sz="4000" dirty="0" smtClean="0"/>
                  <a:t>২</a:t>
                </a:r>
                <a:endParaRPr lang="en-US" sz="4000" dirty="0"/>
              </a:p>
            </p:txBody>
          </p:sp>
          <p:sp>
            <p:nvSpPr>
              <p:cNvPr id="20" name="Rounded Rectangle 5"/>
              <p:cNvSpPr/>
              <p:nvPr/>
            </p:nvSpPr>
            <p:spPr>
              <a:xfrm>
                <a:off x="27835" y="2108389"/>
                <a:ext cx="514535" cy="53293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0490" tIns="55245" rIns="110490" bIns="55245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36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1385454" y="5235829"/>
              <a:ext cx="689956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ত্বরণ ও মন্দন  সম্পর্কিত  সহজ  গাণিতিক </a:t>
              </a:r>
            </a:p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সমস্যার সমাধান করতে পারবে। </a:t>
              </a:r>
              <a:endParaRPr lang="bn-BD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8" name="Pentagon 27"/>
          <p:cNvSpPr/>
          <p:nvPr/>
        </p:nvSpPr>
        <p:spPr>
          <a:xfrm>
            <a:off x="60310" y="58678"/>
            <a:ext cx="2427396" cy="80356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শিখনফল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7802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DOEL\Desktop\GIF=25-9-14\graphics-motorcycles-21204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12" y="2123008"/>
            <a:ext cx="8594148" cy="1585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5118" y="3792066"/>
            <a:ext cx="2111188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৩০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মিটার /সেকেন্ড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04195" y="3792066"/>
            <a:ext cx="2151529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মিটার /সেকেন্ড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2631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043952" y="2594439"/>
            <a:ext cx="32407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</a:t>
            </a:r>
            <a:r>
              <a:rPr lang="bn-BD" sz="2800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2800" dirty="0" smtClean="0"/>
              <a:t>B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এর দূরত্ব কত? </a:t>
            </a:r>
            <a:endParaRPr lang="en-US" sz="28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0" y="530876"/>
            <a:ext cx="8606119" cy="1914041"/>
            <a:chOff x="0" y="530876"/>
            <a:chExt cx="8606119" cy="1914041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1692307"/>
              <a:ext cx="8606119" cy="752610"/>
              <a:chOff x="124691" y="1551708"/>
              <a:chExt cx="8891562" cy="752610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>
                <a:off x="207819" y="1662545"/>
                <a:ext cx="8808434" cy="12209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>
              <a:xfrm>
                <a:off x="180109" y="1551708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037164" y="1565562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598248" y="1565562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199674" y="1565563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372204" y="1579009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7049034" y="1579008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24691" y="1842653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009573" y="1829206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B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158266" y="1802312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528981" y="1815353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D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330610" y="1788458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E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021441" y="1827984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</a:t>
                </a:r>
                <a:endParaRPr lang="en-US" sz="2400" dirty="0"/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121023" y="1180431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১০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মি/সে</a:t>
              </a:r>
              <a:endParaRPr lang="en-US" sz="20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77499" y="1982772"/>
              <a:ext cx="82516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১ম</a:t>
              </a:r>
              <a:r>
                <a:rPr lang="en-US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সে. </a:t>
              </a:r>
              <a:endParaRPr lang="en-US" sz="20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35501" y="1915944"/>
              <a:ext cx="728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2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য় সে. 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79964" y="1956286"/>
              <a:ext cx="8414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3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য় সে. 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979108" y="1996627"/>
              <a:ext cx="728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4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র্থ সে. 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648173" y="1968511"/>
              <a:ext cx="728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5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ম সে. 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68603" y="1167799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৫ মি/সে</a:t>
              </a:r>
              <a:endParaRPr lang="en-US" sz="20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73633" y="1155167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২০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মি/সে</a:t>
              </a:r>
              <a:endParaRPr lang="en-US" sz="2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008479" y="1182469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২৫ 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মি/সে</a:t>
              </a:r>
              <a:endParaRPr lang="en-US" sz="2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706884" y="1168207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৩০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মি/সে</a:t>
              </a:r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49872" y="1195101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000" dirty="0" smtClean="0">
                  <a:latin typeface="NikoshBAN" pitchFamily="2" charset="0"/>
                  <a:cs typeface="NikoshBAN" pitchFamily="2" charset="0"/>
                </a:rPr>
                <a:t>৩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৫ মি/সে</a:t>
              </a:r>
              <a:endParaRPr lang="en-US" sz="2000" dirty="0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159406" y="530876"/>
              <a:ext cx="7021324" cy="691686"/>
              <a:chOff x="145959" y="436746"/>
              <a:chExt cx="7021324" cy="691686"/>
            </a:xfrm>
          </p:grpSpPr>
          <p:pic>
            <p:nvPicPr>
              <p:cNvPr id="5122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959" y="436746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8998" y="450193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0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976" y="490535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1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8781" y="503983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2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19664" y="530877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87099" y="463641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47" name="Rectangle 46"/>
          <p:cNvSpPr/>
          <p:nvPr/>
        </p:nvSpPr>
        <p:spPr>
          <a:xfrm>
            <a:off x="1949826" y="4167743"/>
            <a:ext cx="4814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/>
              <a:t>A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2800" dirty="0" smtClean="0"/>
              <a:t>C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তে যেতে কত সময় লেগেছে?. </a:t>
            </a:r>
            <a:endParaRPr lang="en-US" sz="2800" dirty="0"/>
          </a:p>
        </p:txBody>
      </p:sp>
      <p:sp>
        <p:nvSpPr>
          <p:cNvPr id="48" name="Rectangle 47"/>
          <p:cNvSpPr/>
          <p:nvPr/>
        </p:nvSpPr>
        <p:spPr>
          <a:xfrm>
            <a:off x="2017060" y="4651836"/>
            <a:ext cx="3281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</a:t>
            </a:r>
            <a:r>
              <a:rPr lang="bn-BD" sz="2800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2800" dirty="0" smtClean="0"/>
              <a:t>E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এর দূরত্ব কত? 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1970988" y="3136757"/>
            <a:ext cx="4187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/>
              <a:t>A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2400" dirty="0"/>
              <a:t>B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তে যেতে কত সময় লেগেছে?. </a:t>
            </a:r>
            <a:endParaRPr lang="en-US" sz="2400" dirty="0"/>
          </a:p>
        </p:txBody>
      </p:sp>
      <p:sp>
        <p:nvSpPr>
          <p:cNvPr id="53" name="Rectangle 52"/>
          <p:cNvSpPr/>
          <p:nvPr/>
        </p:nvSpPr>
        <p:spPr>
          <a:xfrm>
            <a:off x="2043952" y="3643310"/>
            <a:ext cx="31869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</a:t>
            </a:r>
            <a:r>
              <a:rPr lang="bn-BD" sz="2800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2800" dirty="0" smtClean="0"/>
              <a:t>C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এর দূরত্ব কত?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2017060" y="5162824"/>
            <a:ext cx="47468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B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2800" dirty="0" smtClean="0"/>
              <a:t>E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তে যেতে কত সময় লেগেছে?. </a:t>
            </a:r>
            <a:endParaRPr lang="en-US" sz="2800" dirty="0"/>
          </a:p>
        </p:txBody>
      </p:sp>
      <p:sp>
        <p:nvSpPr>
          <p:cNvPr id="55" name="Rectangle 54"/>
          <p:cNvSpPr/>
          <p:nvPr/>
        </p:nvSpPr>
        <p:spPr>
          <a:xfrm>
            <a:off x="1949825" y="5633472"/>
            <a:ext cx="4450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/>
              <a:t>A </a:t>
            </a:r>
            <a:r>
              <a:rPr lang="bn-BD" sz="2800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2800" dirty="0" smtClean="0"/>
              <a:t>F</a:t>
            </a:r>
            <a:r>
              <a:rPr lang="bn-BD" sz="2800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এর দূরত্ব কত? </a:t>
            </a:r>
            <a:endParaRPr lang="en-US" sz="2800" dirty="0"/>
          </a:p>
        </p:txBody>
      </p:sp>
      <p:sp>
        <p:nvSpPr>
          <p:cNvPr id="57" name="Rectangle 56"/>
          <p:cNvSpPr/>
          <p:nvPr/>
        </p:nvSpPr>
        <p:spPr>
          <a:xfrm>
            <a:off x="2030507" y="6171353"/>
            <a:ext cx="47468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2800" dirty="0"/>
              <a:t>F</a:t>
            </a:r>
            <a:r>
              <a:rPr lang="bn-BD" sz="2800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তে যেতে কত সময় লেগেছে?.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53522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7" grpId="0"/>
      <p:bldP spid="48" grpId="0"/>
      <p:bldP spid="46" grpId="0"/>
      <p:bldP spid="53" grpId="0"/>
      <p:bldP spid="54" grpId="0"/>
      <p:bldP spid="55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998689" y="2580992"/>
            <a:ext cx="5082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</a:t>
            </a:r>
            <a:r>
              <a:rPr lang="bn-BD" sz="2800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তে বেগ কত ছিল?</a:t>
            </a:r>
            <a:endParaRPr lang="en-US" sz="28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188258" y="490535"/>
            <a:ext cx="8606119" cy="1954382"/>
            <a:chOff x="188258" y="490535"/>
            <a:chExt cx="8606119" cy="1954382"/>
          </a:xfrm>
        </p:grpSpPr>
        <p:grpSp>
          <p:nvGrpSpPr>
            <p:cNvPr id="2" name="Group 1"/>
            <p:cNvGrpSpPr/>
            <p:nvPr/>
          </p:nvGrpSpPr>
          <p:grpSpPr>
            <a:xfrm>
              <a:off x="188258" y="1692307"/>
              <a:ext cx="8606119" cy="752610"/>
              <a:chOff x="124691" y="1551708"/>
              <a:chExt cx="8891562" cy="752610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207819" y="1662545"/>
                <a:ext cx="8808434" cy="12209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Oval 3"/>
              <p:cNvSpPr/>
              <p:nvPr/>
            </p:nvSpPr>
            <p:spPr>
              <a:xfrm>
                <a:off x="180109" y="1551708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037164" y="1565562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598248" y="1565562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199674" y="1565563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372204" y="1579009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049034" y="1579008"/>
                <a:ext cx="235527" cy="1939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24691" y="1842653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009573" y="1829206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B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158266" y="1802312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528981" y="1815353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D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330610" y="1788458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E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021441" y="1827984"/>
                <a:ext cx="4433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</a:t>
                </a:r>
                <a:endParaRPr lang="en-US" sz="2400" dirty="0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309281" y="1140090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২০ মি/সে</a:t>
              </a:r>
              <a:endParaRPr lang="en-US" sz="2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5757" y="1982772"/>
              <a:ext cx="82516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১ম</a:t>
              </a:r>
              <a:r>
                <a:rPr lang="en-US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সে. </a:t>
              </a:r>
              <a:endParaRPr lang="en-US" sz="2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423759" y="1915944"/>
              <a:ext cx="728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2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য় সে. 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68222" y="1956286"/>
              <a:ext cx="8414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3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য় সে. 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67366" y="1996627"/>
              <a:ext cx="728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4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র্থ সে. 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836431" y="1968511"/>
              <a:ext cx="728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5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ম সে. 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156861" y="1114011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২৫ মি/সে</a:t>
              </a:r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61891" y="1101379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৩০ মি/সে</a:t>
              </a:r>
              <a:endParaRPr lang="en-US" sz="20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96737" y="1182469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৩৫ মি/সে</a:t>
              </a:r>
              <a:endParaRPr lang="en-US" sz="20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95142" y="1168207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৪০ মি/সে</a:t>
              </a:r>
              <a:endParaRPr lang="en-US" sz="2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538130" y="1195101"/>
              <a:ext cx="11300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৪৫ মি/সে</a:t>
              </a:r>
              <a:endParaRPr lang="en-US" sz="2000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47664" y="490535"/>
              <a:ext cx="7021324" cy="732027"/>
              <a:chOff x="145959" y="396405"/>
              <a:chExt cx="7021324" cy="732027"/>
            </a:xfrm>
          </p:grpSpPr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959" y="396405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8998" y="409852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1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976" y="436747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2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8781" y="503983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3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19664" y="530877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4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87099" y="463641"/>
                <a:ext cx="580184" cy="59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42" name="Rectangle 41"/>
          <p:cNvSpPr/>
          <p:nvPr/>
        </p:nvSpPr>
        <p:spPr>
          <a:xfrm>
            <a:off x="2971795" y="3266792"/>
            <a:ext cx="5082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</a:t>
            </a:r>
            <a:r>
              <a:rPr lang="bn-BD" sz="2800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তে বেগ কত বৃদ্ধি পেয়েছে?</a:t>
            </a:r>
            <a:endParaRPr lang="en-US" sz="2800" dirty="0"/>
          </a:p>
        </p:txBody>
      </p:sp>
      <p:sp>
        <p:nvSpPr>
          <p:cNvPr id="43" name="Rectangle 42"/>
          <p:cNvSpPr/>
          <p:nvPr/>
        </p:nvSpPr>
        <p:spPr>
          <a:xfrm>
            <a:off x="2958348" y="4006381"/>
            <a:ext cx="5082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</a:t>
            </a:r>
            <a:r>
              <a:rPr lang="bn-BD" sz="2800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তে বেগ কত বৃদ্ধি পেয়েছে?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2985241" y="4705627"/>
            <a:ext cx="60108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/>
          </a:p>
        </p:txBody>
      </p:sp>
      <p:sp>
        <p:nvSpPr>
          <p:cNvPr id="41" name="Rectangle 40"/>
          <p:cNvSpPr/>
          <p:nvPr/>
        </p:nvSpPr>
        <p:spPr>
          <a:xfrm>
            <a:off x="403412" y="2474254"/>
            <a:ext cx="2810434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মোটর সাইকেলটির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19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2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1646" y="2033251"/>
            <a:ext cx="7481455" cy="1446550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সুতরাং কোনো </a:t>
            </a:r>
            <a:r>
              <a:rPr lang="bn-BD" sz="4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বস্তুর বেগ 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বৃদ্ধির </a:t>
            </a:r>
            <a:r>
              <a:rPr lang="bn-BD" sz="4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হারকে বলা হয় 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ত্বরণ</a:t>
            </a:r>
            <a:r>
              <a:rPr lang="bn-BD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208674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595</Words>
  <Application>Microsoft Office PowerPoint</Application>
  <PresentationFormat>On-screen Show (4:3)</PresentationFormat>
  <Paragraphs>176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Logic</cp:lastModifiedBy>
  <cp:revision>817</cp:revision>
  <dcterms:created xsi:type="dcterms:W3CDTF">2014-09-29T08:00:15Z</dcterms:created>
  <dcterms:modified xsi:type="dcterms:W3CDTF">2019-11-25T01:56:24Z</dcterms:modified>
</cp:coreProperties>
</file>