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9"/>
  </p:notesMasterIdLst>
  <p:sldIdLst>
    <p:sldId id="297" r:id="rId2"/>
    <p:sldId id="287" r:id="rId3"/>
    <p:sldId id="258" r:id="rId4"/>
    <p:sldId id="256" r:id="rId5"/>
    <p:sldId id="288" r:id="rId6"/>
    <p:sldId id="274" r:id="rId7"/>
    <p:sldId id="284" r:id="rId8"/>
    <p:sldId id="286" r:id="rId9"/>
    <p:sldId id="289" r:id="rId10"/>
    <p:sldId id="290" r:id="rId11"/>
    <p:sldId id="291" r:id="rId12"/>
    <p:sldId id="285" r:id="rId13"/>
    <p:sldId id="272" r:id="rId14"/>
    <p:sldId id="293" r:id="rId15"/>
    <p:sldId id="294" r:id="rId16"/>
    <p:sldId id="295" r:id="rId17"/>
    <p:sldId id="296" r:id="rId18"/>
  </p:sldIdLst>
  <p:sldSz cx="14630400" cy="7315200"/>
  <p:notesSz cx="6858000" cy="9144000"/>
  <p:defaultTextStyle>
    <a:defPPr>
      <a:defRPr lang="en-US"/>
    </a:defPPr>
    <a:lvl1pPr marL="0" algn="l" defTabSz="1053389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1pPr>
    <a:lvl2pPr marL="526694" algn="l" defTabSz="1053389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2pPr>
    <a:lvl3pPr marL="1053389" algn="l" defTabSz="1053389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3pPr>
    <a:lvl4pPr marL="1580083" algn="l" defTabSz="1053389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4pPr>
    <a:lvl5pPr marL="2106778" algn="l" defTabSz="1053389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5pPr>
    <a:lvl6pPr marL="2633472" algn="l" defTabSz="1053389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6pPr>
    <a:lvl7pPr marL="3160166" algn="l" defTabSz="1053389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7pPr>
    <a:lvl8pPr marL="3686861" algn="l" defTabSz="1053389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8pPr>
    <a:lvl9pPr marL="4213555" algn="l" defTabSz="1053389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4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2A80E-45B3-4C77-865E-D8D1E97DA545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C06AE-83A1-45F6-80BC-2733DFD25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3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3389" rtl="0" eaLnBrk="1" latinLnBrk="0" hangingPunct="1">
      <a:defRPr sz="1382" kern="1200">
        <a:solidFill>
          <a:schemeClr val="tx1"/>
        </a:solidFill>
        <a:latin typeface="+mn-lt"/>
        <a:ea typeface="+mn-ea"/>
        <a:cs typeface="+mn-cs"/>
      </a:defRPr>
    </a:lvl1pPr>
    <a:lvl2pPr marL="526694" algn="l" defTabSz="1053389" rtl="0" eaLnBrk="1" latinLnBrk="0" hangingPunct="1">
      <a:defRPr sz="1382" kern="1200">
        <a:solidFill>
          <a:schemeClr val="tx1"/>
        </a:solidFill>
        <a:latin typeface="+mn-lt"/>
        <a:ea typeface="+mn-ea"/>
        <a:cs typeface="+mn-cs"/>
      </a:defRPr>
    </a:lvl2pPr>
    <a:lvl3pPr marL="1053389" algn="l" defTabSz="1053389" rtl="0" eaLnBrk="1" latinLnBrk="0" hangingPunct="1">
      <a:defRPr sz="1382" kern="1200">
        <a:solidFill>
          <a:schemeClr val="tx1"/>
        </a:solidFill>
        <a:latin typeface="+mn-lt"/>
        <a:ea typeface="+mn-ea"/>
        <a:cs typeface="+mn-cs"/>
      </a:defRPr>
    </a:lvl3pPr>
    <a:lvl4pPr marL="1580083" algn="l" defTabSz="1053389" rtl="0" eaLnBrk="1" latinLnBrk="0" hangingPunct="1">
      <a:defRPr sz="1382" kern="1200">
        <a:solidFill>
          <a:schemeClr val="tx1"/>
        </a:solidFill>
        <a:latin typeface="+mn-lt"/>
        <a:ea typeface="+mn-ea"/>
        <a:cs typeface="+mn-cs"/>
      </a:defRPr>
    </a:lvl4pPr>
    <a:lvl5pPr marL="2106778" algn="l" defTabSz="1053389" rtl="0" eaLnBrk="1" latinLnBrk="0" hangingPunct="1">
      <a:defRPr sz="1382" kern="1200">
        <a:solidFill>
          <a:schemeClr val="tx1"/>
        </a:solidFill>
        <a:latin typeface="+mn-lt"/>
        <a:ea typeface="+mn-ea"/>
        <a:cs typeface="+mn-cs"/>
      </a:defRPr>
    </a:lvl5pPr>
    <a:lvl6pPr marL="2633472" algn="l" defTabSz="1053389" rtl="0" eaLnBrk="1" latinLnBrk="0" hangingPunct="1">
      <a:defRPr sz="1382" kern="1200">
        <a:solidFill>
          <a:schemeClr val="tx1"/>
        </a:solidFill>
        <a:latin typeface="+mn-lt"/>
        <a:ea typeface="+mn-ea"/>
        <a:cs typeface="+mn-cs"/>
      </a:defRPr>
    </a:lvl6pPr>
    <a:lvl7pPr marL="3160166" algn="l" defTabSz="1053389" rtl="0" eaLnBrk="1" latinLnBrk="0" hangingPunct="1">
      <a:defRPr sz="1382" kern="1200">
        <a:solidFill>
          <a:schemeClr val="tx1"/>
        </a:solidFill>
        <a:latin typeface="+mn-lt"/>
        <a:ea typeface="+mn-ea"/>
        <a:cs typeface="+mn-cs"/>
      </a:defRPr>
    </a:lvl7pPr>
    <a:lvl8pPr marL="3686861" algn="l" defTabSz="1053389" rtl="0" eaLnBrk="1" latinLnBrk="0" hangingPunct="1">
      <a:defRPr sz="1382" kern="1200">
        <a:solidFill>
          <a:schemeClr val="tx1"/>
        </a:solidFill>
        <a:latin typeface="+mn-lt"/>
        <a:ea typeface="+mn-ea"/>
        <a:cs typeface="+mn-cs"/>
      </a:defRPr>
    </a:lvl8pPr>
    <a:lvl9pPr marL="4213555" algn="l" defTabSz="1053389" rtl="0" eaLnBrk="1" latinLnBrk="0" hangingPunct="1">
      <a:defRPr sz="138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03AA53-A53C-410B-A3D7-5B360A5A2988}" type="slidenum">
              <a:rPr lang="en-US" altLang="en-US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2900" y="1143000"/>
            <a:ext cx="61722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3788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9031"/>
            <a:ext cx="14630400" cy="732423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8481" y="2564837"/>
            <a:ext cx="9320323" cy="1756055"/>
          </a:xfrm>
        </p:spPr>
        <p:txBody>
          <a:bodyPr anchor="b">
            <a:noAutofit/>
          </a:bodyPr>
          <a:lstStyle>
            <a:lvl1pPr algn="r">
              <a:defRPr sz="576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8481" y="4320889"/>
            <a:ext cx="9320323" cy="117002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D61-3992-466E-9418-8CA91DCA695A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3EE2-C7B6-4071-B8CB-A19704B0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8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650240"/>
            <a:ext cx="10316002" cy="3630507"/>
          </a:xfrm>
        </p:spPr>
        <p:txBody>
          <a:bodyPr anchor="ctr">
            <a:normAutofit/>
          </a:bodyPr>
          <a:lstStyle>
            <a:lvl1pPr algn="l">
              <a:defRPr sz="469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4768427"/>
            <a:ext cx="10316002" cy="1675693"/>
          </a:xfrm>
        </p:spPr>
        <p:txBody>
          <a:bodyPr anchor="ctr">
            <a:normAutofit/>
          </a:bodyPr>
          <a:lstStyle>
            <a:lvl1pPr marL="0" indent="0" algn="l">
              <a:buNone/>
              <a:defRPr sz="19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D61-3992-466E-9418-8CA91DCA695A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3EE2-C7B6-4071-B8CB-A19704B0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7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650240"/>
            <a:ext cx="9712961" cy="3224107"/>
          </a:xfrm>
        </p:spPr>
        <p:txBody>
          <a:bodyPr anchor="ctr">
            <a:normAutofit/>
          </a:bodyPr>
          <a:lstStyle>
            <a:lvl1pPr algn="l">
              <a:defRPr sz="469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39367" y="3874347"/>
            <a:ext cx="8669429" cy="4064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0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4768427"/>
            <a:ext cx="10316002" cy="1675693"/>
          </a:xfrm>
        </p:spPr>
        <p:txBody>
          <a:bodyPr anchor="ctr">
            <a:normAutofit/>
          </a:bodyPr>
          <a:lstStyle>
            <a:lvl1pPr marL="0" indent="0" algn="l">
              <a:buNone/>
              <a:defRPr sz="19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D61-3992-466E-9418-8CA91DCA695A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3EE2-C7B6-4071-B8CB-A19704B006D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50244" y="843070"/>
            <a:ext cx="731520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71613" y="3078993"/>
            <a:ext cx="731520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212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429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2060787"/>
            <a:ext cx="10316002" cy="2768491"/>
          </a:xfrm>
        </p:spPr>
        <p:txBody>
          <a:bodyPr anchor="b">
            <a:normAutofit/>
          </a:bodyPr>
          <a:lstStyle>
            <a:lvl1pPr algn="l">
              <a:defRPr sz="469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4829278"/>
            <a:ext cx="10316002" cy="1614842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D61-3992-466E-9418-8CA91DCA695A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3EE2-C7B6-4071-B8CB-A19704B0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99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650240"/>
            <a:ext cx="9712961" cy="3224107"/>
          </a:xfrm>
        </p:spPr>
        <p:txBody>
          <a:bodyPr anchor="ctr">
            <a:normAutofit/>
          </a:bodyPr>
          <a:lstStyle>
            <a:lvl1pPr algn="l">
              <a:defRPr sz="469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9" y="4280747"/>
            <a:ext cx="10316003" cy="5485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4829278"/>
            <a:ext cx="10316002" cy="1614842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D61-3992-466E-9418-8CA91DCA695A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3EE2-C7B6-4071-B8CB-A19704B006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0244" y="843070"/>
            <a:ext cx="731520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71613" y="3078993"/>
            <a:ext cx="731520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668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650240"/>
            <a:ext cx="10305844" cy="3224107"/>
          </a:xfrm>
        </p:spPr>
        <p:txBody>
          <a:bodyPr anchor="ctr">
            <a:normAutofit/>
          </a:bodyPr>
          <a:lstStyle>
            <a:lvl1pPr algn="l">
              <a:defRPr sz="469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9" y="4280747"/>
            <a:ext cx="10316003" cy="5485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60">
                <a:solidFill>
                  <a:schemeClr val="accent1"/>
                </a:solidFill>
              </a:defRPr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4829278"/>
            <a:ext cx="10316002" cy="1614842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D61-3992-466E-9418-8CA91DCA695A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3EE2-C7B6-4071-B8CB-A19704B0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55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D61-3992-466E-9418-8CA91DCA695A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3EE2-C7B6-4071-B8CB-A19704B0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24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61208" y="650239"/>
            <a:ext cx="1565692" cy="560154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2" y="650240"/>
            <a:ext cx="8472180" cy="56015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D61-3992-466E-9418-8CA91DCA695A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3EE2-C7B6-4071-B8CB-A19704B0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25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60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D61-3992-466E-9418-8CA91DCA695A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3EE2-C7B6-4071-B8CB-A19704B0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2880925"/>
            <a:ext cx="10316002" cy="1948353"/>
          </a:xfrm>
        </p:spPr>
        <p:txBody>
          <a:bodyPr anchor="b"/>
          <a:lstStyle>
            <a:lvl1pPr algn="l">
              <a:defRPr sz="42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4829278"/>
            <a:ext cx="10316002" cy="917760"/>
          </a:xfrm>
        </p:spPr>
        <p:txBody>
          <a:bodyPr anchor="t"/>
          <a:lstStyle>
            <a:lvl1pPr marL="0" indent="0" algn="l"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D61-3992-466E-9418-8CA91DCA695A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3EE2-C7B6-4071-B8CB-A19704B0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5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304628"/>
            <a:ext cx="5020842" cy="4139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7964" y="2304629"/>
            <a:ext cx="5020841" cy="413949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D61-3992-466E-9418-8CA91DCA695A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3EE2-C7B6-4071-B8CB-A19704B0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9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894" y="2305049"/>
            <a:ext cx="5022748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894" y="2919729"/>
            <a:ext cx="5022748" cy="352439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6059" y="2305049"/>
            <a:ext cx="5022742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6062" y="2919729"/>
            <a:ext cx="5022740" cy="352439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D61-3992-466E-9418-8CA91DCA695A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3EE2-C7B6-4071-B8CB-A19704B0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4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50240"/>
            <a:ext cx="10316002" cy="14088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D61-3992-466E-9418-8CA91DCA695A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3EE2-C7B6-4071-B8CB-A19704B0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0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D61-3992-466E-9418-8CA91DCA695A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3EE2-C7B6-4071-B8CB-A19704B0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0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598511"/>
            <a:ext cx="4625434" cy="1363697"/>
          </a:xfrm>
        </p:spPr>
        <p:txBody>
          <a:bodyPr anchor="b">
            <a:normAutofit/>
          </a:bodyPr>
          <a:lstStyle>
            <a:lvl1pPr>
              <a:defRPr sz="21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2554" y="549253"/>
            <a:ext cx="5416249" cy="58948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2962207"/>
            <a:ext cx="4625434" cy="2756746"/>
          </a:xfrm>
        </p:spPr>
        <p:txBody>
          <a:bodyPr>
            <a:normAutofit/>
          </a:bodyPr>
          <a:lstStyle>
            <a:lvl1pPr marL="0" indent="0">
              <a:buNone/>
              <a:defRPr sz="1493"/>
            </a:lvl1pPr>
            <a:lvl2pPr marL="487549" indent="0">
              <a:buNone/>
              <a:defRPr sz="1493"/>
            </a:lvl2pPr>
            <a:lvl3pPr marL="975098" indent="0">
              <a:buNone/>
              <a:defRPr sz="1280"/>
            </a:lvl3pPr>
            <a:lvl4pPr marL="1462647" indent="0">
              <a:buNone/>
              <a:defRPr sz="1067"/>
            </a:lvl4pPr>
            <a:lvl5pPr marL="1950195" indent="0">
              <a:buNone/>
              <a:defRPr sz="1067"/>
            </a:lvl5pPr>
            <a:lvl6pPr marL="2437744" indent="0">
              <a:buNone/>
              <a:defRPr sz="1067"/>
            </a:lvl6pPr>
            <a:lvl7pPr marL="2925294" indent="0">
              <a:buNone/>
              <a:defRPr sz="1067"/>
            </a:lvl7pPr>
            <a:lvl8pPr marL="3412843" indent="0">
              <a:buNone/>
              <a:defRPr sz="1067"/>
            </a:lvl8pPr>
            <a:lvl9pPr marL="3900392" indent="0">
              <a:buNone/>
              <a:defRPr sz="10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D61-3992-466E-9418-8CA91DCA695A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3EE2-C7B6-4071-B8CB-A19704B0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4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5120640"/>
            <a:ext cx="10316000" cy="604521"/>
          </a:xfrm>
        </p:spPr>
        <p:txBody>
          <a:bodyPr anchor="b">
            <a:normAutofit/>
          </a:bodyPr>
          <a:lstStyle>
            <a:lvl1pPr algn="l">
              <a:defRPr sz="25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801" y="650240"/>
            <a:ext cx="10316002" cy="4102099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2" y="5725161"/>
            <a:ext cx="10316000" cy="718959"/>
          </a:xfrm>
        </p:spPr>
        <p:txBody>
          <a:bodyPr>
            <a:normAutofit/>
          </a:bodyPr>
          <a:lstStyle>
            <a:lvl1pPr marL="0" indent="0">
              <a:buNone/>
              <a:defRPr sz="1280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D61-3992-466E-9418-8CA91DCA695A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3EE2-C7B6-4071-B8CB-A19704B0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8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9031"/>
            <a:ext cx="14630400" cy="732423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1" y="650240"/>
            <a:ext cx="10316002" cy="1408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304629"/>
            <a:ext cx="10316002" cy="413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46160" y="6444120"/>
            <a:ext cx="109432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6BD61-3992-466E-9418-8CA91DCA695A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1" y="6444120"/>
            <a:ext cx="7557134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08796" y="6444120"/>
            <a:ext cx="82000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accent1"/>
                </a:solidFill>
              </a:defRPr>
            </a:lvl1pPr>
          </a:lstStyle>
          <a:p>
            <a:fld id="{FA693EE2-C7B6-4071-B8CB-A19704B0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8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txStyles>
    <p:titleStyle>
      <a:lvl1pPr algn="l" defTabSz="487695" rtl="0" eaLnBrk="1" latinLnBrk="0" hangingPunct="1">
        <a:spcBef>
          <a:spcPct val="0"/>
        </a:spcBef>
        <a:buNone/>
        <a:defRPr sz="384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71" indent="-365771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19238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06933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94629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69458" y="1932038"/>
            <a:ext cx="6636774" cy="3023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38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7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2737" y="770021"/>
            <a:ext cx="1029903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বিভব পার্থক্য এবং তড়িৎ প্রবাহের মধ্যে পার্থক্যঃ ও’মের সূত্র 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737" y="2149642"/>
            <a:ext cx="10507579" cy="946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 স্থির থাকলে কোনো পরিবাহীর মধ্য দিয়ে যে পরিমাণ তড়িৎ প্রবাহ চলে তা ঐ পরিবাহীর দুই প্রান্তের বিভব পার্থক্যের সমানুপাতিক ।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26" y="3561347"/>
            <a:ext cx="9753600" cy="308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2737" y="385010"/>
                <a:ext cx="10507579" cy="29838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এখন স্থির তাপমাত্রায় পরিবাহীর মধ্য দিয়ে তড়িৎ প্রবাহ </a:t>
                </a:r>
                <a:r>
                  <a:rPr lang="en-US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bn-BD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দুই প্রান্তের বিভব পার্থক্য  </a:t>
                </a:r>
                <a:r>
                  <a:rPr lang="en-US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V </a:t>
                </a:r>
                <a:r>
                  <a:rPr lang="bn-BD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হলে, ও’মের সূত্রানুসারে ,</a:t>
                </a:r>
                <a:r>
                  <a:rPr lang="en-US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en-US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𝜶</m:t>
                    </m:r>
                  </m:oMath>
                </a14:m>
                <a:r>
                  <a:rPr lang="en-US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V </a:t>
                </a:r>
              </a:p>
              <a:p>
                <a:pPr algn="ctr"/>
                <a:r>
                  <a:rPr lang="en-US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Or I=RV </a:t>
                </a:r>
              </a:p>
              <a:p>
                <a:pPr algn="ctr"/>
                <a:r>
                  <a:rPr lang="en-US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Or R=󠅐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𝑽</m:t>
                        </m:r>
                      </m:num>
                      <m:den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𝑰</m:t>
                        </m:r>
                      </m:den>
                    </m:f>
                    <m:r>
                      <a:rPr lang="bn-BD" sz="2800" b="1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2800" b="1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ধ্রুবক</m:t>
                    </m:r>
                    <m:r>
                      <a:rPr lang="bn-BD" sz="2800" b="1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এই ধ্রুবককে ঐ তাপমাত্রায় ঐ পরিবাহীর রোধ বলে।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37" y="385010"/>
                <a:ext cx="10507579" cy="2983831"/>
              </a:xfrm>
              <a:prstGeom prst="rect">
                <a:avLst/>
              </a:prstGeom>
              <a:blipFill>
                <a:blip r:embed="rId3"/>
                <a:stretch>
                  <a:fillRect b="-3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74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82317" y="433142"/>
                <a:ext cx="10026316" cy="31923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বিদ্যুৎ প্রবাহের বাধাকেই রোধ বলে। রোধ পদার্থের দৈর্ঘ্য এবং প্রস্থচ্ছেদের উপর নির্ভর করে । অর্থাৎ দৈর্ঘ্য বেশি হলে রোধ বেশি হবে ।</a:t>
                </a:r>
                <a:r>
                  <a:rPr lang="en-US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BD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∝</m:t>
                    </m:r>
                  </m:oMath>
                </a14:m>
                <a:r>
                  <a:rPr lang="en-US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L</a:t>
                </a:r>
                <a:endParaRPr lang="bn-BD" sz="28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পরিবাহী সরু হলে রোধ বেশি হবে।  </a:t>
                </a:r>
                <a:r>
                  <a:rPr lang="en-US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2800" b="1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∝</m:t>
                    </m:r>
                  </m:oMath>
                </a14:m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bn-BD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এই দুইটি বিষয়কে আমরা একসাথে লিখতে পারি </a:t>
                </a:r>
              </a:p>
              <a:p>
                <a:pPr algn="ctr"/>
                <a:r>
                  <a:rPr lang="en-US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R=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𝛒</m:t>
                    </m:r>
                    <m:f>
                      <m:fPr>
                        <m:ctrlP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𝑳</m:t>
                        </m:r>
                      </m:num>
                      <m:den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BD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 ধ্রুবক </a:t>
                </a:r>
                <a14:m>
                  <m:oMath xmlns:m="http://schemas.openxmlformats.org/officeDocument/2006/math">
                    <m:r>
                      <a:rPr lang="en-US" sz="2800" b="1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𝛒</m:t>
                    </m:r>
                  </m:oMath>
                </a14:m>
                <a:r>
                  <a:rPr lang="bn-BD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হচ্ছে </a:t>
                </a:r>
                <a14:m>
                  <m:oMath xmlns:m="http://schemas.openxmlformats.org/officeDocument/2006/math">
                    <m:r>
                      <a:rPr lang="en-US" sz="2800" b="1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𝛒</m:t>
                    </m:r>
                  </m:oMath>
                </a14:m>
                <a:r>
                  <a:rPr lang="bn-BD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</m:t>
                        </m:r>
                      </m:num>
                      <m:den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𝑳</m:t>
                        </m:r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17" y="433142"/>
                <a:ext cx="10026316" cy="3192379"/>
              </a:xfrm>
              <a:prstGeom prst="rect">
                <a:avLst/>
              </a:prstGeom>
              <a:blipFill>
                <a:blip r:embed="rId2"/>
                <a:stretch>
                  <a:fillRect l="-1093" r="-2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882317" y="3785934"/>
            <a:ext cx="10891520" cy="97536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D962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en-GB" sz="256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8643" y="4875730"/>
            <a:ext cx="487680" cy="44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083" y="5094972"/>
            <a:ext cx="487680" cy="44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9923" y="4713170"/>
            <a:ext cx="487680" cy="44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7363" y="4916370"/>
            <a:ext cx="487680" cy="44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3295050" y="4950593"/>
            <a:ext cx="4854340" cy="744354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D962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en-GB" sz="256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0963" y="6129154"/>
            <a:ext cx="487680" cy="54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403" y="6236102"/>
            <a:ext cx="487680" cy="54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2243" y="5966594"/>
            <a:ext cx="487680" cy="54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882317" y="5952691"/>
            <a:ext cx="10891520" cy="37966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D962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en-GB" sz="256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9683" y="5871945"/>
            <a:ext cx="487680" cy="54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680" y="5966594"/>
            <a:ext cx="487680" cy="54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51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3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4 -0.13781 L 1.13617 -0.123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86" y="6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1107 -0.12262 L 1.12772 -0.103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27" y="9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19444E-6 -0.13802 L 1.14171 -0.124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86" y="69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542 -0.11871 L 1.13042 -0.1104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0" y="41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1 -0.16102 L 1.1416 -0.147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86" y="6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89583E-6 -0.14713 L 1.11665 -0.1278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27" y="95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554 -0.15213 L 1.14725 -0.138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86" y="69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564 -0.14692 L 1.11936 -0.1386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0" y="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6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26389E-6 L 1.1441 0.0017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05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14 0.01584 L 0.9936 -0.0145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31" y="-1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185" y="2760867"/>
            <a:ext cx="8012215" cy="4554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184" y="29496"/>
            <a:ext cx="8012215" cy="276086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rot="18995179">
            <a:off x="619431" y="2757948"/>
            <a:ext cx="5132439" cy="1548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বর্তনী বা সার্কিট 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7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031899"/>
              </p:ext>
            </p:extLst>
          </p:nvPr>
        </p:nvGraphicFramePr>
        <p:xfrm>
          <a:off x="1491916" y="256673"/>
          <a:ext cx="8380693" cy="6788948"/>
        </p:xfrm>
        <a:graphic>
          <a:graphicData uri="http://schemas.openxmlformats.org/drawingml/2006/table">
            <a:tbl>
              <a:tblPr firstRow="1" firstCol="1" bandRow="1"/>
              <a:tblGrid>
                <a:gridCol w="2191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2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6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n-BD" sz="4400" b="1" dirty="0" smtClean="0">
                          <a:effectLst/>
                          <a:latin typeface="NikoshBAN" panose="02000000000000000000" pitchFamily="2" charset="0"/>
                          <a:ea typeface="Calibri"/>
                          <a:cs typeface="NikoshBAN" panose="02000000000000000000" pitchFamily="2" charset="0"/>
                        </a:rPr>
                        <a:t>নাম</a:t>
                      </a:r>
                      <a:endParaRPr lang="en-CA" sz="4400" b="1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73152" marR="7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n-BD" sz="4400" b="1" dirty="0" smtClean="0">
                          <a:effectLst/>
                          <a:latin typeface="NikoshBAN" panose="02000000000000000000" pitchFamily="2" charset="0"/>
                          <a:ea typeface="Calibri"/>
                          <a:cs typeface="NikoshBAN" panose="02000000000000000000" pitchFamily="2" charset="0"/>
                        </a:rPr>
                        <a:t>প্রতিক</a:t>
                      </a:r>
                      <a:r>
                        <a:rPr lang="bn-BD" sz="4400" b="1" baseline="0" dirty="0" smtClean="0">
                          <a:effectLst/>
                          <a:latin typeface="NikoshBAN" panose="02000000000000000000" pitchFamily="2" charset="0"/>
                          <a:ea typeface="Calibri"/>
                          <a:cs typeface="NikoshBAN" panose="02000000000000000000" pitchFamily="2" charset="0"/>
                        </a:rPr>
                        <a:t> </a:t>
                      </a:r>
                      <a:endParaRPr lang="en-CA" sz="4400" b="1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</a:txBody>
                  <a:tcPr marL="73152" marR="7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n-BD" sz="4400" b="1" dirty="0" smtClean="0">
                          <a:effectLst/>
                          <a:latin typeface="NikoshBAN" panose="02000000000000000000" pitchFamily="2" charset="0"/>
                          <a:ea typeface="Calibri"/>
                          <a:cs typeface="NikoshBAN" panose="02000000000000000000" pitchFamily="2" charset="0"/>
                        </a:rPr>
                        <a:t>একক</a:t>
                      </a:r>
                      <a:r>
                        <a:rPr lang="bn-BD" sz="4400" b="1" baseline="0" dirty="0" smtClean="0">
                          <a:effectLst/>
                          <a:latin typeface="NikoshBAN" panose="02000000000000000000" pitchFamily="2" charset="0"/>
                          <a:ea typeface="Calibri"/>
                          <a:cs typeface="NikoshBAN" panose="02000000000000000000" pitchFamily="2" charset="0"/>
                        </a:rPr>
                        <a:t> </a:t>
                      </a:r>
                      <a:endParaRPr lang="en-CA" sz="4400" b="1" dirty="0">
                        <a:effectLst/>
                        <a:latin typeface="NikoshBAN" panose="02000000000000000000" pitchFamily="2" charset="0"/>
                        <a:ea typeface="Calibri"/>
                        <a:cs typeface="NikoshBAN" panose="0200000000000000000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4400" b="1" dirty="0">
                          <a:effectLst/>
                          <a:latin typeface="NikoshBAN" panose="02000000000000000000" pitchFamily="2" charset="0"/>
                          <a:ea typeface="Calibri"/>
                          <a:cs typeface="NikoshBAN" panose="02000000000000000000" pitchFamily="2" charset="0"/>
                        </a:rPr>
                        <a:t>(Units)</a:t>
                      </a:r>
                    </a:p>
                  </a:txBody>
                  <a:tcPr marL="73152" marR="7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8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9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CA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9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CURRENT</a:t>
                      </a:r>
                      <a:endParaRPr lang="en-CA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9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CA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2" marR="7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90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CA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90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I</a:t>
                      </a:r>
                      <a:endParaRPr lang="en-CA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2" marR="7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900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Amperes</a:t>
                      </a:r>
                      <a:endParaRPr lang="en-CA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900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(A)</a:t>
                      </a:r>
                      <a:endParaRPr lang="en-CA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2" marR="7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0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9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CA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9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VOLTAGE</a:t>
                      </a:r>
                      <a:endParaRPr lang="en-CA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9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CA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2" marR="7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90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CA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90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V</a:t>
                      </a:r>
                      <a:endParaRPr lang="en-CA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2" marR="7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900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Volts</a:t>
                      </a:r>
                      <a:endParaRPr lang="en-CA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900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(V)</a:t>
                      </a:r>
                      <a:endParaRPr lang="en-CA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900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CA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2" marR="7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8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9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CA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9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RESISTANCE</a:t>
                      </a:r>
                      <a:endParaRPr lang="en-CA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9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CA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2" marR="7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90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CA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90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R</a:t>
                      </a:r>
                      <a:endParaRPr lang="en-CA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2" marR="7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900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CA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900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ohm</a:t>
                      </a:r>
                      <a:endParaRPr lang="en-CA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52" marR="73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99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7886" y="383464"/>
            <a:ext cx="5117690" cy="988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দলিয় কাজ </a:t>
            </a:r>
            <a:endParaRPr lang="en-US" sz="8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10" y="1548577"/>
            <a:ext cx="10362661" cy="27608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2671" y="4896465"/>
            <a:ext cx="11592232" cy="1386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সুইচ, তড়িৎ কোষ, স্থির রোধ এবং অ্যামিটার একটি শ্রেণি বর্তনী অংকন কর। 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একটি ভোল্টমিটারকে স্থির মানের রোধের দুই প্রান্তে সমান্তরালে যুক্ত কর।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2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079523" y="427703"/>
            <a:ext cx="6990735" cy="1150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8821" y="2197768"/>
            <a:ext cx="59516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EMF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কি?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তড়িৎ প্রবাহ বলতে কি বুঝায়?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রোধ বলতে কি বুঝায়?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0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19663" y="1299411"/>
            <a:ext cx="5855369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0238" y="3384884"/>
            <a:ext cx="10700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যে ঘরে বাস কর , সেই ঘরে যদি বৈদ্যুতিক সংযোগ থাকে, তাহলে ঐ ঘরে কি কি উপকরণ আছে তার একটি তালিকা করে সার্কিট অংকন কর।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20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27748" y="2422358"/>
            <a:ext cx="8758989" cy="1748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1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4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710" y="294967"/>
            <a:ext cx="3259393" cy="3347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6129" y="4218039"/>
            <a:ext cx="52651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মোজাম্মেল হক </a:t>
            </a: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(বিজ্ঞান) </a:t>
            </a: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কাজলা উচ্চ বিদ্যালয় </a:t>
            </a: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তাড়াইল, কিশোরগঞ্জ।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929148" y="4041058"/>
            <a:ext cx="10928555" cy="2949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92181" y="4341149"/>
            <a:ext cx="45572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দশম 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পদার্থ বিজ্ঞান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 একাদশ 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সময়-৫০ মিনিট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297557" y="4395023"/>
            <a:ext cx="73746" cy="2771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253316" y="4365527"/>
            <a:ext cx="44241" cy="2800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61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8227" y="329491"/>
            <a:ext cx="8290560" cy="1568027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bn-BD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 কর </a:t>
            </a:r>
            <a:endParaRPr lang="en-CA" sz="72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940" name="Picture 6" descr="c:\Program Files\Common Files\Microsoft Shared\Clipart\cagcat50\bd04924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26" y="2220737"/>
            <a:ext cx="2694093" cy="363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43" y="2384215"/>
            <a:ext cx="6965728" cy="400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976284" y="1135626"/>
            <a:ext cx="6872748" cy="1401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37819" y="1622323"/>
            <a:ext cx="3628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আজকের পাঠ </a:t>
            </a:r>
            <a:endParaRPr lang="en-US" sz="4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937819" y="3805084"/>
            <a:ext cx="6946491" cy="1887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চল তড়িৎ </a:t>
            </a:r>
            <a:endParaRPr lang="en-US" sz="11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0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4619" y="1076632"/>
            <a:ext cx="8731046" cy="545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এই পাঠ শেষে শিক্ষার্থীরা..................... 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4336" y="2315497"/>
            <a:ext cx="9438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স্থির তড়িৎ হতে চল তড়িৎ প্রদর্শন করতে পারবে ।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*  তড়িৎ প্রবাহের দিক ও ইলেকট্রন প্রবাহের দিক ব্যাখ্যা করতে পারবে।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*  পরিবাহী, অপরিবাহী ও অর্ধপরিবাহী ব্যাখ্যা করতে পারবে।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8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560" y="2529730"/>
            <a:ext cx="4651586" cy="369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069095" y="6152149"/>
            <a:ext cx="853440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তড়িৎ প্রবাহের একক অ্যাম্পিয়ার</a:t>
            </a:r>
            <a:r>
              <a:rPr lang="bn-BD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একে 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প্রকাশ করা হয়। </a:t>
            </a:r>
            <a:endParaRPr lang="el-GR" sz="3200" b="1" dirty="0">
              <a:effectLst>
                <a:outerShdw blurRad="38100" dist="38100" dir="2700000" algn="tl">
                  <a:srgbClr val="FFFFFF"/>
                </a:outerShdw>
              </a:effectLst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081" y="1873045"/>
            <a:ext cx="6197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পরিবাহীর যে কোনো প্রস্থচ্ছেদের মধ্য দিয়ে একক সময়ে যে পরিমাণ আধান প্রবাহিত হয় তাকে তড়িৎ প্রবাহ বলে 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87081" y="3717828"/>
                <a:ext cx="6087479" cy="1788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 পরিবাহীর যে কোনো প্রস্থচ্ছেদের মধ্য দিয়ে 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t </a:t>
                </a:r>
                <a:r>
                  <a:rPr lang="bn-BD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 যদি 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Q </a:t>
                </a:r>
                <a:r>
                  <a:rPr lang="bn-BD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 আধান প্রবাহিত হয়, তাহলে তড়িৎ প্রবাহ  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bn-BD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হবে  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𝑸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dirty="0" smtClean="0"/>
                  <a:t> . 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081" y="3717828"/>
                <a:ext cx="6087479" cy="1788567"/>
              </a:xfrm>
              <a:prstGeom prst="rect">
                <a:avLst/>
              </a:prstGeom>
              <a:blipFill>
                <a:blip r:embed="rId4"/>
                <a:stretch>
                  <a:fillRect l="-2605" t="-4437" r="-2104" b="-6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285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27" y="2527926"/>
            <a:ext cx="9464778" cy="38198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0155" y="707923"/>
            <a:ext cx="9586451" cy="2147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তড়িৎ উৎস একক ধনাত্নক আধানকে বর্তনীর এক বিন্দু থেকে উৎসসহ সম্পুর্ণ বর্তনী ঘুরিয়ে আবার সেই বিন্দুতে আনতে যে পরিমাণ কাজ সম্পন্ন হয় তাকে তড়িচ্চালক শক্তি বা 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EMF </a:t>
            </a:r>
            <a:r>
              <a:rPr lang="bn-BD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lectromotive Force) </a:t>
            </a:r>
            <a:r>
              <a:rPr lang="bn-BD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26" y="5007728"/>
            <a:ext cx="10594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ধনাত্নক আধানকে বর্তনীর এক বিন্দু থেকে </a:t>
            </a:r>
            <a:r>
              <a:rPr lang="bn-BD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 বিন্দুতে স্থানান্তর করতে যে পরিমাণ কাজ সম্পন্ন হয় তাকে ঐ দুই বিন্দুর বিভব পার্থক্য বলে।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48589" y="3144253"/>
                <a:ext cx="5261811" cy="1929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যদি 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Q</a:t>
                </a:r>
                <a:r>
                  <a:rPr lang="bn-BD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আধানকে সম্পর্ণ বর্তনী ঘুরিয়ে আনতে 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W</a:t>
                </a:r>
                <a:r>
                  <a:rPr lang="bn-BD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পরিমান কাজ সম্পন্ন হয়, তাহলে তড়িচ্চালক শক্তি 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E</a:t>
                </a:r>
                <a:r>
                  <a:rPr lang="bn-BD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হবে </a:t>
                </a:r>
                <a:endPara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E</a:t>
                </a:r>
                <a:r>
                  <a:rPr lang="bn-BD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𝑾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𝑸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589" y="3144253"/>
                <a:ext cx="5261811" cy="1929118"/>
              </a:xfrm>
              <a:prstGeom prst="rect">
                <a:avLst/>
              </a:prstGeom>
              <a:blipFill>
                <a:blip r:embed="rId3"/>
                <a:stretch>
                  <a:fillRect l="-1854" t="-2532" b="-2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70155" y="6084946"/>
                <a:ext cx="9586451" cy="1352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যদি 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Q</a:t>
                </a:r>
                <a:r>
                  <a:rPr lang="bn-BD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আধানকে সম্পর্ণ বর্তনী ঘুরিয়ে আনতে 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W</a:t>
                </a:r>
                <a:r>
                  <a:rPr lang="bn-BD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পরিমান কাজ সম্পন্ন হয়, তাহলে 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বিভব পার্থক্য  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V  </a:t>
                </a:r>
                <a:r>
                  <a:rPr lang="bn-BD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হবে 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V</a:t>
                </a:r>
                <a:r>
                  <a:rPr lang="bn-BD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𝑾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𝑸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55" y="6084946"/>
                <a:ext cx="9586451" cy="1352806"/>
              </a:xfrm>
              <a:prstGeom prst="rect">
                <a:avLst/>
              </a:prstGeom>
              <a:blipFill>
                <a:blip r:embed="rId4"/>
                <a:stretch>
                  <a:fillRect l="-1018" t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926" y="2908021"/>
            <a:ext cx="2914615" cy="226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1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5327" y="250722"/>
            <a:ext cx="8126362" cy="1135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পরিবাহী, অর্ধপরিবাহী এবং অপরিবাহী।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76" y="4070556"/>
            <a:ext cx="10456607" cy="32151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4685" y="1637079"/>
            <a:ext cx="10810567" cy="486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মধ্য দিয়ে ইলেকট্রনের প্রবাহ চলতে পারে তাকে পরিবাহী বলে। 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9000" y="3377374"/>
            <a:ext cx="10786252" cy="693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ইলেকট্রনের প্রবাহ চলতে পারে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তাকে অপরিবাহী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 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676" y="2330261"/>
            <a:ext cx="10810576" cy="840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পদার্থের মধ্য দিয়ে তড়িৎ পরিবহনের ক্ষমতা সাধারণ তাপমাত্রায় পরিবাহি ও অপরিবাহির মাঝামাঝি ,সে সকল পদার্থকে  অর্ধপরিবাহী বলে। 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7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94" y="1546549"/>
            <a:ext cx="5391150" cy="3819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73515" y="2871537"/>
            <a:ext cx="1171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+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23746" y="3449053"/>
            <a:ext cx="77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-</a:t>
            </a:r>
            <a:endParaRPr lang="en-US" sz="28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844588" y="3657599"/>
            <a:ext cx="5775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807115" y="3657599"/>
            <a:ext cx="5775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849852" y="3384883"/>
            <a:ext cx="5775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748210" y="3352797"/>
            <a:ext cx="545432" cy="320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384756" y="2412823"/>
            <a:ext cx="128338" cy="9369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1839074" y="2326104"/>
            <a:ext cx="65170" cy="5454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0856495" y="1947602"/>
            <a:ext cx="8742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252284" y="2412823"/>
            <a:ext cx="8742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728284" y="2204276"/>
            <a:ext cx="8742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605336" y="2252402"/>
            <a:ext cx="8742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432884" y="3456310"/>
            <a:ext cx="5775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571747" y="3737807"/>
            <a:ext cx="545432" cy="320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191999" y="4716380"/>
            <a:ext cx="1171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+</a:t>
            </a:r>
            <a:endParaRPr lang="en-US" sz="3200" b="1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1951368" y="4257666"/>
            <a:ext cx="80210" cy="622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7555830" y="5082204"/>
            <a:ext cx="1251285" cy="1348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6432884" y="4716380"/>
            <a:ext cx="725905" cy="3791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9364579" y="5460824"/>
            <a:ext cx="8742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384756" y="3620364"/>
            <a:ext cx="49130" cy="7591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10680032" y="5301155"/>
            <a:ext cx="8742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Down Arrow 39"/>
          <p:cNvSpPr/>
          <p:nvPr/>
        </p:nvSpPr>
        <p:spPr>
          <a:xfrm rot="13952404">
            <a:off x="5967663" y="1764632"/>
            <a:ext cx="417093" cy="648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 rot="10593534">
            <a:off x="5614736" y="2679032"/>
            <a:ext cx="417093" cy="648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 rot="15997321">
            <a:off x="6833914" y="1419662"/>
            <a:ext cx="417138" cy="775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 rot="16200000" flipV="1">
            <a:off x="8667257" y="1573623"/>
            <a:ext cx="299164" cy="467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 rot="16200000" flipV="1">
            <a:off x="9566931" y="1558752"/>
            <a:ext cx="212288" cy="523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 rot="5680243">
            <a:off x="10973960" y="1360880"/>
            <a:ext cx="274074" cy="7056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130134" y="512584"/>
            <a:ext cx="3163508" cy="657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 প্রবাহ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Down Arrow 47"/>
          <p:cNvSpPr/>
          <p:nvPr/>
        </p:nvSpPr>
        <p:spPr>
          <a:xfrm rot="1261088">
            <a:off x="8818177" y="1110679"/>
            <a:ext cx="721896" cy="6058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 rot="19060829">
            <a:off x="5245768" y="1546549"/>
            <a:ext cx="546342" cy="6577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465095" y="721145"/>
            <a:ext cx="3818021" cy="789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 বিদ্যুৎ প্রবাহ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8600" y="2961509"/>
            <a:ext cx="5792203" cy="32467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 কোষের ঋণাত্নক পাত হতে ইলেকট্রন ধনাত্নক পাতের দিকে প্রবাহিত হয় 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15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398</TotalTime>
  <Words>498</Words>
  <Application>Microsoft Office PowerPoint</Application>
  <PresentationFormat>Custom</PresentationFormat>
  <Paragraphs>83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NikoshBAN</vt:lpstr>
      <vt:lpstr>Times New Roman</vt:lpstr>
      <vt:lpstr>Trebuchet MS</vt:lpstr>
      <vt:lpstr>Vrinda</vt:lpstr>
      <vt:lpstr>Wingdings 3</vt:lpstr>
      <vt:lpstr>Facet</vt:lpstr>
      <vt:lpstr>PowerPoint Presentation</vt:lpstr>
      <vt:lpstr>PowerPoint Presentation</vt:lpstr>
      <vt:lpstr>ছবিটি লক্ষ কর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60</cp:revision>
  <dcterms:created xsi:type="dcterms:W3CDTF">2019-09-04T09:11:03Z</dcterms:created>
  <dcterms:modified xsi:type="dcterms:W3CDTF">2019-11-25T04:23:48Z</dcterms:modified>
</cp:coreProperties>
</file>