
<file path=[Content_Types].xml><?xml version="1.0" encoding="utf-8"?>
<Types xmlns="http://schemas.openxmlformats.org/package/2006/content-types">
  <Default Extension="png" ContentType="image/png"/>
  <Default Extension="jpeg" ContentType="image/jpeg"/>
  <Default Extension="3gp" ContentType="video/3gpp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ink/ink1.xml" ContentType="application/inkml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8" r:id="rId2"/>
    <p:sldId id="267" r:id="rId3"/>
    <p:sldId id="280" r:id="rId4"/>
    <p:sldId id="260" r:id="rId5"/>
    <p:sldId id="261" r:id="rId6"/>
    <p:sldId id="262" r:id="rId7"/>
    <p:sldId id="263" r:id="rId8"/>
    <p:sldId id="264" r:id="rId9"/>
    <p:sldId id="265" r:id="rId10"/>
    <p:sldId id="273" r:id="rId11"/>
    <p:sldId id="277" r:id="rId12"/>
    <p:sldId id="275" r:id="rId13"/>
    <p:sldId id="276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17BA"/>
    <a:srgbClr val="00FF00"/>
    <a:srgbClr val="050C13"/>
    <a:srgbClr val="1602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02" autoAdjust="0"/>
    <p:restoredTop sz="94162" autoAdjust="0"/>
  </p:normalViewPr>
  <p:slideViewPr>
    <p:cSldViewPr snapToGrid="0">
      <p:cViewPr varScale="1">
        <p:scale>
          <a:sx n="66" d="100"/>
          <a:sy n="66" d="100"/>
        </p:scale>
        <p:origin x="90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4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6A25FF-B43B-4EE5-AE14-713E59C47B70}" type="doc">
      <dgm:prSet loTypeId="urn:microsoft.com/office/officeart/2008/layout/RadialCluster" loCatId="cycle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00B2F60-0AB6-4E6F-941D-B07356419CF8}">
      <dgm:prSet phldrT="[Text]" custT="1"/>
      <dgm:spPr/>
      <dgm:t>
        <a:bodyPr/>
        <a:lstStyle/>
        <a:p>
          <a:r>
            <a:rPr lang="bn-IN" sz="7200" dirty="0" smtClean="0">
              <a:latin typeface="NikoshBAN" panose="02000000000000000000" pitchFamily="2" charset="0"/>
              <a:cs typeface="NikoshBAN" panose="02000000000000000000" pitchFamily="2" charset="0"/>
            </a:rPr>
            <a:t>জোড়ায় কাজ</a:t>
          </a:r>
          <a:endParaRPr lang="en-US" sz="7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E6BA43D-B87D-4DA8-9751-06ED5EF407E3}" type="parTrans" cxnId="{A090AAB4-AF33-4BB5-B410-F0632A8D53C8}">
      <dgm:prSet/>
      <dgm:spPr/>
      <dgm:t>
        <a:bodyPr/>
        <a:lstStyle/>
        <a:p>
          <a:endParaRPr lang="en-US"/>
        </a:p>
      </dgm:t>
    </dgm:pt>
    <dgm:pt modelId="{4668DB8A-17F9-4503-9D6E-1B523762C88B}" type="sibTrans" cxnId="{A090AAB4-AF33-4BB5-B410-F0632A8D53C8}">
      <dgm:prSet/>
      <dgm:spPr/>
      <dgm:t>
        <a:bodyPr/>
        <a:lstStyle/>
        <a:p>
          <a:endParaRPr lang="en-US"/>
        </a:p>
      </dgm:t>
    </dgm:pt>
    <dgm:pt modelId="{E2B7832E-61C6-4831-9925-35C77139EB3B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256D8805-B2A8-446C-A182-10765D198E1E}" type="sibTrans" cxnId="{2F6FA8E8-0748-4940-BA2E-02ED0B90EDCF}">
      <dgm:prSet/>
      <dgm:spPr/>
      <dgm:t>
        <a:bodyPr/>
        <a:lstStyle/>
        <a:p>
          <a:endParaRPr lang="en-US"/>
        </a:p>
      </dgm:t>
    </dgm:pt>
    <dgm:pt modelId="{833682CE-3BA2-46DD-BB1E-251C6A807C98}" type="parTrans" cxnId="{2F6FA8E8-0748-4940-BA2E-02ED0B90EDCF}">
      <dgm:prSet/>
      <dgm:spPr/>
      <dgm:t>
        <a:bodyPr/>
        <a:lstStyle/>
        <a:p>
          <a:endParaRPr lang="en-US"/>
        </a:p>
      </dgm:t>
    </dgm:pt>
    <dgm:pt modelId="{7781D5F7-3861-4EBD-8293-BF715E989BD6}">
      <dgm:prSet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67AE4873-F23A-4BC3-8DB0-FB620B042A0A}" type="sibTrans" cxnId="{721F483E-A4B1-4DD8-A5F7-50DBE425F665}">
      <dgm:prSet/>
      <dgm:spPr/>
      <dgm:t>
        <a:bodyPr/>
        <a:lstStyle/>
        <a:p>
          <a:endParaRPr lang="en-US"/>
        </a:p>
      </dgm:t>
    </dgm:pt>
    <dgm:pt modelId="{806B0627-0E05-4C98-8FA3-02098286028C}" type="parTrans" cxnId="{721F483E-A4B1-4DD8-A5F7-50DBE425F665}">
      <dgm:prSet/>
      <dgm:spPr/>
      <dgm:t>
        <a:bodyPr/>
        <a:lstStyle/>
        <a:p>
          <a:endParaRPr lang="en-US"/>
        </a:p>
      </dgm:t>
    </dgm:pt>
    <dgm:pt modelId="{3D91BF3D-5748-44CD-B3A1-AA5AA3EF20DC}">
      <dgm:prSet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9D72F98-6976-44C4-85CD-8DE085FDB99D}" type="parTrans" cxnId="{504FB5B8-F613-4129-BACB-73007DEE2D3E}">
      <dgm:prSet/>
      <dgm:spPr/>
      <dgm:t>
        <a:bodyPr/>
        <a:lstStyle/>
        <a:p>
          <a:endParaRPr lang="en-US"/>
        </a:p>
      </dgm:t>
    </dgm:pt>
    <dgm:pt modelId="{9273EB0E-DB55-484B-B31E-52A42C6B4B7B}" type="sibTrans" cxnId="{504FB5B8-F613-4129-BACB-73007DEE2D3E}">
      <dgm:prSet/>
      <dgm:spPr/>
      <dgm:t>
        <a:bodyPr/>
        <a:lstStyle/>
        <a:p>
          <a:endParaRPr lang="en-US"/>
        </a:p>
      </dgm:t>
    </dgm:pt>
    <dgm:pt modelId="{671F6B22-7182-4935-BFBF-365095E28E0D}" type="pres">
      <dgm:prSet presAssocID="{AC6A25FF-B43B-4EE5-AE14-713E59C47B7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7CA212B-A53F-4D3B-A12A-9D523F82A784}" type="pres">
      <dgm:prSet presAssocID="{D00B2F60-0AB6-4E6F-941D-B07356419CF8}" presName="singleCycle" presStyleCnt="0"/>
      <dgm:spPr/>
    </dgm:pt>
    <dgm:pt modelId="{7A885359-ED6E-4B47-BC51-486D625625F6}" type="pres">
      <dgm:prSet presAssocID="{D00B2F60-0AB6-4E6F-941D-B07356419CF8}" presName="singleCenter" presStyleLbl="node1" presStyleIdx="0" presStyleCnt="4" custScaleX="161236" custScaleY="141658" custLinFactNeighborX="-2941" custLinFactNeighborY="-5937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D97EA035-58D3-4FF3-93CB-D471E962EDC2}" type="pres">
      <dgm:prSet presAssocID="{833682CE-3BA2-46DD-BB1E-251C6A807C98}" presName="Name56" presStyleLbl="parChTrans1D2" presStyleIdx="0" presStyleCnt="3"/>
      <dgm:spPr/>
      <dgm:t>
        <a:bodyPr/>
        <a:lstStyle/>
        <a:p>
          <a:endParaRPr lang="en-US"/>
        </a:p>
      </dgm:t>
    </dgm:pt>
    <dgm:pt modelId="{88A25273-5587-4ED6-A1AD-1940A68B62A0}" type="pres">
      <dgm:prSet presAssocID="{E2B7832E-61C6-4831-9925-35C77139EB3B}" presName="text0" presStyleLbl="node1" presStyleIdx="1" presStyleCnt="4" custScaleX="192683" custScaleY="142516" custRadScaleRad="99016" custRadScaleInc="76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F913E0-F042-4C13-8D93-56AC1FF4D960}" type="pres">
      <dgm:prSet presAssocID="{69D72F98-6976-44C4-85CD-8DE085FDB99D}" presName="Name56" presStyleLbl="parChTrans1D2" presStyleIdx="1" presStyleCnt="3"/>
      <dgm:spPr/>
      <dgm:t>
        <a:bodyPr/>
        <a:lstStyle/>
        <a:p>
          <a:endParaRPr lang="en-US"/>
        </a:p>
      </dgm:t>
    </dgm:pt>
    <dgm:pt modelId="{17A076E7-62E5-428D-A637-FF2A4593FBC1}" type="pres">
      <dgm:prSet presAssocID="{3D91BF3D-5748-44CD-B3A1-AA5AA3EF20DC}" presName="text0" presStyleLbl="node1" presStyleIdx="2" presStyleCnt="4" custScaleX="231307" custScaleY="179523" custRadScaleRad="125921" custRadScaleInc="-953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1BC7BB-F2DC-4117-9C1B-BD77C502FDC2}" type="pres">
      <dgm:prSet presAssocID="{806B0627-0E05-4C98-8FA3-02098286028C}" presName="Name56" presStyleLbl="parChTrans1D2" presStyleIdx="2" presStyleCnt="3"/>
      <dgm:spPr/>
      <dgm:t>
        <a:bodyPr/>
        <a:lstStyle/>
        <a:p>
          <a:endParaRPr lang="en-US"/>
        </a:p>
      </dgm:t>
    </dgm:pt>
    <dgm:pt modelId="{FD74EDB8-5A53-45F5-A271-14C7BFAA128C}" type="pres">
      <dgm:prSet presAssocID="{7781D5F7-3861-4EBD-8293-BF715E989BD6}" presName="text0" presStyleLbl="node1" presStyleIdx="3" presStyleCnt="4" custScaleX="235811" custScaleY="208816" custRadScaleRad="144995" custRadScaleInc="902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BDDA1BA-7E52-4627-8D47-72454149051A}" type="presOf" srcId="{AC6A25FF-B43B-4EE5-AE14-713E59C47B70}" destId="{671F6B22-7182-4935-BFBF-365095E28E0D}" srcOrd="0" destOrd="0" presId="urn:microsoft.com/office/officeart/2008/layout/RadialCluster"/>
    <dgm:cxn modelId="{721F483E-A4B1-4DD8-A5F7-50DBE425F665}" srcId="{D00B2F60-0AB6-4E6F-941D-B07356419CF8}" destId="{7781D5F7-3861-4EBD-8293-BF715E989BD6}" srcOrd="2" destOrd="0" parTransId="{806B0627-0E05-4C98-8FA3-02098286028C}" sibTransId="{67AE4873-F23A-4BC3-8DB0-FB620B042A0A}"/>
    <dgm:cxn modelId="{2F6FA8E8-0748-4940-BA2E-02ED0B90EDCF}" srcId="{D00B2F60-0AB6-4E6F-941D-B07356419CF8}" destId="{E2B7832E-61C6-4831-9925-35C77139EB3B}" srcOrd="0" destOrd="0" parTransId="{833682CE-3BA2-46DD-BB1E-251C6A807C98}" sibTransId="{256D8805-B2A8-446C-A182-10765D198E1E}"/>
    <dgm:cxn modelId="{1F4D4B9E-D888-477D-98A1-E78321D326C2}" type="presOf" srcId="{806B0627-0E05-4C98-8FA3-02098286028C}" destId="{3E1BC7BB-F2DC-4117-9C1B-BD77C502FDC2}" srcOrd="0" destOrd="0" presId="urn:microsoft.com/office/officeart/2008/layout/RadialCluster"/>
    <dgm:cxn modelId="{576012FB-93E5-426F-8506-888E393232F4}" type="presOf" srcId="{3D91BF3D-5748-44CD-B3A1-AA5AA3EF20DC}" destId="{17A076E7-62E5-428D-A637-FF2A4593FBC1}" srcOrd="0" destOrd="0" presId="urn:microsoft.com/office/officeart/2008/layout/RadialCluster"/>
    <dgm:cxn modelId="{A090AAB4-AF33-4BB5-B410-F0632A8D53C8}" srcId="{AC6A25FF-B43B-4EE5-AE14-713E59C47B70}" destId="{D00B2F60-0AB6-4E6F-941D-B07356419CF8}" srcOrd="0" destOrd="0" parTransId="{8E6BA43D-B87D-4DA8-9751-06ED5EF407E3}" sibTransId="{4668DB8A-17F9-4503-9D6E-1B523762C88B}"/>
    <dgm:cxn modelId="{504FB5B8-F613-4129-BACB-73007DEE2D3E}" srcId="{D00B2F60-0AB6-4E6F-941D-B07356419CF8}" destId="{3D91BF3D-5748-44CD-B3A1-AA5AA3EF20DC}" srcOrd="1" destOrd="0" parTransId="{69D72F98-6976-44C4-85CD-8DE085FDB99D}" sibTransId="{9273EB0E-DB55-484B-B31E-52A42C6B4B7B}"/>
    <dgm:cxn modelId="{1810DC1F-E9EB-4C0E-B6EE-2F3C87CCC751}" type="presOf" srcId="{69D72F98-6976-44C4-85CD-8DE085FDB99D}" destId="{23F913E0-F042-4C13-8D93-56AC1FF4D960}" srcOrd="0" destOrd="0" presId="urn:microsoft.com/office/officeart/2008/layout/RadialCluster"/>
    <dgm:cxn modelId="{B65D502E-8B43-4C1F-A6F3-E92D4766DB21}" type="presOf" srcId="{833682CE-3BA2-46DD-BB1E-251C6A807C98}" destId="{D97EA035-58D3-4FF3-93CB-D471E962EDC2}" srcOrd="0" destOrd="0" presId="urn:microsoft.com/office/officeart/2008/layout/RadialCluster"/>
    <dgm:cxn modelId="{F3C2FB55-7404-4271-8470-E86B6E4B90EF}" type="presOf" srcId="{D00B2F60-0AB6-4E6F-941D-B07356419CF8}" destId="{7A885359-ED6E-4B47-BC51-486D625625F6}" srcOrd="0" destOrd="0" presId="urn:microsoft.com/office/officeart/2008/layout/RadialCluster"/>
    <dgm:cxn modelId="{649373B0-54B7-427E-AD3B-30A70D3D5F28}" type="presOf" srcId="{7781D5F7-3861-4EBD-8293-BF715E989BD6}" destId="{FD74EDB8-5A53-45F5-A271-14C7BFAA128C}" srcOrd="0" destOrd="0" presId="urn:microsoft.com/office/officeart/2008/layout/RadialCluster"/>
    <dgm:cxn modelId="{CFFDDB53-7420-484C-8948-ACDCE6836331}" type="presOf" srcId="{E2B7832E-61C6-4831-9925-35C77139EB3B}" destId="{88A25273-5587-4ED6-A1AD-1940A68B62A0}" srcOrd="0" destOrd="0" presId="urn:microsoft.com/office/officeart/2008/layout/RadialCluster"/>
    <dgm:cxn modelId="{14F6DB9D-1867-40B7-B776-ED8263A59551}" type="presParOf" srcId="{671F6B22-7182-4935-BFBF-365095E28E0D}" destId="{07CA212B-A53F-4D3B-A12A-9D523F82A784}" srcOrd="0" destOrd="0" presId="urn:microsoft.com/office/officeart/2008/layout/RadialCluster"/>
    <dgm:cxn modelId="{3248CD28-C18B-4912-9508-B2E6C01F8477}" type="presParOf" srcId="{07CA212B-A53F-4D3B-A12A-9D523F82A784}" destId="{7A885359-ED6E-4B47-BC51-486D625625F6}" srcOrd="0" destOrd="0" presId="urn:microsoft.com/office/officeart/2008/layout/RadialCluster"/>
    <dgm:cxn modelId="{244EDC8C-8B49-4F44-8D60-D6603EFFAE0E}" type="presParOf" srcId="{07CA212B-A53F-4D3B-A12A-9D523F82A784}" destId="{D97EA035-58D3-4FF3-93CB-D471E962EDC2}" srcOrd="1" destOrd="0" presId="urn:microsoft.com/office/officeart/2008/layout/RadialCluster"/>
    <dgm:cxn modelId="{5B4D31F4-2B8A-4213-9A58-794F1F2BAC49}" type="presParOf" srcId="{07CA212B-A53F-4D3B-A12A-9D523F82A784}" destId="{88A25273-5587-4ED6-A1AD-1940A68B62A0}" srcOrd="2" destOrd="0" presId="urn:microsoft.com/office/officeart/2008/layout/RadialCluster"/>
    <dgm:cxn modelId="{AAE863D0-650E-41BD-B562-CC52CA89EEB3}" type="presParOf" srcId="{07CA212B-A53F-4D3B-A12A-9D523F82A784}" destId="{23F913E0-F042-4C13-8D93-56AC1FF4D960}" srcOrd="3" destOrd="0" presId="urn:microsoft.com/office/officeart/2008/layout/RadialCluster"/>
    <dgm:cxn modelId="{EA9ED75A-F59F-478E-B225-F51778D6FD3E}" type="presParOf" srcId="{07CA212B-A53F-4D3B-A12A-9D523F82A784}" destId="{17A076E7-62E5-428D-A637-FF2A4593FBC1}" srcOrd="4" destOrd="0" presId="urn:microsoft.com/office/officeart/2008/layout/RadialCluster"/>
    <dgm:cxn modelId="{46E2C8AF-2F89-4052-BD92-B5E33748C301}" type="presParOf" srcId="{07CA212B-A53F-4D3B-A12A-9D523F82A784}" destId="{3E1BC7BB-F2DC-4117-9C1B-BD77C502FDC2}" srcOrd="5" destOrd="0" presId="urn:microsoft.com/office/officeart/2008/layout/RadialCluster"/>
    <dgm:cxn modelId="{C6154A91-22B1-40DC-8B31-B63138D22B95}" type="presParOf" srcId="{07CA212B-A53F-4D3B-A12A-9D523F82A784}" destId="{FD74EDB8-5A53-45F5-A271-14C7BFAA128C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39306" units="1/cm"/>
        </inkml:channelProperties>
      </inkml:inkSource>
      <inkml:timestamp xml:id="ts0" timeString="2017-05-06T03:52:40.72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14188 9699,'0'-25,"25"0,0 0,-25 0,0-24,25 24,-25 0,24-24,1-1,-25 25,25 0,-25 1,0-1,0 0,0 0,25-24,-25-1,25 25,0 0,-25 1,0-1,24 0,1 0,0 0,-25 0,0 1,25-1,0 25,-25-25,24 25,1-25,-25 0,25 25,0 25,-25 25,0-25,0-1,25 26,-25 0,0-1,0-24,0 25,0-25,24 24,-24-24,0 0,0 0,0-1,0 1,0 25,-24-25,-1-25,0 0,-25 0,50-25,0 0,-24 0,24 0,0 1,0-1,-25 0,0 25,25-25,0-24,25 24,0 25,-1 0,-24-25,25 25,0 0,0 0,0 0,-1 25,1 0,-25-1,25-24,-25 25,25-25,-25 25,25 0,-25 0,0-1,24 1,-24 0,0 0,0 0,0-1,25-24,-25-24,0-1,0-25,0 25,0-24,0 24,0-25,25 26,-25-26,0 25,25 0,-25 1,25-1,-25 0,0 0,24 25,-24-25,25 25,0 0,0 0,24-25,-24 25,-25 25,0 0,0 0,0 0,0 24,0-24,25 0,-25 0,0 0,0-1,0 1,0 0,0 0,0 0,0-1,0 1,0 0,0 0,0-50,0-25,0 26,0-1,0 0,0 0,0 0,0 1,0-1,0 0,0 0,0 0,0 1,0-1,0 0,0 0,0 0,0 0,0 50,0 0,0 0,0 0,0 0,0-1,0 1,0 0,0 0,0 0,0-1,0 1,0 0,0 0,0 24,0-24,0 0</inkml:trace>
  <inkml:trace contextRef="#ctx0" brushRef="#br0" timeOffset="1">15131 9401,'25'0,"-1"0,-24-25,25 25,-25-25,0 1,0-1,0 0,0 0,0 0,0 1,0-1,0 0,0 0,0 0,0 1,0-1,0 0,0 0,25 0,0 25,0 0,-1 0,1 0,-25 25,25-25,0 0,0 0,-25 25,0 0,25-25,-25 25,0-1,0 1,0 0,-25-25,25-25,0 0,0 1,0-1,0 0,25 0,-1 0,1 25,0 0,0 0,-25 25,25-25,-25 25,0 0,0 0,0-1,0 1,0 0,0 0,0 0,0-1,0 1,0 0,0 25,0-26,0 1,0 0,-25 0,0-25,0 0,0 0,-24 0,49-25,0-25,0 26,25 24,-1-25,1 25,0 0,0 0,0 0,-25 25,24-1,1 26,0-25,0 0,-25-1,0 1,49 0,-49 0,0-50,0 0,0 0,0 1,0-1,0 0,0 0,0 0,0 1,0-1,0 0,0 0,0 0,0 1,0-1,0 0,25 25,-25-25,0 0,25 25,0 0,0 25,-25 0,0 0,24 0,1-25,-25 24,0 1,0 0,0 0,0 0,25-1,-25 1,0 0,0 0,0 0,0-1,0 1,0 0,0 0,0 0,25-25,0 24,-25-48,0-26,0 25,0 0,0 1,0-1,0 0,0 0,0-24,0 24,0 0,0 0,0 0,0 1,0-1,0 0,0 0,24 25,1 0,-25 25,25 0,0-25,0 0,-25 25,24-25,-24 24,-24 1,24-50,0 1,0-1,0-25,24 25,-24 1,25 24,0 0,0 24,0-24,-25 25,24-25,-24 25,25-25,-25 25,0 0,0-1,0 1,0 25,0-25,0-1,0 1,0 0,0 0,-25 0,1-1,-1 1,0-25,0 0,0 0,1 0,48 0,1 0,0-25,0 25,0 0,-1-24,1 24,0 0,0 24,0-24,-25 25,49-25,-24 50,0-50,-25 25,25-25,0 24,24 1,-24 0,0 0,0-25,-25-25,0 0,-25 0,25-24,-25 49,0-25,25 0,-25 0,25-24,0 24,0 0,0 0,-24 1,24-1,0 0,0 0,0 0,0 1,24 24,1 0,0 0,25 0,-26 0,1 0,0 0,0 24,0 1,-1 25,1-50,-25 25,25-25,0 24,0 1,-1-25,1 25,-25 0,25 0,-25-1,0 1,-25-25,0 0,1 0,24-25,0 1,0-1,0 0,0 0,0 0,0-24,0 24,24 0,1 25,0 0,0 0,0 0,-1 0,1 0,0 0,0 0,0 0,-1 25,1 0,0-25,25 25,-26-1,1-24,-25 25,0 0,50 0,-50 0,0-1,0 1,-25-25,25-49,0 24,0-25,-25 25,25 1,50 24,-50 24,25 1,-25 0,24-25,1 25,0-25,-25 25,25-25,-25 24,25 1,-1 0,1-25,-25-25,0 0,0 1,0-1,0 0,0 0,25 25,-25-25,25 25,0 25,0 0,-1 0,1-25,0 25,0-25,24 49,-24-24,0 25,0-26,-25-48,0-1,-25 0,25 0,-25 0,25-24,0 24,-25-25,1 26,24-1,0-25,0 25,0 1,0-1,0 0,0 0,0 0,0 1,0-1,0 0,24 50,-24 0,25-25,-25 24,25 1,0 0,0 0,-1 0,1-1,-25 1,25 0,0 0,-25 0,25-25,-25 24,24 26,1 0,0-26,-25 1,25 0,0 0,-25 0,24-1,1 1,-25 0,25 0,0-25,49-25,-49 0,25 0,98-24,101 24,48 25,-49-50,0 50,-24-49,-76 49,-24 0,0-25,-74 0,-25 25,49-25,-49 1,25 24,-26-25,26 0,0 25,24-50,-24 50,24 0,-49-24,25-1,-26 25,26-25,-25 25,24-25,-24 25,0 0,0 0,0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C343FD-FA40-4E67-8B68-22E764A974DA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B220A7-1762-4DD8-AC62-95EA84359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240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Edwardian Script ITC" panose="030303020407070D0804" pitchFamily="66" charset="0"/>
              </a:rPr>
              <a:t>Md. Ashraf Ali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220A7-1762-4DD8-AC62-95EA84359DC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7518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en-US" dirty="0" smtClean="0">
                <a:solidFill>
                  <a:schemeClr val="tx1"/>
                </a:solidFill>
              </a:rPr>
              <a:t>MD.</a:t>
            </a:r>
            <a:r>
              <a:rPr lang="en-US" baseline="0" dirty="0" smtClean="0">
                <a:solidFill>
                  <a:schemeClr val="tx1"/>
                </a:solidFill>
              </a:rPr>
              <a:t> ASHRAF ALI</a:t>
            </a:r>
            <a:endParaRPr lang="en-US" dirty="0" smtClean="0">
              <a:solidFill>
                <a:schemeClr val="tx1"/>
              </a:solidFill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Shape 17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45056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Edwardian Script ITC" panose="030303020407070D0804" pitchFamily="66" charset="0"/>
              </a:rPr>
              <a:t>Md. </a:t>
            </a:r>
            <a:r>
              <a:rPr lang="en-US" smtClean="0">
                <a:latin typeface="Edwardian Script ITC" panose="030303020407070D0804" pitchFamily="66" charset="0"/>
              </a:rPr>
              <a:t>Ashraf Ali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220A7-1762-4DD8-AC62-95EA84359DC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274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আশরাফ</a:t>
            </a:r>
            <a:r>
              <a:rPr lang="bn-IN" baseline="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আলী</a:t>
            </a:r>
            <a:endParaRPr lang="en-US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220A7-1762-4DD8-AC62-95EA84359DC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364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Edwardian Script ITC" panose="030303020407070D0804" pitchFamily="66" charset="0"/>
              </a:rPr>
              <a:t>Md. Ashraf Ali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220A7-1762-4DD8-AC62-95EA84359DC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016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Edwardian Script ITC" panose="030303020407070D0804" pitchFamily="66" charset="0"/>
              </a:rPr>
              <a:t>Md. Ashraf Ali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220A7-1762-4DD8-AC62-95EA84359DC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6781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Edwardian Script ITC" panose="030303020407070D0804" pitchFamily="66" charset="0"/>
              </a:rPr>
              <a:t>Md. Ashraf Ali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220A7-1762-4DD8-AC62-95EA84359DC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898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Edwardian Script ITC" panose="030303020407070D0804" pitchFamily="66" charset="0"/>
              </a:rPr>
              <a:t>Md. Ashraf Ali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220A7-1762-4DD8-AC62-95EA84359DC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0960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Edwardian Script ITC" panose="030303020407070D0804" pitchFamily="66" charset="0"/>
              </a:rPr>
              <a:t>Md. Ashraf Ali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220A7-1762-4DD8-AC62-95EA84359DC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454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Edwardian Script ITC" panose="030303020407070D0804" pitchFamily="66" charset="0"/>
              </a:rPr>
              <a:t>Md. Ashraf Ali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220A7-1762-4DD8-AC62-95EA84359DC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6651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Md. Ashraf Ali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218B06-4C07-4710-B4F8-7E2D543116D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634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E1A86-B086-4678-8537-C47E8A97E5F0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5D46C-6D93-4A16-B34D-70682F7DC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18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E1A86-B086-4678-8537-C47E8A97E5F0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5D46C-6D93-4A16-B34D-70682F7DC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53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E1A86-B086-4678-8537-C47E8A97E5F0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5D46C-6D93-4A16-B34D-70682F7DC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509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E1A86-B086-4678-8537-C47E8A97E5F0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5D46C-6D93-4A16-B34D-70682F7DC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904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E1A86-B086-4678-8537-C47E8A97E5F0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5D46C-6D93-4A16-B34D-70682F7DC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295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E1A86-B086-4678-8537-C47E8A97E5F0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5D46C-6D93-4A16-B34D-70682F7DC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110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E1A86-B086-4678-8537-C47E8A97E5F0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5D46C-6D93-4A16-B34D-70682F7DC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140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E1A86-B086-4678-8537-C47E8A97E5F0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5D46C-6D93-4A16-B34D-70682F7DC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0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E1A86-B086-4678-8537-C47E8A97E5F0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5D46C-6D93-4A16-B34D-70682F7DC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588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E1A86-B086-4678-8537-C47E8A97E5F0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5D46C-6D93-4A16-B34D-70682F7DC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698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E1A86-B086-4678-8537-C47E8A97E5F0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5D46C-6D93-4A16-B34D-70682F7DC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230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1A86-B086-4678-8537-C47E8A97E5F0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5D46C-6D93-4A16-B34D-70682F7DC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258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emf"/><Relationship Id="rId4" Type="http://schemas.openxmlformats.org/officeDocument/2006/relationships/customXml" Target="../ink/ink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audio" Target="../media/audio7.wav"/><Relationship Id="rId2" Type="http://schemas.openxmlformats.org/officeDocument/2006/relationships/video" Target="../media/media1.3gp"/><Relationship Id="rId1" Type="http://schemas.microsoft.com/office/2007/relationships/media" Target="../media/media1.3gp"/><Relationship Id="rId6" Type="http://schemas.openxmlformats.org/officeDocument/2006/relationships/image" Target="../media/image26.png"/><Relationship Id="rId5" Type="http://schemas.openxmlformats.org/officeDocument/2006/relationships/audio" Target="../media/audio7.wav"/><Relationship Id="rId4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image" Target="../media/image110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.png"/><Relationship Id="rId3" Type="http://schemas.openxmlformats.org/officeDocument/2006/relationships/audio" Target="../media/audio3.wav"/><Relationship Id="rId2" Type="http://schemas.openxmlformats.org/officeDocument/2006/relationships/notesSlide" Target="../notesSlides/notesSlide4.xml"/><Relationship Id="rId16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90.png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4.wav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audio" Target="../media/audio4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audio" Target="../media/audio4.wav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3062515" y="140939"/>
            <a:ext cx="3788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কিছু চিত্র দেখা যাক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772103" y="3944830"/>
            <a:ext cx="5138057" cy="328022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79189" y="1078259"/>
            <a:ext cx="4447904" cy="286657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97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9" grpId="0" animBg="1"/>
      <p:bldP spid="3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621952606"/>
              </p:ext>
            </p:extLst>
          </p:nvPr>
        </p:nvGraphicFramePr>
        <p:xfrm>
          <a:off x="188258" y="184746"/>
          <a:ext cx="12003742" cy="66732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5-Point Star 8"/>
          <p:cNvSpPr/>
          <p:nvPr/>
        </p:nvSpPr>
        <p:spPr>
          <a:xfrm>
            <a:off x="510988" y="5176716"/>
            <a:ext cx="1156448" cy="94129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318811" y="3471817"/>
            <a:ext cx="2283841" cy="1667435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ACTION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07 minutes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15770" y="5129605"/>
            <a:ext cx="65211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cs typeface="NikoshBAN" panose="02000000000000000000" pitchFamily="2" charset="0"/>
              </a:rPr>
              <a:t>Y-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অক্ষ ও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smtClean="0">
                <a:cs typeface="NikoshBAN" panose="02000000000000000000" pitchFamily="2" charset="0"/>
              </a:rPr>
              <a:t>7,2)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cs typeface="NikoshBAN" panose="02000000000000000000" pitchFamily="2" charset="0"/>
              </a:rPr>
              <a:t>(a,5)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বিন্দুটির দূরত্ব সমান হলে ,</a:t>
            </a:r>
            <a:r>
              <a:rPr lang="en-US" sz="2800" smtClean="0">
                <a:latin typeface="NikoshBAN" panose="02000000000000000000" pitchFamily="2" charset="0"/>
                <a:cs typeface="NikoshBAN" panose="02000000000000000000" pitchFamily="2" charset="0"/>
              </a:rPr>
              <a:t> a-</a:t>
            </a:r>
            <a:r>
              <a:rPr lang="bn-BD" sz="2800" smtClean="0">
                <a:latin typeface="NikoshBAN" panose="02000000000000000000" pitchFamily="2" charset="0"/>
                <a:cs typeface="NikoshBAN" panose="02000000000000000000" pitchFamily="2" charset="0"/>
              </a:rPr>
              <a:t> এর মান কত ?</a:t>
            </a:r>
            <a:endParaRPr lang="en-US" sz="2800" dirty="0">
              <a:ea typeface="Cambria Math" panose="02040503050406030204" pitchFamily="18" charset="0"/>
              <a:cs typeface="NikoshBAN" panose="02000000000000000000" pitchFamily="2" charset="0"/>
            </a:endParaRPr>
          </a:p>
          <a:p>
            <a:endParaRPr lang="en-US" sz="2800" dirty="0">
              <a:ea typeface="Cambria Math" panose="02040503050406030204" pitchFamily="18" charset="0"/>
              <a:cs typeface="NikoshBAN" panose="02000000000000000000" pitchFamily="2" charset="0"/>
            </a:endParaRPr>
          </a:p>
          <a:p>
            <a:pPr marL="571500" indent="-571500">
              <a:buFont typeface="+mj-lt"/>
              <a:buAutoNum type="romanLcPeriod"/>
            </a:pPr>
            <a:endParaRPr lang="en-US" sz="2800" dirty="0" smtClean="0">
              <a:ea typeface="Cambria Math" panose="02040503050406030204" pitchFamily="18" charset="0"/>
              <a:cs typeface="NikoshBAN" panose="02000000000000000000" pitchFamily="2" charset="0"/>
            </a:endParaRPr>
          </a:p>
          <a:p>
            <a:pPr marL="571500" indent="-571500">
              <a:buFont typeface="+mj-lt"/>
              <a:buAutoNum type="romanLcPeriod"/>
            </a:pPr>
            <a:endParaRPr lang="en-US" sz="2800" b="0" dirty="0" smtClean="0"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889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97EA035-58D3-4FF3-93CB-D471E962E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graphicEl>
                                              <a:dgm id="{D97EA035-58D3-4FF3-93CB-D471E962E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graphicEl>
                                              <a:dgm id="{D97EA035-58D3-4FF3-93CB-D471E962E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graphicEl>
                                              <a:dgm id="{D97EA035-58D3-4FF3-93CB-D471E962E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graphicEl>
                                              <a:dgm id="{D97EA035-58D3-4FF3-93CB-D471E962ED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8A25273-5587-4ED6-A1AD-1940A68B62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graphicEl>
                                              <a:dgm id="{88A25273-5587-4ED6-A1AD-1940A68B62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graphicEl>
                                              <a:dgm id="{88A25273-5587-4ED6-A1AD-1940A68B62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graphicEl>
                                              <a:dgm id="{88A25273-5587-4ED6-A1AD-1940A68B62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graphicEl>
                                              <a:dgm id="{88A25273-5587-4ED6-A1AD-1940A68B62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3F913E0-F042-4C13-8D93-56AC1FF4D9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graphicEl>
                                              <a:dgm id="{23F913E0-F042-4C13-8D93-56AC1FF4D9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graphicEl>
                                              <a:dgm id="{23F913E0-F042-4C13-8D93-56AC1FF4D9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graphicEl>
                                              <a:dgm id="{23F913E0-F042-4C13-8D93-56AC1FF4D9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graphicEl>
                                              <a:dgm id="{23F913E0-F042-4C13-8D93-56AC1FF4D9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7A076E7-62E5-428D-A637-FF2A4593FB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graphicEl>
                                              <a:dgm id="{17A076E7-62E5-428D-A637-FF2A4593FB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graphicEl>
                                              <a:dgm id="{17A076E7-62E5-428D-A637-FF2A4593FB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graphicEl>
                                              <a:dgm id="{17A076E7-62E5-428D-A637-FF2A4593FB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graphicEl>
                                              <a:dgm id="{17A076E7-62E5-428D-A637-FF2A4593FB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E1BC7BB-F2DC-4117-9C1B-BD77C502F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graphicEl>
                                              <a:dgm id="{3E1BC7BB-F2DC-4117-9C1B-BD77C502F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graphicEl>
                                              <a:dgm id="{3E1BC7BB-F2DC-4117-9C1B-BD77C502F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graphicEl>
                                              <a:dgm id="{3E1BC7BB-F2DC-4117-9C1B-BD77C502F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graphicEl>
                                              <a:dgm id="{3E1BC7BB-F2DC-4117-9C1B-BD77C502FD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D74EDB8-5A53-45F5-A271-14C7BFAA12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graphicEl>
                                              <a:dgm id="{FD74EDB8-5A53-45F5-A271-14C7BFAA12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graphicEl>
                                              <a:dgm id="{FD74EDB8-5A53-45F5-A271-14C7BFAA12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graphicEl>
                                              <a:dgm id="{FD74EDB8-5A53-45F5-A271-14C7BFAA12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graphicEl>
                                              <a:dgm id="{FD74EDB8-5A53-45F5-A271-14C7BFAA12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3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750"/>
                            </p:stCondLst>
                            <p:childTnLst>
                              <p:par>
                                <p:cTn id="4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P spid="9" grpId="0" animBg="1"/>
      <p:bldP spid="11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5400000">
            <a:off x="1688912" y="-1719620"/>
            <a:ext cx="6858003" cy="10235826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0297953" y="3804206"/>
            <a:ext cx="1705970" cy="1392219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ACTION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10  minutes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0347997" y="0"/>
            <a:ext cx="1778758" cy="2821676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rgbClr val="FF000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Curved Right Arrow 11"/>
          <p:cNvSpPr/>
          <p:nvPr/>
        </p:nvSpPr>
        <p:spPr>
          <a:xfrm rot="4259166">
            <a:off x="6646036" y="1016564"/>
            <a:ext cx="2292493" cy="5195669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4347189" y="5257840"/>
            <a:ext cx="5262619" cy="1600160"/>
            <a:chOff x="5002284" y="5257840"/>
            <a:chExt cx="5262619" cy="1600160"/>
          </a:xfrm>
        </p:grpSpPr>
        <p:sp>
          <p:nvSpPr>
            <p:cNvPr id="9" name="Rectangle 8"/>
            <p:cNvSpPr/>
            <p:nvPr/>
          </p:nvSpPr>
          <p:spPr>
            <a:xfrm>
              <a:off x="5002284" y="5257840"/>
              <a:ext cx="5262619" cy="160016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BD" sz="24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 </a:t>
              </a:r>
              <a:r>
                <a:rPr lang="en-US" sz="24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ABC</a:t>
              </a:r>
              <a:r>
                <a:rPr lang="bn-BD" sz="24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এর শীর্ষত্রয়</a:t>
              </a:r>
              <a:r>
                <a:rPr lang="en-US" sz="24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A</a:t>
              </a:r>
              <a:r>
                <a:rPr lang="en-US" sz="2400" dirty="0" smtClean="0">
                  <a:solidFill>
                    <a:srgbClr val="002060"/>
                  </a:solidFill>
                  <a:cs typeface="NikoshBAN" panose="02000000000000000000" pitchFamily="2" charset="0"/>
                </a:rPr>
                <a:t>(5,6),</a:t>
              </a:r>
              <a:r>
                <a:rPr lang="en-US" sz="24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B</a:t>
              </a:r>
              <a:r>
                <a:rPr lang="en-US" sz="2400" dirty="0" smtClean="0">
                  <a:solidFill>
                    <a:srgbClr val="002060"/>
                  </a:solidFill>
                  <a:cs typeface="NikoshBAN" panose="02000000000000000000" pitchFamily="2" charset="0"/>
                </a:rPr>
                <a:t>(-9,1)</a:t>
              </a:r>
              <a:r>
                <a:rPr lang="bn-BD" sz="24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endPara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4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C</a:t>
              </a:r>
              <a:r>
                <a:rPr lang="en-US" sz="2400" dirty="0" smtClean="0">
                  <a:solidFill>
                    <a:srgbClr val="002060"/>
                  </a:solidFill>
                  <a:cs typeface="NikoshBAN" panose="02000000000000000000" pitchFamily="2" charset="0"/>
                </a:rPr>
                <a:t>(-3,-1)</a:t>
              </a:r>
              <a:r>
                <a:rPr lang="bn-BD" sz="24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ত্রিভূজটির ক্ষেত্রফল                              নির্ণয় কর এবং এর সাহায্যে </a:t>
              </a:r>
              <a:r>
                <a:rPr lang="en-US" sz="24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A</a:t>
              </a:r>
              <a:r>
                <a:rPr lang="bn-BD" sz="24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বিন্দু</a:t>
              </a:r>
              <a:r>
                <a:rPr lang="en-US" sz="24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4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হতে </a:t>
              </a:r>
              <a:r>
                <a:rPr lang="en-US" sz="24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BC </a:t>
              </a:r>
              <a:r>
                <a:rPr lang="bn-BD" sz="24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বাহুর উপর অংকিত লম্বের দৈর্ঘ্য নির্ণয় কর।</a:t>
              </a:r>
              <a:endPara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" name="Isosceles Triangle 1"/>
            <p:cNvSpPr/>
            <p:nvPr/>
          </p:nvSpPr>
          <p:spPr>
            <a:xfrm>
              <a:off x="5159935" y="5351563"/>
              <a:ext cx="300251" cy="192911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0773367" y="2862107"/>
            <a:ext cx="1570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please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1150938" y="3128275"/>
            <a:ext cx="86438" cy="925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817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9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2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100513" y="271462"/>
            <a:ext cx="2486025" cy="155733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0000FF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5000625" y="2085975"/>
            <a:ext cx="842963" cy="2057400"/>
          </a:xfrm>
          <a:prstGeom prst="downArrow">
            <a:avLst/>
          </a:prstGeom>
          <a:solidFill>
            <a:srgbClr val="00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028700" y="4286250"/>
            <a:ext cx="9065419" cy="2286000"/>
          </a:xfrm>
          <a:prstGeom prst="ellipse">
            <a:avLst/>
          </a:prstGeom>
          <a:ln w="57150">
            <a:solidFill>
              <a:schemeClr val="accent2"/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cs typeface="NikoshBAN" panose="02000000000000000000" pitchFamily="2" charset="0"/>
              </a:rPr>
              <a:t>     </a:t>
            </a:r>
            <a:r>
              <a:rPr lang="bn-BD" sz="3600" dirty="0" smtClean="0">
                <a:solidFill>
                  <a:schemeClr val="accent5">
                    <a:lumMod val="50000"/>
                  </a:schemeClr>
                </a:solidFill>
                <a:cs typeface="NikoshBAN" panose="02000000000000000000" pitchFamily="2" charset="0"/>
              </a:rPr>
              <a:t>একটি ত্রিভুজের দুইটি শীর্ষবিন্দু যথাক্রমে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cs typeface="NikoshBAN" panose="02000000000000000000" pitchFamily="2" charset="0"/>
              </a:rPr>
              <a:t>(2,7) </a:t>
            </a:r>
            <a:r>
              <a:rPr lang="bn-BD" sz="3600" dirty="0" smtClean="0">
                <a:solidFill>
                  <a:schemeClr val="accent5">
                    <a:lumMod val="50000"/>
                  </a:schemeClr>
                </a:solidFill>
                <a:cs typeface="NikoshBAN" panose="02000000000000000000" pitchFamily="2" charset="0"/>
              </a:rPr>
              <a:t>ও 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cs typeface="NikoshBAN" panose="02000000000000000000" pitchFamily="2" charset="0"/>
              </a:rPr>
              <a:t>(6,1)</a:t>
            </a:r>
            <a:r>
              <a:rPr lang="bn-BD" sz="3600" dirty="0" smtClean="0">
                <a:solidFill>
                  <a:schemeClr val="accent5">
                    <a:lumMod val="50000"/>
                  </a:schemeClr>
                </a:solidFill>
                <a:cs typeface="NikoshBAN" panose="02000000000000000000" pitchFamily="2" charset="0"/>
              </a:rPr>
              <a:t>এবং এর ভরকেন্দ্র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cs typeface="NikoshBAN" panose="02000000000000000000" pitchFamily="2" charset="0"/>
              </a:rPr>
              <a:t> (6,4)</a:t>
            </a:r>
            <a:r>
              <a:rPr lang="bn-BD" sz="3600" dirty="0" smtClean="0">
                <a:solidFill>
                  <a:schemeClr val="accent5">
                    <a:lumMod val="50000"/>
                  </a:schemeClr>
                </a:solidFill>
                <a:cs typeface="NikoshBAN" panose="02000000000000000000" pitchFamily="2" charset="0"/>
              </a:rPr>
              <a:t>;তৃতীয় শীর্ষবিন্দুর স্থানাংক নির্ণয় কর। </a:t>
            </a:r>
            <a:endParaRPr lang="en-US" sz="4000" dirty="0" smtClean="0">
              <a:solidFill>
                <a:schemeClr val="accent5">
                  <a:lumMod val="50000"/>
                </a:schemeClr>
              </a:solidFill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495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Shape 1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168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839453" y="2736486"/>
            <a:ext cx="1166261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6600" b="1" dirty="0">
                <a:solidFill>
                  <a:srgbClr val="171616"/>
                </a:solidFill>
                <a:latin typeface="Arial"/>
                <a:ea typeface="Arial"/>
                <a:cs typeface="Arial"/>
                <a:sym typeface="Arial"/>
              </a:rPr>
              <a:t>বাড়ির কাজঃ</a:t>
            </a:r>
            <a:endParaRPr lang="en-US" sz="5400" dirty="0"/>
          </a:p>
        </p:txBody>
      </p:sp>
      <p:sp>
        <p:nvSpPr>
          <p:cNvPr id="9" name="TextBox 8"/>
          <p:cNvSpPr txBox="1"/>
          <p:nvPr/>
        </p:nvSpPr>
        <p:spPr>
          <a:xfrm>
            <a:off x="1636295" y="1540042"/>
            <a:ext cx="90477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600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9559508" y="6346691"/>
              <a:ext cx="2456280" cy="3132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550148" y="6337331"/>
                <a:ext cx="2475000" cy="33192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/>
          <p:cNvSpPr txBox="1"/>
          <p:nvPr/>
        </p:nvSpPr>
        <p:spPr>
          <a:xfrm>
            <a:off x="177422" y="285750"/>
            <a:ext cx="120145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600" dirty="0" smtClean="0">
                <a:solidFill>
                  <a:srgbClr val="7030A0"/>
                </a:solidFill>
              </a:rPr>
              <a:t> A,</a:t>
            </a:r>
            <a:r>
              <a:rPr lang="bn-BD" sz="3600" dirty="0" smtClean="0">
                <a:solidFill>
                  <a:srgbClr val="7030A0"/>
                </a:solidFill>
              </a:rPr>
              <a:t> </a:t>
            </a:r>
            <a:r>
              <a:rPr lang="en-US" sz="3600" dirty="0" smtClean="0">
                <a:solidFill>
                  <a:srgbClr val="7030A0"/>
                </a:solidFill>
              </a:rPr>
              <a:t>B,</a:t>
            </a:r>
            <a:r>
              <a:rPr lang="bn-BD" sz="3600" dirty="0" smtClean="0">
                <a:solidFill>
                  <a:srgbClr val="7030A0"/>
                </a:solidFill>
              </a:rPr>
              <a:t> </a:t>
            </a:r>
            <a:r>
              <a:rPr lang="en-US" sz="3600" dirty="0" smtClean="0">
                <a:solidFill>
                  <a:srgbClr val="7030A0"/>
                </a:solidFill>
              </a:rPr>
              <a:t>C </a:t>
            </a:r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600" dirty="0" smtClean="0">
                <a:solidFill>
                  <a:srgbClr val="7030A0"/>
                </a:solidFill>
              </a:rPr>
              <a:t>D </a:t>
            </a:r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বিন্দুগুলোর স্থানাংক যথাক্রমে </a:t>
            </a:r>
            <a:r>
              <a:rPr lang="en-US" sz="3600" dirty="0" smtClean="0">
                <a:solidFill>
                  <a:srgbClr val="7030A0"/>
                </a:solidFill>
              </a:rPr>
              <a:t>(0,-1),(15,2), (-1,2)</a:t>
            </a:r>
            <a:r>
              <a:rPr lang="bn-BD" sz="3600" dirty="0" smtClean="0">
                <a:solidFill>
                  <a:srgbClr val="7030A0"/>
                </a:solidFill>
              </a:rPr>
              <a:t> </a:t>
            </a:r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solidFill>
                  <a:srgbClr val="7030A0"/>
                </a:solidFill>
              </a:rPr>
              <a:t> </a:t>
            </a:r>
            <a:endParaRPr lang="bn-BD" sz="3600" dirty="0" smtClean="0">
              <a:solidFill>
                <a:srgbClr val="7030A0"/>
              </a:solidFill>
            </a:endParaRPr>
          </a:p>
          <a:p>
            <a:r>
              <a:rPr lang="bn-BD" sz="3600" dirty="0">
                <a:solidFill>
                  <a:srgbClr val="7030A0"/>
                </a:solidFill>
              </a:rPr>
              <a:t> </a:t>
            </a:r>
            <a:r>
              <a:rPr lang="bn-BD" sz="3600" dirty="0" smtClean="0">
                <a:solidFill>
                  <a:srgbClr val="7030A0"/>
                </a:solidFill>
              </a:rPr>
              <a:t>     </a:t>
            </a:r>
            <a:r>
              <a:rPr lang="en-US" sz="3600" dirty="0" smtClean="0">
                <a:solidFill>
                  <a:srgbClr val="7030A0"/>
                </a:solidFill>
              </a:rPr>
              <a:t>(4,-5); CD </a:t>
            </a:r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 </a:t>
            </a:r>
            <a:r>
              <a:rPr lang="en-US" sz="3600" dirty="0" smtClean="0">
                <a:solidFill>
                  <a:srgbClr val="7030A0"/>
                </a:solidFill>
              </a:rPr>
              <a:t>AB</a:t>
            </a:r>
            <a:r>
              <a:rPr lang="bn-BD" sz="3600" dirty="0" smtClean="0">
                <a:solidFill>
                  <a:srgbClr val="7030A0"/>
                </a:solidFill>
              </a:rPr>
              <a:t> </a:t>
            </a:r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রেখাংশটি যে অনুপাতে বিভক্ত করে তা নির্ণয় কর ।</a:t>
            </a:r>
            <a:r>
              <a:rPr lang="bn-IN" sz="3600" dirty="0" smtClean="0">
                <a:solidFill>
                  <a:srgbClr val="7030A0"/>
                </a:solidFill>
              </a:rPr>
              <a:t> </a:t>
            </a:r>
            <a:endParaRPr lang="en-US" sz="3600" dirty="0" smtClean="0">
              <a:solidFill>
                <a:srgbClr val="7030A0"/>
              </a:solidFill>
            </a:endParaRPr>
          </a:p>
          <a:p>
            <a:r>
              <a:rPr lang="bn-BD" sz="3600" dirty="0" smtClean="0">
                <a:solidFill>
                  <a:srgbClr val="7030A0"/>
                </a:solidFill>
              </a:rPr>
              <a:t> </a:t>
            </a:r>
            <a:r>
              <a:rPr lang="en-US" sz="3600" dirty="0" smtClean="0">
                <a:solidFill>
                  <a:srgbClr val="7030A0"/>
                </a:solidFill>
              </a:rPr>
              <a:t>2.</a:t>
            </a:r>
            <a:r>
              <a:rPr lang="bn-BD" sz="3600" dirty="0" smtClean="0">
                <a:solidFill>
                  <a:srgbClr val="7030A0"/>
                </a:solidFill>
              </a:rPr>
              <a:t> </a:t>
            </a:r>
            <a:r>
              <a:rPr lang="en-US" sz="3600" dirty="0" smtClean="0">
                <a:solidFill>
                  <a:srgbClr val="7030A0"/>
                </a:solidFill>
              </a:rPr>
              <a:t>A(2,3)</a:t>
            </a:r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  <a:r>
              <a:rPr lang="en-US" sz="3600" dirty="0" smtClean="0">
                <a:solidFill>
                  <a:srgbClr val="7030A0"/>
                </a:solidFill>
                <a:cs typeface="NikoshBAN" panose="02000000000000000000" pitchFamily="2" charset="0"/>
              </a:rPr>
              <a:t>B(-1,4) </a:t>
            </a:r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 স্থির বিন্দু। </a:t>
            </a:r>
            <a:r>
              <a:rPr lang="en-US" sz="3600" dirty="0" smtClean="0">
                <a:solidFill>
                  <a:srgbClr val="7030A0"/>
                </a:solidFill>
                <a:cs typeface="NikoshBAN" panose="02000000000000000000" pitchFamily="2" charset="0"/>
              </a:rPr>
              <a:t>P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বিন্দুটি এমনভাবে চলে যেন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3600" dirty="0" smtClean="0">
                <a:solidFill>
                  <a:srgbClr val="FFFF00"/>
                </a:solidFill>
                <a:cs typeface="NikoshBAN" panose="02000000000000000000" pitchFamily="2" charset="0"/>
              </a:rPr>
              <a:t>PA:PB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rgbClr val="FFFF00"/>
                </a:solidFill>
                <a:cs typeface="NikoshBAN" panose="02000000000000000000" pitchFamily="2" charset="0"/>
              </a:rPr>
              <a:t>2:3 </a:t>
            </a:r>
            <a:r>
              <a:rPr lang="bn-BD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হয়।বিন্দুটির সঞ্চারপথের সমীকরণ নির্ণয় কর।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07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2" presetClass="entr" presetSubtype="6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me Lapse - Watching flowers grow...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70032"/>
          </a:xfrm>
          <a:prstGeom prst="heart">
            <a:avLst/>
          </a:prstGeom>
          <a:ln>
            <a:solidFill>
              <a:srgbClr val="00B050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150125" y="362857"/>
            <a:ext cx="12041875" cy="1446550"/>
          </a:xfrm>
          <a:prstGeom prst="rect">
            <a:avLst/>
          </a:prstGeom>
          <a:noFill/>
        </p:spPr>
        <p:txBody>
          <a:bodyPr wrap="square" rtlCol="0">
            <a:prstTxWarp prst="textInflateBottom">
              <a:avLst/>
            </a:prstTxWarp>
            <a:spAutoFit/>
          </a:bodyPr>
          <a:lstStyle/>
          <a:p>
            <a:r>
              <a:rPr lang="en-US" sz="88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Kunstler Script" panose="030304020206070D0D06" pitchFamily="66" charset="0"/>
                <a:cs typeface="NikoshBAN" panose="02000000000000000000" pitchFamily="2" charset="0"/>
              </a:rPr>
              <a:t>Congratulation and Pray For All</a:t>
            </a:r>
            <a:endParaRPr lang="en-US" sz="88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Kunstler Script" panose="030304020206070D0D06" pitchFamily="66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55050" y="5370841"/>
            <a:ext cx="7528560" cy="1862048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US" sz="11500" b="1" i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 Rounded MT Bold" panose="020F0704030504030204" pitchFamily="34" charset="0"/>
              </a:rPr>
              <a:t>THANKS </a:t>
            </a:r>
          </a:p>
        </p:txBody>
      </p:sp>
    </p:spTree>
    <p:extLst>
      <p:ext uri="{BB962C8B-B14F-4D97-AF65-F5344CB8AC3E}">
        <p14:creationId xmlns:p14="http://schemas.microsoft.com/office/powerpoint/2010/main" val="102894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gallery dir="r"/>
        <p:sndAc>
          <p:stSnd>
            <p:snd r:embed="rId5" name="click.wav"/>
          </p:stSnd>
        </p:sndAc>
      </p:transition>
    </mc:Choice>
    <mc:Fallback xmlns="">
      <p:transition spd="slow">
        <p:fade/>
        <p:sndAc>
          <p:stSnd>
            <p:snd r:embed="rId7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6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879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675" y="919757"/>
            <a:ext cx="7367071" cy="4757737"/>
          </a:xfrm>
          <a:prstGeom prst="rect">
            <a:avLst/>
          </a:prstGeom>
        </p:spPr>
      </p:pic>
      <p:sp>
        <p:nvSpPr>
          <p:cNvPr id="4" name="5-Point Star 3"/>
          <p:cNvSpPr/>
          <p:nvPr/>
        </p:nvSpPr>
        <p:spPr>
          <a:xfrm>
            <a:off x="4743451" y="3221830"/>
            <a:ext cx="657225" cy="564358"/>
          </a:xfrm>
          <a:prstGeom prst="star5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48405" y="1905858"/>
            <a:ext cx="1757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origin</a:t>
            </a:r>
            <a:endParaRPr lang="en-US" sz="3200" dirty="0"/>
          </a:p>
        </p:txBody>
      </p:sp>
      <p:sp>
        <p:nvSpPr>
          <p:cNvPr id="6" name="Explosion 2 5"/>
          <p:cNvSpPr/>
          <p:nvPr/>
        </p:nvSpPr>
        <p:spPr>
          <a:xfrm>
            <a:off x="6186488" y="3298626"/>
            <a:ext cx="457200" cy="410766"/>
          </a:xfrm>
          <a:prstGeom prst="irregularSeal2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664343" y="1312663"/>
            <a:ext cx="19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X-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অক্ষের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ছেদবিন্দু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643688" y="1613471"/>
            <a:ext cx="2200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Y-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অক্ষের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ছেদবিন্দু</a:t>
            </a:r>
            <a:endParaRPr lang="en-US" sz="2800" dirty="0"/>
          </a:p>
        </p:txBody>
      </p:sp>
      <p:sp>
        <p:nvSpPr>
          <p:cNvPr id="8" name="Explosion 1 7"/>
          <p:cNvSpPr/>
          <p:nvPr/>
        </p:nvSpPr>
        <p:spPr>
          <a:xfrm>
            <a:off x="4807744" y="2415807"/>
            <a:ext cx="528637" cy="572513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557463" y="2660361"/>
            <a:ext cx="1057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9" name="Right Arrow 8"/>
          <p:cNvSpPr/>
          <p:nvPr/>
        </p:nvSpPr>
        <p:spPr>
          <a:xfrm>
            <a:off x="3896761" y="1552366"/>
            <a:ext cx="910983" cy="230833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205555" y="1552366"/>
            <a:ext cx="1514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Y-AXIS</a:t>
            </a:r>
            <a:endParaRPr lang="en-US" sz="2800" dirty="0"/>
          </a:p>
        </p:txBody>
      </p:sp>
      <p:sp>
        <p:nvSpPr>
          <p:cNvPr id="12" name="Down Arrow 11"/>
          <p:cNvSpPr/>
          <p:nvPr/>
        </p:nvSpPr>
        <p:spPr>
          <a:xfrm>
            <a:off x="3614738" y="2136691"/>
            <a:ext cx="541783" cy="127124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148405" y="1090251"/>
            <a:ext cx="1571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X- AXIS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433648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  <p:sndAc>
          <p:stSnd>
            <p:snd r:embed="rId3" name="coin.wav"/>
          </p:stSnd>
        </p:sndAc>
      </p:transition>
    </mc:Choice>
    <mc:Fallback xmlns="">
      <p:transition spd="slow">
        <p:fade/>
        <p:sndAc>
          <p:stSnd>
            <p:snd r:embed="rId5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94803" y="31893"/>
            <a:ext cx="12192000" cy="647299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115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বিষয়ঃ </a:t>
            </a:r>
            <a:r>
              <a:rPr lang="bn-IN" sz="28700" dirty="0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স্থানাংক</a:t>
            </a:r>
            <a:endParaRPr lang="en-US" sz="28700" dirty="0">
              <a:solidFill>
                <a:srgbClr val="00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686295" y="1517687"/>
            <a:ext cx="3658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X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অক্ষ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বরাবর দূরত্ব বা ভুজ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394030" y="1974151"/>
            <a:ext cx="3888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Y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অক্ষ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বরাবর দূরত্ব বা কোটি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 flipH="1">
            <a:off x="6821366" y="1778465"/>
            <a:ext cx="1793890" cy="111051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7326593" y="2308386"/>
            <a:ext cx="1324116" cy="627037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312157" y="2714583"/>
            <a:ext cx="31984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স্থানাংক কি?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143970" y="4690572"/>
            <a:ext cx="41322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স্থানাংক হল অক্ষদ্বয়ের স্বাপেক্ষে  কোন বিন্দুর  অবস্থান।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813423" y="896621"/>
            <a:ext cx="12327567" cy="5731204"/>
            <a:chOff x="835761" y="1022826"/>
            <a:chExt cx="12612995" cy="4989419"/>
          </a:xfrm>
        </p:grpSpPr>
        <p:grpSp>
          <p:nvGrpSpPr>
            <p:cNvPr id="28" name="Group 27"/>
            <p:cNvGrpSpPr/>
            <p:nvPr/>
          </p:nvGrpSpPr>
          <p:grpSpPr>
            <a:xfrm>
              <a:off x="835761" y="1022826"/>
              <a:ext cx="12612995" cy="4989419"/>
              <a:chOff x="6824267" y="-8357772"/>
              <a:chExt cx="16280124" cy="6779806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6824267" y="-8357772"/>
                <a:ext cx="16280124" cy="6779806"/>
                <a:chOff x="15076514" y="664313"/>
                <a:chExt cx="16280124" cy="6779806"/>
              </a:xfrm>
            </p:grpSpPr>
            <p:grpSp>
              <p:nvGrpSpPr>
                <p:cNvPr id="33" name="Group 32"/>
                <p:cNvGrpSpPr/>
                <p:nvPr/>
              </p:nvGrpSpPr>
              <p:grpSpPr>
                <a:xfrm>
                  <a:off x="15076514" y="664313"/>
                  <a:ext cx="13206730" cy="6779806"/>
                  <a:chOff x="12315079" y="-1928761"/>
                  <a:chExt cx="13206730" cy="6779806"/>
                </a:xfrm>
              </p:grpSpPr>
              <p:grpSp>
                <p:nvGrpSpPr>
                  <p:cNvPr id="37" name="Group 36"/>
                  <p:cNvGrpSpPr/>
                  <p:nvPr/>
                </p:nvGrpSpPr>
                <p:grpSpPr>
                  <a:xfrm>
                    <a:off x="12315079" y="-1928761"/>
                    <a:ext cx="13206730" cy="6779806"/>
                    <a:chOff x="64391" y="124371"/>
                    <a:chExt cx="13206730" cy="6229168"/>
                  </a:xfrm>
                </p:grpSpPr>
                <p:cxnSp>
                  <p:nvCxnSpPr>
                    <p:cNvPr id="41" name="Straight Arrow Connector 40"/>
                    <p:cNvCxnSpPr/>
                    <p:nvPr/>
                  </p:nvCxnSpPr>
                  <p:spPr>
                    <a:xfrm>
                      <a:off x="733161" y="3291824"/>
                      <a:ext cx="11867460" cy="54888"/>
                    </a:xfrm>
                    <a:prstGeom prst="straightConnector1">
                      <a:avLst/>
                    </a:prstGeom>
                    <a:ln w="57150">
                      <a:solidFill>
                        <a:srgbClr val="00FF00"/>
                      </a:solidFill>
                      <a:headEnd type="triangle"/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" name="Straight Arrow Connector 41"/>
                    <p:cNvCxnSpPr/>
                    <p:nvPr/>
                  </p:nvCxnSpPr>
                  <p:spPr>
                    <a:xfrm flipH="1" flipV="1">
                      <a:off x="5979709" y="347512"/>
                      <a:ext cx="4492" cy="5663363"/>
                    </a:xfrm>
                    <a:prstGeom prst="straightConnector1">
                      <a:avLst/>
                    </a:prstGeom>
                    <a:ln w="57150">
                      <a:solidFill>
                        <a:srgbClr val="00FF00"/>
                      </a:solidFill>
                      <a:headEnd type="triangle"/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3" name="TextBox 42"/>
                    <p:cNvSpPr txBox="1"/>
                    <p:nvPr/>
                  </p:nvSpPr>
                  <p:spPr>
                    <a:xfrm>
                      <a:off x="4411936" y="3291825"/>
                      <a:ext cx="2618509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4800" dirty="0" smtClean="0">
                          <a:solidFill>
                            <a:schemeClr val="bg1"/>
                          </a:solidFill>
                        </a:rPr>
                        <a:t>O</a:t>
                      </a:r>
                      <a:endParaRPr lang="en-US" sz="4800" dirty="0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44" name="TextBox 43"/>
                    <p:cNvSpPr txBox="1"/>
                    <p:nvPr/>
                  </p:nvSpPr>
                  <p:spPr>
                    <a:xfrm>
                      <a:off x="11428467" y="2825865"/>
                      <a:ext cx="1842654" cy="70694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endParaRPr lang="en-US" sz="4400" dirty="0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45" name="TextBox 44"/>
                    <p:cNvSpPr txBox="1"/>
                    <p:nvPr/>
                  </p:nvSpPr>
                  <p:spPr>
                    <a:xfrm>
                      <a:off x="5023341" y="124371"/>
                      <a:ext cx="2081562" cy="84834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endParaRPr lang="en-US" sz="5400" dirty="0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46" name="TextBox 45"/>
                    <p:cNvSpPr txBox="1"/>
                    <p:nvPr/>
                  </p:nvSpPr>
                  <p:spPr>
                    <a:xfrm>
                      <a:off x="64391" y="2907104"/>
                      <a:ext cx="1842654" cy="70694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endParaRPr lang="en-US" sz="4400" dirty="0">
                        <a:solidFill>
                          <a:schemeClr val="bg1"/>
                        </a:solidFill>
                      </a:endParaRPr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47" name="TextBox 46"/>
                        <p:cNvSpPr txBox="1"/>
                        <p:nvPr/>
                      </p:nvSpPr>
                      <p:spPr>
                        <a:xfrm>
                          <a:off x="5304955" y="5584098"/>
                          <a:ext cx="1842654" cy="76944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n-US" sz="4400" dirty="0">
                              <a:solidFill>
                                <a:schemeClr val="bg1"/>
                              </a:solidFill>
                            </a:rPr>
                            <a:t>Y</a:t>
                          </a:r>
                          <a14:m>
                            <m:oMath xmlns:m="http://schemas.openxmlformats.org/officeDocument/2006/math">
                              <m:r>
                                <a:rPr lang="en-US" sz="4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oMath>
                          </a14:m>
                          <a:endParaRPr lang="en-US" sz="4400" dirty="0">
                            <a:solidFill>
                              <a:schemeClr val="bg1"/>
                            </a:solidFill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47" name="TextBox 46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5304955" y="5584098"/>
                          <a:ext cx="1842654" cy="769441"/>
                        </a:xfrm>
                        <a:prstGeom prst="rect">
                          <a:avLst/>
                        </a:prstGeom>
                        <a:blipFill rotWithShape="0">
                          <a:blip r:embed="rId3"/>
                          <a:stretch>
                            <a:fillRect l="-17467" t="-17241" b="-49138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cxnSp>
                <p:nvCxnSpPr>
                  <p:cNvPr id="38" name="Straight Connector 37"/>
                  <p:cNvCxnSpPr/>
                  <p:nvPr/>
                </p:nvCxnSpPr>
                <p:spPr>
                  <a:xfrm flipV="1">
                    <a:off x="18230396" y="788445"/>
                    <a:ext cx="1431136" cy="22353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Straight Connector 38"/>
                  <p:cNvCxnSpPr/>
                  <p:nvPr/>
                </p:nvCxnSpPr>
                <p:spPr>
                  <a:xfrm>
                    <a:off x="19621458" y="788881"/>
                    <a:ext cx="1946" cy="729803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19666380" y="527130"/>
                    <a:ext cx="4937005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dirty="0" smtClean="0">
                        <a:solidFill>
                          <a:schemeClr val="bg1"/>
                        </a:solidFill>
                      </a:rPr>
                      <a:t>P(3,2</a:t>
                    </a: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)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34" name="TextBox 33"/>
                <p:cNvSpPr txBox="1"/>
                <p:nvPr/>
              </p:nvSpPr>
              <p:spPr>
                <a:xfrm>
                  <a:off x="26693662" y="4128120"/>
                  <a:ext cx="4662976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 smtClean="0">
                      <a:solidFill>
                        <a:srgbClr val="00B0F0"/>
                      </a:solidFill>
                    </a:rPr>
                    <a:t>X</a:t>
                  </a:r>
                  <a:endParaRPr lang="en-US" sz="4000" dirty="0">
                    <a:solidFill>
                      <a:srgbClr val="00B0F0"/>
                    </a:solidFill>
                  </a:endParaRPr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20098091" y="4040643"/>
                  <a:ext cx="4395098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 smtClean="0"/>
                    <a:t>O</a:t>
                  </a:r>
                  <a:endParaRPr lang="en-US" sz="4000" dirty="0"/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15218266" y="4436786"/>
                  <a:ext cx="4662976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 smtClean="0">
                      <a:solidFill>
                        <a:srgbClr val="00B0F0"/>
                      </a:solidFill>
                    </a:rPr>
                    <a:t>X’</a:t>
                  </a:r>
                  <a:endParaRPr lang="en-US" sz="4000" dirty="0">
                    <a:solidFill>
                      <a:srgbClr val="00B0F0"/>
                    </a:solidFill>
                  </a:endParaRPr>
                </a:p>
              </p:txBody>
            </p:sp>
          </p:grpSp>
          <p:sp>
            <p:nvSpPr>
              <p:cNvPr id="31" name="TextBox 30"/>
              <p:cNvSpPr txBox="1"/>
              <p:nvPr/>
            </p:nvSpPr>
            <p:spPr>
              <a:xfrm>
                <a:off x="14010077" y="-4833130"/>
                <a:ext cx="121702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bg1"/>
                    </a:solidFill>
                  </a:rPr>
                  <a:t>A(3,0)</a:t>
                </a:r>
                <a:endParaRPr lang="en-US" sz="2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11664076" y="-5945943"/>
                <a:ext cx="16504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bg1"/>
                    </a:solidFill>
                  </a:rPr>
                  <a:t>B(0,2)</a:t>
                </a:r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6416706" y="2677875"/>
              <a:ext cx="24742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P(3,2)</a:t>
              </a:r>
              <a:endParaRPr lang="en-US" sz="3200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276755" y="2725777"/>
              <a:ext cx="15028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B(0,2)</a:t>
              </a:r>
              <a:endParaRPr lang="en-US" sz="320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263027" y="3555487"/>
              <a:ext cx="15028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A(3,0)</a:t>
              </a:r>
              <a:endParaRPr lang="en-US" sz="3200" dirty="0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475045" y="4257142"/>
            <a:ext cx="5015095" cy="2005293"/>
            <a:chOff x="14123429" y="835837"/>
            <a:chExt cx="5015095" cy="2005293"/>
          </a:xfrm>
        </p:grpSpPr>
        <p:sp>
          <p:nvSpPr>
            <p:cNvPr id="51" name="Oval 50"/>
            <p:cNvSpPr/>
            <p:nvPr/>
          </p:nvSpPr>
          <p:spPr>
            <a:xfrm>
              <a:off x="14141877" y="835837"/>
              <a:ext cx="4829883" cy="1009801"/>
            </a:xfrm>
            <a:prstGeom prst="ellipse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 smtClean="0">
                  <a:solidFill>
                    <a:srgbClr val="00FF00"/>
                  </a:solidFill>
                </a:rPr>
                <a:t>X-</a:t>
              </a:r>
              <a:r>
                <a:rPr lang="bn-IN" sz="2800" dirty="0" smtClean="0">
                  <a:solidFill>
                    <a:srgbClr val="00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অক্ষের উপর যেকোন বিন্দুর কোটি শূন্য</a:t>
              </a:r>
              <a:endParaRPr lang="en-US" sz="2800" dirty="0">
                <a:solidFill>
                  <a:srgbClr val="00FF00"/>
                </a:solidFill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14123429" y="1831329"/>
              <a:ext cx="5015095" cy="1009801"/>
            </a:xfrm>
            <a:prstGeom prst="ellipse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 smtClean="0">
                  <a:solidFill>
                    <a:srgbClr val="00FF00"/>
                  </a:solidFill>
                </a:rPr>
                <a:t>Y-</a:t>
              </a:r>
              <a:r>
                <a:rPr lang="bn-IN" sz="2800" dirty="0" smtClean="0">
                  <a:solidFill>
                    <a:srgbClr val="00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অক্ষের উপর যেকোন বিন্দুর ভুজ শূন্য</a:t>
              </a:r>
              <a:endParaRPr lang="en-US" sz="2800" dirty="0">
                <a:solidFill>
                  <a:srgbClr val="00FF00"/>
                </a:solidFill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0" y="377158"/>
            <a:ext cx="5015095" cy="2005293"/>
            <a:chOff x="14123429" y="835837"/>
            <a:chExt cx="5015095" cy="20052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Oval 55"/>
                <p:cNvSpPr/>
                <p:nvPr/>
              </p:nvSpPr>
              <p:spPr>
                <a:xfrm>
                  <a:off x="14141877" y="835837"/>
                  <a:ext cx="4829883" cy="1009801"/>
                </a:xfrm>
                <a:prstGeom prst="ellipse">
                  <a:avLst/>
                </a:prstGeom>
                <a:blipFill>
                  <a:blip r:embed="rId4"/>
                  <a:tile tx="0" ty="0" sx="100000" sy="100000" flip="none" algn="tl"/>
                </a:blip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800" dirty="0" smtClean="0">
                      <a:solidFill>
                        <a:srgbClr val="00FF00"/>
                      </a:solidFill>
                    </a:rPr>
                    <a:t>X-</a:t>
                  </a:r>
                  <a:r>
                    <a:rPr lang="bn-IN" sz="2800" dirty="0" smtClean="0">
                      <a:solidFill>
                        <a:srgbClr val="00FF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অক্ষ থেকে </a:t>
                  </a:r>
                  <a:r>
                    <a:rPr lang="en-US" sz="2800" dirty="0" smtClean="0">
                      <a:solidFill>
                        <a:srgbClr val="00FF00"/>
                      </a:solidFill>
                    </a:rPr>
                    <a:t>P(3,2)</a:t>
                  </a:r>
                  <a:r>
                    <a:rPr lang="bn-IN" sz="2800" dirty="0" smtClean="0">
                      <a:solidFill>
                        <a:srgbClr val="00FF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বিন্দুর দূরত্ব=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bn-IN" sz="2800" i="1" smtClean="0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r>
                            <a:rPr lang="bn-IN" sz="2800" b="0" i="1" smtClean="0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বিন্দুটির</m:t>
                          </m:r>
                          <m:r>
                            <a:rPr lang="bn-IN" sz="2800" b="0" i="1" smtClean="0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 </m:t>
                          </m:r>
                          <m:r>
                            <a:rPr lang="bn-IN" sz="2800" b="0" i="1" smtClean="0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কোটি</m:t>
                          </m:r>
                        </m:e>
                      </m:d>
                    </m:oMath>
                  </a14:m>
                  <a:r>
                    <a:rPr lang="bn-IN" sz="2800" dirty="0" smtClean="0">
                      <a:solidFill>
                        <a:srgbClr val="00FF00"/>
                      </a:solidFill>
                    </a:rPr>
                    <a:t>=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bn-IN" sz="2800" i="1" dirty="0" smtClean="0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dirty="0" smtClean="0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a14:m>
                  <a:endParaRPr lang="en-US" sz="2800" dirty="0">
                    <a:solidFill>
                      <a:srgbClr val="00FF00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Oval 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141877" y="835837"/>
                  <a:ext cx="4829883" cy="1009801"/>
                </a:xfrm>
                <a:prstGeom prst="ellipse">
                  <a:avLst/>
                </a:prstGeom>
                <a:blipFill rotWithShape="0">
                  <a:blip r:embed="rId5"/>
                  <a:stretch>
                    <a:fillRect t="-3571" b="-136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Oval 56"/>
                <p:cNvSpPr/>
                <p:nvPr/>
              </p:nvSpPr>
              <p:spPr>
                <a:xfrm>
                  <a:off x="14123429" y="1831329"/>
                  <a:ext cx="5015095" cy="1009801"/>
                </a:xfrm>
                <a:prstGeom prst="ellipse">
                  <a:avLst/>
                </a:prstGeom>
                <a:blipFill>
                  <a:blip r:embed="rId4"/>
                  <a:tile tx="0" ty="0" sx="100000" sy="100000" flip="none" algn="tl"/>
                </a:blip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800" dirty="0" smtClean="0">
                      <a:solidFill>
                        <a:srgbClr val="00FF00"/>
                      </a:solidFill>
                    </a:rPr>
                    <a:t>Y-</a:t>
                  </a:r>
                  <a:r>
                    <a:rPr lang="bn-IN" sz="2800" dirty="0" smtClean="0">
                      <a:solidFill>
                        <a:srgbClr val="00FF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অক্ষ</a:t>
                  </a:r>
                  <a:r>
                    <a:rPr lang="en-US" sz="2800" dirty="0" smtClean="0">
                      <a:solidFill>
                        <a:srgbClr val="00FF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2800" dirty="0" err="1" smtClean="0">
                      <a:solidFill>
                        <a:srgbClr val="00FF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থেকে</a:t>
                  </a:r>
                  <a:r>
                    <a:rPr lang="en-US" sz="2800" dirty="0" smtClean="0">
                      <a:solidFill>
                        <a:srgbClr val="00FF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2800" dirty="0" smtClean="0">
                      <a:solidFill>
                        <a:srgbClr val="00FF00"/>
                      </a:solidFill>
                      <a:cs typeface="NikoshBAN" panose="02000000000000000000" pitchFamily="2" charset="0"/>
                    </a:rPr>
                    <a:t>P(3,2)</a:t>
                  </a:r>
                  <a:r>
                    <a:rPr lang="bn-IN" sz="2800" dirty="0" smtClean="0">
                      <a:solidFill>
                        <a:srgbClr val="00FF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বিন্দুর দূরত্ব=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bn-IN" sz="2800" i="1" smtClean="0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r>
                            <a:rPr lang="bn-IN" sz="2800" b="0" i="1" smtClean="0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বিন্দুটির</m:t>
                          </m:r>
                          <m:r>
                            <a:rPr lang="bn-IN" sz="2800" b="0" i="1" smtClean="0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 </m:t>
                          </m:r>
                          <m:r>
                            <a:rPr lang="bn-IN" sz="2800" b="0" i="1" smtClean="0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ভুজ</m:t>
                          </m:r>
                        </m:e>
                      </m:d>
                    </m:oMath>
                  </a14:m>
                  <a:r>
                    <a:rPr lang="bn-IN" sz="2800" dirty="0" smtClean="0">
                      <a:solidFill>
                        <a:srgbClr val="00FF00"/>
                      </a:solidFill>
                    </a:rPr>
                    <a:t>=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bn-IN" sz="2800" i="1" dirty="0" smtClean="0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dirty="0" smtClean="0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</m:oMath>
                  </a14:m>
                  <a:endParaRPr lang="en-US" sz="2800" dirty="0">
                    <a:solidFill>
                      <a:srgbClr val="00FF00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Oval 5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123429" y="1831329"/>
                  <a:ext cx="5015095" cy="1009801"/>
                </a:xfrm>
                <a:prstGeom prst="ellipse">
                  <a:avLst/>
                </a:prstGeom>
                <a:blipFill rotWithShape="0">
                  <a:blip r:embed="rId6"/>
                  <a:stretch>
                    <a:fillRect t="-3571" b="-136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TextBox 3"/>
          <p:cNvSpPr txBox="1"/>
          <p:nvPr/>
        </p:nvSpPr>
        <p:spPr>
          <a:xfrm>
            <a:off x="345000" y="269776"/>
            <a:ext cx="1118540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</a:t>
            </a:r>
          </a:p>
          <a:p>
            <a:r>
              <a:rPr lang="bn-IN" sz="6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bn-IN" sz="6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আশরাফ আলী</a:t>
            </a:r>
          </a:p>
          <a:p>
            <a:r>
              <a:rPr lang="bn-IN" sz="6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সহকারী অধ্যাপক</a:t>
            </a:r>
          </a:p>
          <a:p>
            <a:r>
              <a:rPr lang="bn-IN" sz="6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গণিত বিভাগ</a:t>
            </a:r>
          </a:p>
          <a:p>
            <a:r>
              <a:rPr lang="bn-IN" sz="6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আলহাজ্ব আব্দুল মান্নান ডিগ্রি কলেজ</a:t>
            </a:r>
          </a:p>
          <a:p>
            <a:r>
              <a:rPr lang="bn-IN" sz="6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গোহাইলবাড়ী,আশুলিয়া ,সাভার,ঢাকা।</a:t>
            </a:r>
            <a:endParaRPr lang="en-US" sz="6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82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7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7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7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7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7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6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7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3" fill="hold" grpId="1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3" fill="hold" grpId="1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3" fill="hold" grpId="1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3" fill="hold" grpId="1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3" fill="hold" grpId="1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8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3" fill="hold" grpId="1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9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6" grpId="0"/>
      <p:bldP spid="27" grpId="0"/>
      <p:bldP spid="52" grpId="0"/>
      <p:bldP spid="54" grpId="0"/>
      <p:bldP spid="4" grpId="0" build="p"/>
      <p:bldP spid="4" grpI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701722" y="5761872"/>
            <a:ext cx="2114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</a:t>
            </a:r>
            <a:endParaRPr lang="en-US" sz="3200" dirty="0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2235155" y="6018834"/>
            <a:ext cx="3733800" cy="0"/>
          </a:xfrm>
          <a:prstGeom prst="straightConnector1">
            <a:avLst/>
          </a:prstGeom>
          <a:ln w="76200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V="1">
            <a:off x="2276475" y="3329248"/>
            <a:ext cx="47624" cy="2710875"/>
          </a:xfrm>
          <a:prstGeom prst="straightConnector1">
            <a:avLst/>
          </a:prstGeom>
          <a:ln w="76200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105771" y="5632231"/>
            <a:ext cx="2114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2324099" y="3914023"/>
            <a:ext cx="245745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27830" y="3867373"/>
            <a:ext cx="28413" cy="213017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849864" y="3621635"/>
            <a:ext cx="2705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P(</a:t>
            </a:r>
            <a:r>
              <a:rPr lang="en-US" sz="3200" dirty="0" err="1" smtClean="0"/>
              <a:t>x,y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2405062" y="6141244"/>
            <a:ext cx="3162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কার্তেসীয় স্থানাংক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758619" y="6023483"/>
            <a:ext cx="3162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পোলার স্থানাংক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75056" y="3350968"/>
            <a:ext cx="2114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Y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7530121" y="2314487"/>
            <a:ext cx="5053440" cy="4032160"/>
            <a:chOff x="7114888" y="1679591"/>
            <a:chExt cx="6239162" cy="4032160"/>
          </a:xfrm>
        </p:grpSpPr>
        <p:sp>
          <p:nvSpPr>
            <p:cNvPr id="25" name="TextBox 24"/>
            <p:cNvSpPr txBox="1"/>
            <p:nvPr/>
          </p:nvSpPr>
          <p:spPr>
            <a:xfrm>
              <a:off x="7191375" y="1679591"/>
              <a:ext cx="21145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Y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 rot="18902719">
              <a:off x="8096250" y="3265783"/>
              <a:ext cx="16668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r</a:t>
              </a:r>
              <a:endParaRPr lang="en-US" sz="3200" dirty="0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7458076" y="5141201"/>
              <a:ext cx="3733800" cy="0"/>
            </a:xfrm>
            <a:prstGeom prst="straightConnector1">
              <a:avLst/>
            </a:prstGeom>
            <a:ln w="76200">
              <a:solidFill>
                <a:srgbClr val="00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7524750" y="3137061"/>
              <a:ext cx="2433636" cy="199160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7505700" y="2201726"/>
              <a:ext cx="0" cy="2933700"/>
            </a:xfrm>
            <a:prstGeom prst="straightConnector1">
              <a:avLst/>
            </a:prstGeom>
            <a:ln w="76200">
              <a:solidFill>
                <a:srgbClr val="00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11239500" y="5091551"/>
              <a:ext cx="21145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7505699" y="3097076"/>
              <a:ext cx="2457451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9963150" y="3097076"/>
              <a:ext cx="19050" cy="203835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9982200" y="2658926"/>
                  <a:ext cx="270510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 smtClean="0"/>
                    <a:t>P(r,</a:t>
                  </a:r>
                  <a14:m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a14:m>
                  <a:r>
                    <a:rPr lang="en-US" sz="3200" dirty="0" smtClean="0"/>
                    <a:t>)</a:t>
                  </a:r>
                  <a:endParaRPr lang="en-US" sz="3200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82200" y="2658926"/>
                  <a:ext cx="2705100" cy="58477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5869" t="-12500" b="-343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TextBox 37"/>
            <p:cNvSpPr txBox="1"/>
            <p:nvPr/>
          </p:nvSpPr>
          <p:spPr>
            <a:xfrm>
              <a:off x="7114888" y="5126976"/>
              <a:ext cx="21145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O</a:t>
              </a:r>
              <a:endParaRPr lang="en-US" sz="3200" dirty="0"/>
            </a:p>
          </p:txBody>
        </p:sp>
        <p:sp>
          <p:nvSpPr>
            <p:cNvPr id="43" name="Arc 42"/>
            <p:cNvSpPr/>
            <p:nvPr/>
          </p:nvSpPr>
          <p:spPr>
            <a:xfrm>
              <a:off x="7524750" y="4901338"/>
              <a:ext cx="542924" cy="468463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7553325" y="4568966"/>
                  <a:ext cx="142875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53325" y="4568966"/>
                  <a:ext cx="1428750" cy="58477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TextBox 44"/>
            <p:cNvSpPr txBox="1"/>
            <p:nvPr/>
          </p:nvSpPr>
          <p:spPr>
            <a:xfrm>
              <a:off x="9691686" y="5060950"/>
              <a:ext cx="14763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N</a:t>
              </a:r>
              <a:endParaRPr lang="en-US" sz="3200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1097" y="136240"/>
            <a:ext cx="12049125" cy="1464247"/>
            <a:chOff x="11707" y="203052"/>
            <a:chExt cx="12049125" cy="14642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1707" y="203052"/>
                  <a:ext cx="12049125" cy="14642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sz="32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ত্রিভুজ</a:t>
                  </a:r>
                  <a:r>
                    <a:rPr lang="en-US" sz="32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3200" dirty="0" smtClean="0">
                      <a:cs typeface="NikoshBAN" panose="02000000000000000000" pitchFamily="2" charset="0"/>
                    </a:rPr>
                    <a:t>OPN</a:t>
                  </a:r>
                  <a:r>
                    <a:rPr lang="en-US" sz="3200" dirty="0">
                      <a:cs typeface="NikoshBAN" panose="02000000000000000000" pitchFamily="2" charset="0"/>
                    </a:rPr>
                    <a:t>-</a:t>
                  </a:r>
                  <a:r>
                    <a:rPr lang="bn-IN" sz="3200" dirty="0" smtClean="0">
                      <a:cs typeface="NikoshBAN" panose="02000000000000000000" pitchFamily="2" charset="0"/>
                    </a:rPr>
                    <a:t>এ</a:t>
                  </a:r>
                  <a:r>
                    <a:rPr lang="en-US" sz="3200" dirty="0" smtClean="0">
                      <a:cs typeface="NikoshBAN" panose="02000000000000000000" pitchFamily="2" charset="0"/>
                    </a:rPr>
                    <a:t> COS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θ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ON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OP</m:t>
                          </m:r>
                        </m:den>
                      </m:f>
                    </m:oMath>
                  </a14:m>
                  <a:r>
                    <a:rPr lang="en-US" sz="3200" dirty="0" smtClean="0">
                      <a:cs typeface="NikoshBAN" panose="02000000000000000000" pitchFamily="2" charset="0"/>
                    </a:rPr>
                    <a:t>=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𝑥</m:t>
                          </m:r>
                        </m:num>
                        <m:den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𝑟</m:t>
                          </m:r>
                        </m:den>
                      </m:f>
                    </m:oMath>
                  </a14:m>
                  <a:r>
                    <a:rPr lang="en-US" sz="3200" i="1" dirty="0" smtClean="0">
                      <a:cs typeface="NikoshBAN" panose="02000000000000000000" pitchFamily="2" charset="0"/>
                    </a:rPr>
                    <a:t>     </a:t>
                  </a:r>
                  <a:r>
                    <a:rPr lang="bn-IN" sz="3200" dirty="0" smtClean="0">
                      <a:cs typeface="NikoshBAN" panose="02000000000000000000" pitchFamily="2" charset="0"/>
                    </a:rPr>
                    <a:t>উপরন্তু ,  </a:t>
                  </a:r>
                  <a:r>
                    <a:rPr lang="en-US" sz="3200" dirty="0" smtClean="0">
                      <a:cs typeface="NikoshBAN" panose="02000000000000000000" pitchFamily="2" charset="0"/>
                    </a:rPr>
                    <a:t>r=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a14:m>
                  <a:r>
                    <a:rPr lang="bn-IN" sz="3200" i="1" dirty="0" smtClean="0">
                      <a:cs typeface="NikoshBAN" panose="02000000000000000000" pitchFamily="2" charset="0"/>
                    </a:rPr>
                    <a:t>   </a:t>
                  </a:r>
                  <a:r>
                    <a:rPr lang="bn-IN" sz="3200" dirty="0" smtClean="0">
                      <a:cs typeface="NikoshBAN" panose="02000000000000000000" pitchFamily="2" charset="0"/>
                    </a:rPr>
                    <a:t>ইহাই পোলার ও </a:t>
                  </a:r>
                  <a:r>
                    <a:rPr lang="bn-IN" sz="3200" dirty="0">
                      <a:cs typeface="NikoshBAN" panose="02000000000000000000" pitchFamily="2" charset="0"/>
                    </a:rPr>
                    <a:t>কার্তেসীয়</a:t>
                  </a:r>
                  <a:endParaRPr lang="en-US" sz="3200" i="1" dirty="0" smtClean="0">
                    <a:cs typeface="NikoshBAN" panose="02000000000000000000" pitchFamily="2" charset="0"/>
                  </a:endParaRPr>
                </a:p>
                <a:p>
                  <a:r>
                    <a:rPr lang="en-US" sz="3200" b="0" dirty="0" smtClean="0">
                      <a:cs typeface="NikoshBAN" panose="02000000000000000000" pitchFamily="2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&gt;</m:t>
                      </m:r>
                    </m:oMath>
                  </a14:m>
                  <a:r>
                    <a:rPr lang="en-US" sz="3200" dirty="0" smtClean="0">
                      <a:cs typeface="NikoshBAN" panose="02000000000000000000" pitchFamily="2" charset="0"/>
                    </a:rPr>
                    <a:t>x=rcos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θ</m:t>
                      </m:r>
                    </m:oMath>
                  </a14:m>
                  <a:r>
                    <a:rPr lang="bn-IN" sz="3200" dirty="0" smtClean="0">
                      <a:cs typeface="NikoshBAN" panose="02000000000000000000" pitchFamily="2" charset="0"/>
                    </a:rPr>
                    <a:t> </a:t>
                  </a:r>
                  <a:r>
                    <a:rPr lang="bn-IN" sz="3200" dirty="0">
                      <a:cs typeface="NikoshBAN" panose="02000000000000000000" pitchFamily="2" charset="0"/>
                    </a:rPr>
                    <a:t>,অনুরূপে,</a:t>
                  </a:r>
                  <a:r>
                    <a:rPr lang="en-US" sz="3200" dirty="0" smtClean="0">
                      <a:cs typeface="NikoshBAN" panose="02000000000000000000" pitchFamily="2" charset="0"/>
                    </a:rPr>
                    <a:t> y=rsin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θ</m:t>
                      </m:r>
                    </m:oMath>
                  </a14:m>
                  <a:r>
                    <a:rPr lang="en-US" sz="3200" dirty="0" smtClean="0">
                      <a:cs typeface="NikoshBAN" panose="02000000000000000000" pitchFamily="2" charset="0"/>
                    </a:rPr>
                    <a:t>,</a:t>
                  </a:r>
                  <a:r>
                    <a:rPr lang="bn-IN" sz="3200" dirty="0" smtClean="0">
                      <a:cs typeface="NikoshBAN" panose="02000000000000000000" pitchFamily="2" charset="0"/>
                    </a:rPr>
                    <a:t>এবং</a:t>
                  </a:r>
                  <a:r>
                    <a:rPr lang="en-US" sz="3200" dirty="0" smtClean="0">
                      <a:cs typeface="NikoshBAN" panose="02000000000000000000" pitchFamily="2" charset="0"/>
                    </a:rPr>
                    <a:t>    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θ</m:t>
                      </m:r>
                    </m:oMath>
                  </a14:m>
                  <a:r>
                    <a:rPr lang="en-US" sz="3200" dirty="0" smtClean="0">
                      <a:cs typeface="NikoshBAN" panose="02000000000000000000" pitchFamily="2" charset="0"/>
                    </a:rPr>
                    <a:t>=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3200" i="1" dirty="0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3200" i="0" dirty="0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sz="3200" i="1" dirty="0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−</m:t>
                              </m:r>
                              <m:r>
                                <a:rPr lang="en-US" sz="3200" i="1" dirty="0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1</m:t>
                              </m:r>
                            </m:sup>
                          </m:sSup>
                        </m:fName>
                        <m:e>
                          <m:f>
                            <m:fPr>
                              <m:ctrlPr>
                                <a:rPr lang="en-US" sz="3200" i="1" dirty="0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dirty="0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n-US" sz="3200" b="0" i="1" dirty="0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a14:m>
                  <a:r>
                    <a:rPr lang="bn-IN" sz="3200" dirty="0" smtClean="0">
                      <a:cs typeface="NikoshBAN" panose="02000000000000000000" pitchFamily="2" charset="0"/>
                    </a:rPr>
                    <a:t>   স্থানাংকের মধ্যে সম্পর্ক</a:t>
                  </a:r>
                  <a:endParaRPr lang="en-US" sz="3200" dirty="0"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707" y="203052"/>
                  <a:ext cx="12049125" cy="146424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316" b="-70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Straight Connector 21"/>
            <p:cNvCxnSpPr/>
            <p:nvPr/>
          </p:nvCxnSpPr>
          <p:spPr>
            <a:xfrm flipH="1">
              <a:off x="5353888" y="413847"/>
              <a:ext cx="555677" cy="1156655"/>
            </a:xfrm>
            <a:prstGeom prst="line">
              <a:avLst/>
            </a:prstGeom>
            <a:ln w="28575">
              <a:solidFill>
                <a:srgbClr val="050C1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9" name="Straight Connector 38"/>
          <p:cNvCxnSpPr/>
          <p:nvPr/>
        </p:nvCxnSpPr>
        <p:spPr>
          <a:xfrm flipH="1">
            <a:off x="7496175" y="268941"/>
            <a:ext cx="675230" cy="1161691"/>
          </a:xfrm>
          <a:prstGeom prst="line">
            <a:avLst/>
          </a:prstGeom>
          <a:ln w="28575">
            <a:solidFill>
              <a:srgbClr val="050C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-70898" y="1603756"/>
            <a:ext cx="120797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odoni MT Poster Compressed" panose="02070706080601050204" pitchFamily="18" charset="0"/>
              </a:rPr>
              <a:t>RELATION  BETWEEN  CARTESIAN  &amp; POLAR  CO-ORDINATE</a:t>
            </a:r>
            <a:endParaRPr lang="en-US" sz="6600" b="1" i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Bodoni MT Poster Compressed" panose="020707060806010502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833226" y="3709902"/>
            <a:ext cx="2705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P(</a:t>
            </a:r>
            <a:r>
              <a:rPr lang="en-US" sz="3200" dirty="0" err="1" smtClean="0"/>
              <a:t>x,y</a:t>
            </a:r>
            <a:r>
              <a:rPr lang="en-US" sz="3200" dirty="0" smtClean="0"/>
              <a:t>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524774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  <p:sndAc>
          <p:stSnd>
            <p:snd r:embed="rId3" name="breeze.wav"/>
          </p:stSnd>
        </p:sndAc>
      </p:transition>
    </mc:Choice>
    <mc:Fallback xmlns="">
      <p:transition spd="slow">
        <p:fade/>
        <p:sndAc>
          <p:stSnd>
            <p:snd r:embed="rId7" name="breez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75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250"/>
                            </p:stCondLst>
                            <p:childTnLst>
                              <p:par>
                                <p:cTn id="60" presetID="1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5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4000"/>
                            </p:stCondLst>
                            <p:childTnLst>
                              <p:par>
                                <p:cTn id="7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6750"/>
                            </p:stCondLst>
                            <p:childTnLst>
                              <p:par>
                                <p:cTn id="80" presetID="3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 decel="10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100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100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250"/>
                            </p:stCondLst>
                            <p:childTnLst>
                              <p:par>
                                <p:cTn id="89" presetID="3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 decel="10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100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accel="100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2" grpId="0"/>
      <p:bldP spid="18" grpId="0"/>
      <p:bldP spid="20" grpId="0"/>
      <p:bldP spid="21" grpId="0"/>
      <p:bldP spid="33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7887537" y="761243"/>
            <a:ext cx="188260" cy="2353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2487706" y="772362"/>
            <a:ext cx="2447365" cy="1983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Arrow 13"/>
          <p:cNvSpPr/>
          <p:nvPr/>
        </p:nvSpPr>
        <p:spPr>
          <a:xfrm>
            <a:off x="4909296" y="778052"/>
            <a:ext cx="2994211" cy="20170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732059" y="941294"/>
                <a:ext cx="1761565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/>
                  <a:t>B(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3200" b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3200" b="1" dirty="0"/>
                  <a:t>)</a:t>
                </a:r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2059" y="941294"/>
                <a:ext cx="1761565" cy="1077218"/>
              </a:xfrm>
              <a:prstGeom prst="rect">
                <a:avLst/>
              </a:prstGeom>
              <a:blipFill rotWithShape="0">
                <a:blip r:embed="rId13"/>
                <a:stretch>
                  <a:fillRect l="-8651" t="-6780" r="-4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/>
          <p:nvPr/>
        </p:nvCxnSpPr>
        <p:spPr>
          <a:xfrm flipV="1">
            <a:off x="2393576" y="419760"/>
            <a:ext cx="5634317" cy="78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933014" y="117831"/>
            <a:ext cx="766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</a:t>
            </a:r>
            <a:endParaRPr lang="en-US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8027893" y="144452"/>
            <a:ext cx="1062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</a:t>
            </a:r>
          </a:p>
        </p:txBody>
      </p:sp>
      <p:sp>
        <p:nvSpPr>
          <p:cNvPr id="19" name="Oval 18"/>
          <p:cNvSpPr/>
          <p:nvPr/>
        </p:nvSpPr>
        <p:spPr>
          <a:xfrm>
            <a:off x="2272553" y="778052"/>
            <a:ext cx="215153" cy="2017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196789" y="1069576"/>
                <a:ext cx="182207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/>
                  <a:t>A(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3200" b="1" i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3200" b="1" dirty="0" smtClean="0"/>
                  <a:t>)</a:t>
                </a:r>
                <a:endParaRPr lang="en-US" sz="32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6789" y="1069576"/>
                <a:ext cx="1822076" cy="584775"/>
              </a:xfrm>
              <a:prstGeom prst="rect">
                <a:avLst/>
              </a:prstGeom>
              <a:blipFill rotWithShape="0">
                <a:blip r:embed="rId14"/>
                <a:stretch>
                  <a:fillRect l="-8361" t="-12500" r="-2341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393576" y="2218765"/>
                <a:ext cx="9238130" cy="11811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A </a:t>
                </a:r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ও</a:t>
                </a:r>
                <a:r>
                  <a:rPr lang="en-US" sz="3200" dirty="0" smtClean="0"/>
                  <a:t> B</a:t>
                </a:r>
                <a:r>
                  <a:rPr lang="bn-IN" sz="3200" dirty="0" smtClean="0"/>
                  <a:t> </a:t>
                </a:r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বিন্দুদ্বয়ের সংযোজক সরলরেখার দৈর্ঘ্য অর্থাৎ </a:t>
                </a:r>
                <a:r>
                  <a:rPr lang="en-US" sz="3200" dirty="0" smtClean="0"/>
                  <a:t> A </a:t>
                </a:r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ও </a:t>
                </a:r>
                <a:r>
                  <a:rPr lang="en-US" sz="3200" dirty="0" smtClean="0"/>
                  <a:t>B</a:t>
                </a:r>
                <a:r>
                  <a:rPr lang="bn-IN" sz="3200" dirty="0" smtClean="0"/>
                  <a:t> </a:t>
                </a:r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বিন্দুদ্বয়ের মধ্যবর্তী দুরত্ব,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smtClean="0"/>
                  <a:t>AB=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320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320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3576" y="2218765"/>
                <a:ext cx="9238130" cy="1181157"/>
              </a:xfrm>
              <a:prstGeom prst="rect">
                <a:avLst/>
              </a:prstGeom>
              <a:blipFill rotWithShape="0">
                <a:blip r:embed="rId15"/>
                <a:stretch>
                  <a:fillRect l="-1716" t="-9278" r="-792" b="-15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 rot="20703295">
            <a:off x="-493613" y="3239106"/>
            <a:ext cx="1295510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smtClean="0">
                <a:solidFill>
                  <a:srgbClr val="00FF00"/>
                </a:solidFill>
                <a:latin typeface="Edwardian Script ITC" panose="030303020407070D0804" pitchFamily="66" charset="0"/>
              </a:rPr>
              <a:t>Distance Formulae</a:t>
            </a:r>
            <a:endParaRPr lang="en-US" sz="16600" dirty="0">
              <a:solidFill>
                <a:srgbClr val="00FF00"/>
              </a:solidFill>
              <a:latin typeface="Edwardian Script ITC" panose="030303020407070D08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90211" y="419760"/>
            <a:ext cx="2541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Only one click &amp; wait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33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/>
        <p:sndAc>
          <p:stSnd>
            <p:snd r:embed="rId3" name="voltage.wav"/>
          </p:stSnd>
        </p:sndAc>
      </p:transition>
    </mc:Choice>
    <mc:Fallback xmlns="">
      <p:transition spd="slow">
        <p:fade/>
        <p:sndAc>
          <p:stSnd>
            <p:snd r:embed="rId16" name="voltag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25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75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5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" accel="100000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25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5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" accel="100000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7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2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75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225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75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9250"/>
                            </p:stCondLst>
                            <p:childTnLst>
                              <p:par>
                                <p:cTn id="63" presetID="38" presetClass="entr" presetSubtype="0" accel="50000" fill="hold" grpId="0" nodeType="afterEffect">
                                  <p:stCondLst>
                                    <p:cond delay="1250"/>
                                  </p:stCondLst>
                                  <p:iterate type="lt">
                                    <p:tmPct val="49912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5" dur="45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6" dur="452" fill="hold">
                                          <p:stCondLst>
                                            <p:cond delay="4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5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" decel="50000" autoRev="1" fill="hold">
                                          <p:stCondLst>
                                            <p:cond delay="4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/>
      <p:bldP spid="17" grpId="0"/>
      <p:bldP spid="18" grpId="0"/>
      <p:bldP spid="19" grpId="0" animBg="1"/>
      <p:bldP spid="20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45743" y="0"/>
                <a:ext cx="11846257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6000" b="1" dirty="0" smtClean="0">
                    <a:solidFill>
                      <a:srgbClr val="0070C0"/>
                    </a:solidFill>
                    <a:cs typeface="NikoshBAN" panose="02000000000000000000" pitchFamily="2" charset="0"/>
                  </a:rPr>
                  <a:t>A(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6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𝒙</m:t>
                        </m:r>
                      </m:e>
                      <m:sub>
                        <m:r>
                          <a:rPr lang="en-US" sz="6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6000" b="1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60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𝒚</m:t>
                        </m:r>
                      </m:e>
                      <m:sub>
                        <m:r>
                          <a:rPr lang="en-US" sz="60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6000" b="1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 , B</a:t>
                </a:r>
                <a:r>
                  <a:rPr lang="en-US" sz="6000" b="1" dirty="0">
                    <a:solidFill>
                      <a:srgbClr val="0070C0"/>
                    </a:solidFill>
                    <a:cs typeface="NikoshBAN" panose="02000000000000000000" pitchFamily="2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6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𝒙</m:t>
                        </m:r>
                      </m:e>
                      <m:sub>
                        <m:r>
                          <a:rPr lang="en-US" sz="6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60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60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𝒚</m:t>
                        </m:r>
                      </m:e>
                      <m:sub>
                        <m:r>
                          <a:rPr lang="en-US" sz="60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6000" b="1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 </a:t>
                </a:r>
                <a:r>
                  <a:rPr lang="bn-IN" sz="6000" b="1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এবং </a:t>
                </a:r>
                <a:r>
                  <a:rPr lang="en-US" sz="6000" b="1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6000" b="1" dirty="0">
                    <a:solidFill>
                      <a:srgbClr val="0070C0"/>
                    </a:solidFill>
                    <a:cs typeface="NikoshBAN" panose="02000000000000000000" pitchFamily="2" charset="0"/>
                  </a:rPr>
                  <a:t>C</a:t>
                </a:r>
                <a:r>
                  <a:rPr lang="en-US" sz="6000" b="1" dirty="0" smtClean="0">
                    <a:solidFill>
                      <a:srgbClr val="0070C0"/>
                    </a:solidFill>
                    <a:cs typeface="NikoshBAN" panose="02000000000000000000" pitchFamily="2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6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𝒙</m:t>
                        </m:r>
                      </m:e>
                      <m:sub>
                        <m:r>
                          <a:rPr lang="en-US" sz="6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sz="60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60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𝒚</m:t>
                        </m:r>
                      </m:e>
                      <m:sub>
                        <m:r>
                          <a:rPr lang="en-US" sz="60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sz="6000" b="1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   </a:t>
                </a:r>
                <a:r>
                  <a:rPr lang="bn-IN" sz="6000" b="1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6000" b="1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</a:t>
                </a:r>
                <a:r>
                  <a:rPr lang="bn-IN" sz="6000" b="1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কোন ত্রিভুজের তিনটি শীর্ষবিন্দু হলে,  ত্রিভুজটি</a:t>
                </a:r>
                <a:endParaRPr lang="en-US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743" y="0"/>
                <a:ext cx="11846257" cy="1938992"/>
              </a:xfrm>
              <a:prstGeom prst="rect">
                <a:avLst/>
              </a:prstGeom>
              <a:blipFill rotWithShape="0">
                <a:blip r:embed="rId4"/>
                <a:stretch>
                  <a:fillRect l="-3139" t="-10692" r="-257" b="-201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0" y="2143698"/>
                <a:ext cx="12191999" cy="4431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857250" indent="-857250">
                  <a:buAutoNum type="romanLcParenR"/>
                </a:pPr>
                <a:r>
                  <a:rPr lang="bn-IN" sz="44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সমকোনী সমদ্বিবাহু ত্রিভুজ হবে যদি -  </a:t>
                </a:r>
                <a:r>
                  <a:rPr lang="en-US" sz="4400" dirty="0" smtClean="0">
                    <a:solidFill>
                      <a:srgbClr val="00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AB=AC</a:t>
                </a:r>
                <a:r>
                  <a:rPr lang="bn-IN" sz="5400" dirty="0" smtClean="0">
                    <a:solidFill>
                      <a:schemeClr val="accent2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অথবা</a:t>
                </a:r>
                <a:r>
                  <a:rPr lang="en-US" sz="4400" dirty="0" smtClean="0">
                    <a:solidFill>
                      <a:srgbClr val="00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AB=BC</a:t>
                </a:r>
                <a:r>
                  <a:rPr lang="bn-IN" sz="4400" dirty="0">
                    <a:solidFill>
                      <a:schemeClr val="accent2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অথবা </a:t>
                </a:r>
                <a:r>
                  <a:rPr lang="en-US" sz="4400" dirty="0" smtClean="0">
                    <a:solidFill>
                      <a:srgbClr val="00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AC=BC</a:t>
                </a:r>
                <a:r>
                  <a:rPr lang="en-US" sz="4400" dirty="0" smtClean="0">
                    <a:solidFill>
                      <a:srgbClr val="00FF00"/>
                    </a:solidFill>
                    <a:cs typeface="NikoshBAN" panose="02000000000000000000" pitchFamily="2" charset="0"/>
                  </a:rPr>
                  <a:t>  </a:t>
                </a:r>
                <a:r>
                  <a:rPr lang="bn-IN" sz="4400" dirty="0" smtClean="0">
                    <a:solidFill>
                      <a:srgbClr val="00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4400" dirty="0" smtClean="0">
                    <a:solidFill>
                      <a:srgbClr val="00FF00"/>
                    </a:solidFill>
                    <a:cs typeface="NikoshBAN" panose="02000000000000000000" pitchFamily="2" charset="0"/>
                  </a:rPr>
                  <a:t>  </a:t>
                </a:r>
                <a:endParaRPr lang="bn-IN" sz="4400" dirty="0">
                  <a:solidFill>
                    <a:srgbClr val="00FF00"/>
                  </a:solidFill>
                  <a:cs typeface="NikoshBAN" panose="02000000000000000000" pitchFamily="2" charset="0"/>
                </a:endParaRPr>
              </a:p>
              <a:p>
                <a:r>
                  <a:rPr lang="bn-IN" sz="4400" dirty="0" smtClean="0">
                    <a:solidFill>
                      <a:srgbClr val="00FF00"/>
                    </a:solidFill>
                    <a:cs typeface="NikoshBAN" panose="02000000000000000000" pitchFamily="2" charset="0"/>
                  </a:rPr>
                  <a:t>            </a:t>
                </a:r>
                <a:r>
                  <a:rPr lang="en-US" sz="4400" dirty="0" smtClean="0">
                    <a:solidFill>
                      <a:srgbClr val="00FF00"/>
                    </a:solidFill>
                    <a:cs typeface="NikoshBAN" panose="02000000000000000000" pitchFamily="2" charset="0"/>
                  </a:rPr>
                  <a:t>AB</a:t>
                </a:r>
                <a:r>
                  <a:rPr lang="en-US" sz="4400" baseline="30000" dirty="0" smtClean="0">
                    <a:solidFill>
                      <a:srgbClr val="00FF00"/>
                    </a:solidFill>
                    <a:cs typeface="NikoshBAN" panose="02000000000000000000" pitchFamily="2" charset="0"/>
                  </a:rPr>
                  <a:t>2</a:t>
                </a:r>
                <a:r>
                  <a:rPr lang="en-US" sz="4400" dirty="0" smtClean="0">
                    <a:solidFill>
                      <a:srgbClr val="00FF00"/>
                    </a:solidFill>
                  </a:rPr>
                  <a:t> + </a:t>
                </a:r>
                <a:r>
                  <a:rPr lang="en-US" sz="4400" dirty="0" smtClean="0">
                    <a:solidFill>
                      <a:srgbClr val="00FF00"/>
                    </a:solidFill>
                    <a:cs typeface="NikoshBAN" panose="02000000000000000000" pitchFamily="2" charset="0"/>
                  </a:rPr>
                  <a:t>BC</a:t>
                </a:r>
                <a:r>
                  <a:rPr lang="en-US" sz="4400" baseline="30000" dirty="0" smtClean="0">
                    <a:solidFill>
                      <a:srgbClr val="00FF00"/>
                    </a:solidFill>
                    <a:cs typeface="NikoshBAN" panose="02000000000000000000" pitchFamily="2" charset="0"/>
                  </a:rPr>
                  <a:t>2 </a:t>
                </a:r>
                <a:r>
                  <a:rPr lang="en-US" sz="4400" dirty="0" smtClean="0">
                    <a:solidFill>
                      <a:srgbClr val="00FF00"/>
                    </a:solidFill>
                    <a:cs typeface="NikoshBAN" panose="02000000000000000000" pitchFamily="2" charset="0"/>
                  </a:rPr>
                  <a:t>= AC</a:t>
                </a:r>
                <a:r>
                  <a:rPr lang="en-US" sz="4400" baseline="30000" dirty="0" smtClean="0">
                    <a:solidFill>
                      <a:srgbClr val="00FF00"/>
                    </a:solidFill>
                    <a:cs typeface="NikoshBAN" panose="02000000000000000000" pitchFamily="2" charset="0"/>
                  </a:rPr>
                  <a:t>2</a:t>
                </a:r>
                <a:r>
                  <a:rPr lang="bn-IN" sz="4400" dirty="0">
                    <a:solidFill>
                      <a:srgbClr val="00FF00"/>
                    </a:solidFill>
                    <a:cs typeface="NikoshBAN" panose="02000000000000000000" pitchFamily="2" charset="0"/>
                  </a:rPr>
                  <a:t> </a:t>
                </a:r>
                <a:r>
                  <a:rPr lang="bn-IN" sz="4400" dirty="0" smtClean="0">
                    <a:solidFill>
                      <a:srgbClr val="00FF00"/>
                    </a:solidFill>
                    <a:cs typeface="NikoshBAN" panose="02000000000000000000" pitchFamily="2" charset="0"/>
                  </a:rPr>
                  <a:t>  </a:t>
                </a:r>
                <a:r>
                  <a:rPr lang="bn-IN" sz="4800" dirty="0" smtClean="0">
                    <a:solidFill>
                      <a:srgbClr val="00FF00"/>
                    </a:solidFill>
                    <a:cs typeface="NikoshBAN" panose="02000000000000000000" pitchFamily="2" charset="0"/>
                  </a:rPr>
                  <a:t>হয় ।</a:t>
                </a:r>
                <a:endParaRPr lang="bn-IN" sz="4800" baseline="30000" dirty="0" smtClean="0">
                  <a:solidFill>
                    <a:srgbClr val="00FF00"/>
                  </a:solidFill>
                  <a:cs typeface="NikoshBAN" panose="02000000000000000000" pitchFamily="2" charset="0"/>
                </a:endParaRPr>
              </a:p>
              <a:p>
                <a:r>
                  <a:rPr lang="en-US" sz="4400" dirty="0" smtClean="0">
                    <a:solidFill>
                      <a:srgbClr val="C717BA"/>
                    </a:solidFill>
                  </a:rPr>
                  <a:t>ii)</a:t>
                </a:r>
                <a:r>
                  <a:rPr lang="bn-IN" sz="4400" dirty="0" smtClean="0">
                    <a:solidFill>
                      <a:srgbClr val="C717BA"/>
                    </a:solidFill>
                  </a:rPr>
                  <a:t> </a:t>
                </a:r>
                <a:r>
                  <a:rPr lang="en-US" sz="4400" dirty="0" smtClean="0">
                    <a:solidFill>
                      <a:srgbClr val="C717BA"/>
                    </a:solidFill>
                  </a:rPr>
                  <a:t> </a:t>
                </a:r>
                <a:r>
                  <a:rPr lang="bn-IN" sz="4400" dirty="0" smtClean="0">
                    <a:solidFill>
                      <a:srgbClr val="C717BA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সমবাহু ত্রিভুজ হবে যদি- </a:t>
                </a:r>
                <a:r>
                  <a:rPr lang="en-US" sz="4400" dirty="0" smtClean="0">
                    <a:solidFill>
                      <a:srgbClr val="C717BA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>
                    <a:solidFill>
                      <a:srgbClr val="C717BA"/>
                    </a:solidFill>
                    <a:cs typeface="NikoshBAN" panose="02000000000000000000" pitchFamily="2" charset="0"/>
                  </a:rPr>
                  <a:t>AB=AC </a:t>
                </a:r>
                <a:r>
                  <a:rPr lang="en-US" sz="4400" dirty="0" smtClean="0">
                    <a:solidFill>
                      <a:srgbClr val="C717BA"/>
                    </a:solidFill>
                    <a:cs typeface="NikoshBAN" panose="02000000000000000000" pitchFamily="2" charset="0"/>
                  </a:rPr>
                  <a:t>=BC</a:t>
                </a:r>
                <a:r>
                  <a:rPr lang="bn-IN" sz="4400" dirty="0" smtClean="0">
                    <a:solidFill>
                      <a:srgbClr val="C717BA"/>
                    </a:solidFill>
                  </a:rPr>
                  <a:t>  </a:t>
                </a:r>
                <a:r>
                  <a:rPr lang="bn-IN" sz="4400" dirty="0">
                    <a:solidFill>
                      <a:srgbClr val="00FF00"/>
                    </a:solidFill>
                    <a:cs typeface="NikoshBAN" panose="02000000000000000000" pitchFamily="2" charset="0"/>
                  </a:rPr>
                  <a:t>হয় </a:t>
                </a:r>
                <a:r>
                  <a:rPr lang="bn-IN" sz="4400" dirty="0" smtClean="0">
                    <a:solidFill>
                      <a:srgbClr val="00FF00"/>
                    </a:solidFill>
                    <a:cs typeface="NikoshBAN" panose="02000000000000000000" pitchFamily="2" charset="0"/>
                  </a:rPr>
                  <a:t>।</a:t>
                </a:r>
                <a:endParaRPr lang="en-US" sz="4400" dirty="0" smtClean="0">
                  <a:solidFill>
                    <a:srgbClr val="C717BA"/>
                  </a:solidFill>
                </a:endParaRPr>
              </a:p>
              <a:p>
                <a:r>
                  <a:rPr lang="en-US" sz="4400" dirty="0" smtClean="0">
                    <a:solidFill>
                      <a:srgbClr val="002060"/>
                    </a:solidFill>
                  </a:rPr>
                  <a:t>iii)</a:t>
                </a:r>
                <a:r>
                  <a:rPr lang="bn-IN" sz="4400" dirty="0" smtClean="0">
                    <a:solidFill>
                      <a:srgbClr val="002060"/>
                    </a:solidFill>
                  </a:rPr>
                  <a:t> </a:t>
                </a:r>
                <a:r>
                  <a:rPr lang="bn-IN" sz="44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বিষম </a:t>
                </a:r>
                <a:r>
                  <a:rPr lang="bn-IN" sz="44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বাহু ত্রিভুজ হবে যদি- </a:t>
                </a:r>
                <a:r>
                  <a:rPr lang="en-US" sz="44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4400" dirty="0" smtClean="0">
                    <a:solidFill>
                      <a:srgbClr val="002060"/>
                    </a:solidFill>
                    <a:cs typeface="NikoshBAN" panose="02000000000000000000" pitchFamily="2" charset="0"/>
                  </a:rPr>
                  <a:t>AB</a:t>
                </a:r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≠</m:t>
                    </m:r>
                  </m:oMath>
                </a14:m>
                <a:r>
                  <a:rPr lang="en-US" sz="4400" dirty="0" smtClean="0">
                    <a:solidFill>
                      <a:srgbClr val="002060"/>
                    </a:solidFill>
                    <a:cs typeface="NikoshBAN" panose="02000000000000000000" pitchFamily="2" charset="0"/>
                  </a:rPr>
                  <a:t>AC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≠ </m:t>
                    </m:r>
                  </m:oMath>
                </a14:m>
                <a:r>
                  <a:rPr lang="en-US" sz="4400" dirty="0" smtClean="0">
                    <a:solidFill>
                      <a:srgbClr val="002060"/>
                    </a:solidFill>
                    <a:cs typeface="NikoshBAN" panose="02000000000000000000" pitchFamily="2" charset="0"/>
                  </a:rPr>
                  <a:t>BC</a:t>
                </a:r>
                <a:r>
                  <a:rPr lang="bn-IN" sz="4400" dirty="0" smtClean="0">
                    <a:solidFill>
                      <a:srgbClr val="002060"/>
                    </a:solidFill>
                  </a:rPr>
                  <a:t> </a:t>
                </a:r>
                <a:r>
                  <a:rPr lang="bn-IN" sz="4400" dirty="0">
                    <a:solidFill>
                      <a:srgbClr val="00FF00"/>
                    </a:solidFill>
                    <a:cs typeface="NikoshBAN" panose="02000000000000000000" pitchFamily="2" charset="0"/>
                  </a:rPr>
                  <a:t>হয় ।</a:t>
                </a:r>
                <a:endParaRPr lang="bn-IN" sz="4400" baseline="30000" dirty="0">
                  <a:solidFill>
                    <a:srgbClr val="00FF00"/>
                  </a:solidFill>
                  <a:cs typeface="NikoshBAN" panose="02000000000000000000" pitchFamily="2" charset="0"/>
                </a:endParaRPr>
              </a:p>
              <a:p>
                <a:endParaRPr lang="en-US" sz="4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143698"/>
                <a:ext cx="12191999" cy="4431983"/>
              </a:xfrm>
              <a:prstGeom prst="rect">
                <a:avLst/>
              </a:prstGeom>
              <a:blipFill rotWithShape="0">
                <a:blip r:embed="rId5"/>
                <a:stretch>
                  <a:fillRect l="-2000" t="-2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45743" y="20040"/>
                <a:ext cx="11405937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 smtClean="0">
                    <a:solidFill>
                      <a:srgbClr val="0070C0"/>
                    </a:solidFill>
                    <a:cs typeface="NikoshBAN" panose="02000000000000000000" pitchFamily="2" charset="0"/>
                  </a:rPr>
                  <a:t>A(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5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𝒙</m:t>
                        </m:r>
                      </m:e>
                      <m:sub>
                        <m:r>
                          <a:rPr lang="en-US" sz="5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54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54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𝒚</m:t>
                        </m:r>
                      </m:e>
                      <m:sub>
                        <m:r>
                          <a:rPr lang="en-US" sz="54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54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 , B</a:t>
                </a:r>
                <a:r>
                  <a:rPr lang="en-US" sz="5400" b="1" dirty="0">
                    <a:solidFill>
                      <a:srgbClr val="0070C0"/>
                    </a:solidFill>
                    <a:cs typeface="NikoshBAN" panose="02000000000000000000" pitchFamily="2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5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𝒙</m:t>
                        </m:r>
                      </m:e>
                      <m:sub>
                        <m:r>
                          <a:rPr lang="en-US" sz="5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54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54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𝒚</m:t>
                        </m:r>
                      </m:e>
                      <m:sub>
                        <m:r>
                          <a:rPr lang="en-US" sz="54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54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 ,</a:t>
                </a:r>
                <a:r>
                  <a:rPr lang="bn-IN" sz="5400" b="1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b="1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b="1" dirty="0">
                    <a:solidFill>
                      <a:srgbClr val="0070C0"/>
                    </a:solidFill>
                    <a:cs typeface="NikoshBAN" panose="02000000000000000000" pitchFamily="2" charset="0"/>
                  </a:rPr>
                  <a:t>C(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5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𝒙</m:t>
                        </m:r>
                      </m:e>
                      <m:sub>
                        <m:r>
                          <a:rPr lang="en-US" sz="5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sz="54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54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𝒚</m:t>
                        </m:r>
                      </m:e>
                      <m:sub>
                        <m:r>
                          <a:rPr lang="en-US" sz="54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sz="54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 </a:t>
                </a:r>
                <a:r>
                  <a:rPr lang="en-US" sz="5400" b="1" dirty="0">
                    <a:solidFill>
                      <a:srgbClr val="0070C0"/>
                    </a:solidFill>
                    <a:cs typeface="NikoshBAN" panose="02000000000000000000" pitchFamily="2" charset="0"/>
                  </a:rPr>
                  <a:t>D</a:t>
                </a:r>
                <a:r>
                  <a:rPr lang="en-US" sz="5400" b="1" dirty="0" smtClean="0">
                    <a:solidFill>
                      <a:srgbClr val="0070C0"/>
                    </a:solidFill>
                    <a:cs typeface="NikoshBAN" panose="02000000000000000000" pitchFamily="2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5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𝒙</m:t>
                        </m:r>
                      </m:e>
                      <m:sub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𝟒</m:t>
                        </m:r>
                      </m:sub>
                    </m:sSub>
                  </m:oMath>
                </a14:m>
                <a:r>
                  <a:rPr lang="en-US" sz="54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54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𝒚</m:t>
                        </m:r>
                      </m:e>
                      <m:sub>
                        <m:r>
                          <a:rPr lang="en-US" sz="5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𝟒</m:t>
                        </m:r>
                      </m:sub>
                    </m:sSub>
                  </m:oMath>
                </a14:m>
                <a:r>
                  <a:rPr lang="en-US" sz="54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  <a:r>
                  <a:rPr lang="bn-IN" sz="5400" b="1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b="1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</a:t>
                </a:r>
                <a:endParaRPr lang="bn-IN" sz="5400" b="1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5400" b="1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r>
                  <a:rPr lang="en-US" sz="5400" b="1" dirty="0" smtClean="0">
                    <a:solidFill>
                      <a:srgbClr val="0070C0"/>
                    </a:solidFill>
                    <a:cs typeface="NikoshBAN" panose="02000000000000000000" pitchFamily="2" charset="0"/>
                  </a:rPr>
                  <a:t>ABCD</a:t>
                </a:r>
                <a:r>
                  <a:rPr lang="bn-IN" sz="5400" b="1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চতুর্ভুজের </a:t>
                </a:r>
                <a:r>
                  <a:rPr lang="bn-IN" sz="54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শীর্ষবিন্দু হলে,  </a:t>
                </a:r>
                <a:r>
                  <a:rPr lang="bn-IN" sz="5400" b="1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চতুর্ভুজটি-</a:t>
                </a:r>
                <a:endParaRPr lang="en-US" sz="54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743" y="20040"/>
                <a:ext cx="11405937" cy="2123658"/>
              </a:xfrm>
              <a:prstGeom prst="rect">
                <a:avLst/>
              </a:prstGeom>
              <a:blipFill rotWithShape="0">
                <a:blip r:embed="rId6"/>
                <a:stretch>
                  <a:fillRect l="-2886" t="-9169" r="-4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0" y="1890439"/>
                <a:ext cx="13282863" cy="5632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4000" dirty="0" err="1" smtClean="0">
                    <a:cs typeface="NikoshBAN" panose="02000000000000000000" pitchFamily="2" charset="0"/>
                  </a:rPr>
                  <a:t>i</a:t>
                </a:r>
                <a:r>
                  <a:rPr lang="en-US" sz="4000" dirty="0" smtClean="0">
                    <a:cs typeface="NikoshBAN" panose="02000000000000000000" pitchFamily="2" charset="0"/>
                  </a:rPr>
                  <a:t>)</a:t>
                </a:r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বর্গক্ষেত্র হবে যদি-   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	AB=BC=CD=AD</a:t>
                </a:r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এবং</a:t>
                </a:r>
              </a:p>
              <a:p>
                <a:r>
                  <a:rPr lang="bn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				 কর্ন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AC</a:t>
                </a:r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=কর্ন 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BD</a:t>
                </a:r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হয় ।</a:t>
                </a:r>
              </a:p>
              <a:p>
                <a:r>
                  <a:rPr lang="bn-IN" sz="4000" dirty="0" smtClean="0">
                    <a:solidFill>
                      <a:srgbClr val="C717BA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smtClean="0">
                    <a:solidFill>
                      <a:srgbClr val="C717BA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ii)</a:t>
                </a:r>
                <a:r>
                  <a:rPr lang="bn-IN" sz="4000" dirty="0" smtClean="0">
                    <a:solidFill>
                      <a:srgbClr val="C717BA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smtClean="0">
                    <a:solidFill>
                      <a:srgbClr val="C717BA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 </a:t>
                </a:r>
                <a:r>
                  <a:rPr lang="bn-IN" sz="4000" dirty="0" smtClean="0">
                    <a:solidFill>
                      <a:srgbClr val="C717BA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রম্বস  হবে যদি-</a:t>
                </a:r>
                <a:r>
                  <a:rPr lang="en-US" sz="4000" dirty="0" smtClean="0">
                    <a:solidFill>
                      <a:srgbClr val="C717BA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r>
                  <a:rPr lang="en-US" sz="4000" dirty="0">
                    <a:solidFill>
                      <a:srgbClr val="C717BA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AB=BC=CD=AD</a:t>
                </a:r>
                <a:r>
                  <a:rPr lang="bn-IN" sz="4000" dirty="0">
                    <a:solidFill>
                      <a:srgbClr val="C717BA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এবং</a:t>
                </a:r>
              </a:p>
              <a:p>
                <a:r>
                  <a:rPr lang="bn-IN" sz="4000" dirty="0">
                    <a:solidFill>
                      <a:srgbClr val="C717BA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				 কর্ন</a:t>
                </a:r>
                <a:r>
                  <a:rPr lang="en-US" sz="4000" dirty="0">
                    <a:solidFill>
                      <a:srgbClr val="C717BA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smtClean="0">
                    <a:solidFill>
                      <a:srgbClr val="C717BA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AC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C717B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≠</m:t>
                    </m:r>
                  </m:oMath>
                </a14:m>
                <a:r>
                  <a:rPr lang="bn-IN" sz="4000" dirty="0" smtClean="0">
                    <a:solidFill>
                      <a:srgbClr val="C717BA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কর্ন </a:t>
                </a:r>
                <a:r>
                  <a:rPr lang="en-US" sz="4000" dirty="0">
                    <a:solidFill>
                      <a:srgbClr val="C717BA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BD</a:t>
                </a:r>
                <a:r>
                  <a:rPr lang="bn-IN" sz="4000" dirty="0">
                    <a:solidFill>
                      <a:srgbClr val="C717BA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হয় ।</a:t>
                </a:r>
              </a:p>
              <a:p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iii)	</a:t>
                </a:r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40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আয়তক্ষেত্র  </a:t>
                </a:r>
                <a:r>
                  <a:rPr lang="bn-IN" sz="40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হবে </a:t>
                </a:r>
                <a:r>
                  <a:rPr lang="bn-IN" sz="40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যদি-</a:t>
                </a:r>
                <a:r>
                  <a:rPr lang="bn-IN" sz="40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AB=</a:t>
                </a:r>
                <a:r>
                  <a:rPr lang="bn-IN" sz="40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বিপরীত বাহু </a:t>
                </a:r>
                <a:r>
                  <a:rPr lang="en-US" sz="40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CD ,</a:t>
                </a:r>
                <a:endParaRPr lang="en-US" sz="4000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0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BC=</a:t>
                </a:r>
                <a:r>
                  <a:rPr lang="bn-IN" sz="40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বিপরীত </a:t>
                </a:r>
                <a:r>
                  <a:rPr lang="bn-IN" sz="40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বাহু </a:t>
                </a:r>
                <a:r>
                  <a:rPr lang="en-US" sz="40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AD </a:t>
                </a:r>
                <a:r>
                  <a:rPr lang="bn-IN" sz="40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এবংকর্ন</a:t>
                </a:r>
                <a:r>
                  <a:rPr lang="en-US" sz="40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AC</a:t>
                </a:r>
                <a:r>
                  <a:rPr lang="bn-IN" sz="40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=কর্ন </a:t>
                </a:r>
                <a:r>
                  <a:rPr lang="en-US" sz="40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BD</a:t>
                </a:r>
                <a:r>
                  <a:rPr lang="bn-IN" sz="40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হয় ।</a:t>
                </a:r>
              </a:p>
              <a:p>
                <a:r>
                  <a:rPr lang="en-US" sz="4000" dirty="0">
                    <a:solidFill>
                      <a:srgbClr val="FFC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smtClean="0">
                    <a:solidFill>
                      <a:srgbClr val="FFC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iv)</a:t>
                </a:r>
                <a:r>
                  <a:rPr lang="bn-IN" sz="4000" dirty="0" smtClean="0">
                    <a:solidFill>
                      <a:srgbClr val="FFC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সামান্তরিক হবে যদি-</a:t>
                </a:r>
                <a:r>
                  <a:rPr lang="en-US" sz="4000" dirty="0">
                    <a:solidFill>
                      <a:srgbClr val="FFC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4000" dirty="0" smtClean="0">
                    <a:solidFill>
                      <a:srgbClr val="FFC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শুধুমাত্র </a:t>
                </a:r>
                <a:r>
                  <a:rPr lang="en-US" sz="4000" dirty="0">
                    <a:solidFill>
                      <a:srgbClr val="FFC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AB=</a:t>
                </a:r>
                <a:r>
                  <a:rPr lang="bn-IN" sz="4000" dirty="0">
                    <a:solidFill>
                      <a:srgbClr val="FFC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বিপরীত বাহু </a:t>
                </a:r>
                <a:r>
                  <a:rPr lang="en-US" sz="4000" dirty="0" smtClean="0">
                    <a:solidFill>
                      <a:srgbClr val="FFC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CD  </a:t>
                </a:r>
                <a:r>
                  <a:rPr lang="bn-IN" sz="4000" dirty="0">
                    <a:solidFill>
                      <a:srgbClr val="FFC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</a:p>
              <a:p>
                <a:r>
                  <a:rPr lang="en-US" sz="4000" dirty="0">
                    <a:solidFill>
                      <a:srgbClr val="FFC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smtClean="0">
                    <a:solidFill>
                      <a:srgbClr val="FFC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BC=</a:t>
                </a:r>
                <a:r>
                  <a:rPr lang="bn-IN" sz="4000" dirty="0">
                    <a:solidFill>
                      <a:srgbClr val="FFC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বিপরীত বাহু </a:t>
                </a:r>
                <a:r>
                  <a:rPr lang="en-US" sz="4000" dirty="0" smtClean="0">
                    <a:solidFill>
                      <a:srgbClr val="FFC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AD </a:t>
                </a:r>
                <a:r>
                  <a:rPr lang="bn-IN" sz="4000" dirty="0">
                    <a:solidFill>
                      <a:srgbClr val="FFC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হয় ।</a:t>
                </a:r>
                <a:r>
                  <a:rPr lang="en-US" sz="4000" dirty="0" smtClean="0">
                    <a:solidFill>
                      <a:srgbClr val="FFC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bn-IN" sz="4000" dirty="0" smtClean="0">
                  <a:solidFill>
                    <a:srgbClr val="FFC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890439"/>
                <a:ext cx="13282863" cy="5632311"/>
              </a:xfrm>
              <a:prstGeom prst="rect">
                <a:avLst/>
              </a:prstGeom>
              <a:blipFill rotWithShape="0">
                <a:blip r:embed="rId7"/>
                <a:stretch>
                  <a:fillRect l="-1606" t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8595" y="20040"/>
                <a:ext cx="12668836" cy="56750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6600" b="1" dirty="0" smtClean="0">
                    <a:solidFill>
                      <a:srgbClr val="00B050"/>
                    </a:solidFill>
                    <a:cs typeface="NikoshBAN" panose="02000000000000000000" pitchFamily="2" charset="0"/>
                  </a:rPr>
                  <a:t>A(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6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66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𝒙</m:t>
                        </m:r>
                      </m:e>
                      <m:sub>
                        <m:r>
                          <a:rPr lang="en-US" sz="66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6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600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6600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𝒚</m:t>
                        </m:r>
                      </m:e>
                      <m:sub>
                        <m:r>
                          <a:rPr lang="en-US" sz="6600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6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 , B</a:t>
                </a:r>
                <a:r>
                  <a:rPr lang="en-US" sz="6600" b="1" dirty="0">
                    <a:solidFill>
                      <a:srgbClr val="00B050"/>
                    </a:solidFill>
                    <a:cs typeface="NikoshBAN" panose="02000000000000000000" pitchFamily="2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6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66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𝒙</m:t>
                        </m:r>
                      </m:e>
                      <m:sub>
                        <m:r>
                          <a:rPr lang="en-US" sz="66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6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600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6600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𝒚</m:t>
                        </m:r>
                      </m:e>
                      <m:sub>
                        <m:r>
                          <a:rPr lang="en-US" sz="6600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6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 </a:t>
                </a:r>
                <a:r>
                  <a:rPr lang="bn-IN" sz="6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এবং </a:t>
                </a:r>
                <a:r>
                  <a:rPr lang="en-US" sz="6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6600" b="1" dirty="0">
                    <a:solidFill>
                      <a:srgbClr val="00B050"/>
                    </a:solidFill>
                    <a:cs typeface="NikoshBAN" panose="02000000000000000000" pitchFamily="2" charset="0"/>
                  </a:rPr>
                  <a:t>C(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6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66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𝒙</m:t>
                        </m:r>
                      </m:e>
                      <m:sub>
                        <m:r>
                          <a:rPr lang="en-US" sz="66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sz="6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600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6600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𝒚</m:t>
                        </m:r>
                      </m:e>
                      <m:sub>
                        <m:r>
                          <a:rPr lang="en-US" sz="6600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sz="6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 </a:t>
                </a:r>
                <a:r>
                  <a:rPr lang="bn-IN" sz="66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কোন </a:t>
                </a:r>
                <a:r>
                  <a:rPr lang="bn-IN" sz="6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ত্রিভুজের তিনটি শীর্ষবিন্দু হলে,  </a:t>
                </a:r>
                <a:r>
                  <a:rPr lang="bn-IN" sz="66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ত্রিভুজটির </a:t>
                </a:r>
                <a:r>
                  <a:rPr lang="en-US" sz="66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66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ভরকেন্দ্র </a:t>
                </a:r>
                <a:r>
                  <a:rPr lang="en-US" sz="66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– </a:t>
                </a:r>
              </a:p>
              <a:p>
                <a:endParaRPr lang="en-US" sz="6600" b="1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6600" b="1" dirty="0" smtClean="0">
                    <a:solidFill>
                      <a:srgbClr val="C717BA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6600" b="1" i="1" smtClean="0">
                            <a:solidFill>
                              <a:srgbClr val="C717BA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6600" b="1" i="1" smtClean="0">
                            <a:solidFill>
                              <a:srgbClr val="C717BA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𝒙</m:t>
                        </m:r>
                        <m:r>
                          <a:rPr lang="en-US" sz="6600" b="1" i="1" smtClean="0">
                            <a:solidFill>
                              <a:srgbClr val="C717BA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6600" b="1" i="1" smtClean="0">
                            <a:solidFill>
                              <a:srgbClr val="C717BA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𝒚</m:t>
                        </m:r>
                      </m:e>
                    </m:d>
                    <m:r>
                      <a:rPr lang="en-US" sz="6600" b="1" i="1" smtClean="0">
                        <a:solidFill>
                          <a:srgbClr val="C717BA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d>
                      <m:dPr>
                        <m:ctrlPr>
                          <a:rPr lang="en-US" sz="6600" b="1" i="1" smtClean="0">
                            <a:solidFill>
                              <a:srgbClr val="C717BA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6600" b="1" i="1" smtClean="0">
                                <a:solidFill>
                                  <a:srgbClr val="C717BA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6600" b="1" i="1" smtClean="0">
                                    <a:solidFill>
                                      <a:srgbClr val="C717BA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bPr>
                              <m:e>
                                <m:r>
                                  <a:rPr lang="en-US" sz="6600" b="1" i="1" smtClean="0">
                                    <a:solidFill>
                                      <a:srgbClr val="C717BA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6600" b="1" i="1" smtClean="0">
                                    <a:solidFill>
                                      <a:srgbClr val="C717BA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sz="6600" b="1" i="1" smtClean="0">
                                <a:solidFill>
                                  <a:srgbClr val="C717BA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6600" b="1" i="1" smtClean="0">
                                    <a:solidFill>
                                      <a:srgbClr val="C717BA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bPr>
                              <m:e>
                                <m:r>
                                  <a:rPr lang="en-US" sz="6600" b="1" i="1" smtClean="0">
                                    <a:solidFill>
                                      <a:srgbClr val="C717BA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6600" b="1" i="1" smtClean="0">
                                    <a:solidFill>
                                      <a:srgbClr val="C717BA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n-US" sz="6600" b="1" i="1" smtClean="0">
                                <a:solidFill>
                                  <a:srgbClr val="C717BA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6600" b="1" i="1" smtClean="0">
                                    <a:solidFill>
                                      <a:srgbClr val="C717BA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bPr>
                              <m:e>
                                <m:r>
                                  <a:rPr lang="en-US" sz="6600" b="1" i="1" smtClean="0">
                                    <a:solidFill>
                                      <a:srgbClr val="C717BA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6600" b="1" i="1" smtClean="0">
                                    <a:solidFill>
                                      <a:srgbClr val="C717BA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𝟑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6600" b="1" i="1" smtClean="0">
                                <a:solidFill>
                                  <a:srgbClr val="C717BA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6600" b="1" i="1" smtClean="0">
                            <a:solidFill>
                              <a:srgbClr val="C717BA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,</m:t>
                        </m:r>
                        <m:f>
                          <m:fPr>
                            <m:ctrlPr>
                              <a:rPr lang="en-US" sz="6600" b="1" i="1">
                                <a:solidFill>
                                  <a:srgbClr val="C717BA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6600" b="1" i="1">
                                    <a:solidFill>
                                      <a:srgbClr val="C717BA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bPr>
                              <m:e>
                                <m:r>
                                  <a:rPr lang="en-US" sz="6600" b="1" i="1" smtClean="0">
                                    <a:solidFill>
                                      <a:srgbClr val="C717BA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6600" b="1" i="1">
                                    <a:solidFill>
                                      <a:srgbClr val="C717BA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sz="6600" b="1" i="1">
                                <a:solidFill>
                                  <a:srgbClr val="C717BA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6600" b="1" i="1">
                                    <a:solidFill>
                                      <a:srgbClr val="C717BA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bPr>
                              <m:e>
                                <m:r>
                                  <a:rPr lang="en-US" sz="6600" b="1" i="1" smtClean="0">
                                    <a:solidFill>
                                      <a:srgbClr val="C717BA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6600" b="1" i="1">
                                    <a:solidFill>
                                      <a:srgbClr val="C717BA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n-US" sz="6600" b="1" i="1">
                                <a:solidFill>
                                  <a:srgbClr val="C717BA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6600" b="1" i="1">
                                    <a:solidFill>
                                      <a:srgbClr val="C717BA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bPr>
                              <m:e>
                                <m:r>
                                  <a:rPr lang="en-US" sz="6600" b="1" i="1" smtClean="0">
                                    <a:solidFill>
                                      <a:srgbClr val="C717BA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6600" b="1" i="1">
                                    <a:solidFill>
                                      <a:srgbClr val="C717BA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𝟑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6600" b="1" i="1">
                                <a:solidFill>
                                  <a:srgbClr val="C717BA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95" y="20040"/>
                <a:ext cx="12668836" cy="5675015"/>
              </a:xfrm>
              <a:prstGeom prst="rect">
                <a:avLst/>
              </a:prstGeom>
              <a:blipFill rotWithShape="0">
                <a:blip r:embed="rId8"/>
                <a:stretch>
                  <a:fillRect l="-3272" t="-4189" r="-722" b="-3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055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3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3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3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3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3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3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3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3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900" decel="100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900" decel="100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900" decel="100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900" decel="100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900" decel="100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900" decel="100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xit" presetSubtype="9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2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26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30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34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38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42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46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50" dur="125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125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3" presetClass="exit" presetSubtype="54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xit" presetSubtype="1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7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uiExpand="1" build="allAtOnce"/>
      <p:bldP spid="3" grpId="1" uiExpand="1" build="allAtOnce"/>
      <p:bldP spid="6" grpId="0"/>
      <p:bldP spid="6" grpId="1"/>
      <p:bldP spid="7" grpId="0" build="allAtOnce"/>
      <p:bldP spid="7" grpId="1" uiExpand="1" build="allAtOnce"/>
      <p:bldP spid="4" grpId="0"/>
      <p:bldP spid="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7536" y="-95086"/>
            <a:ext cx="74653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i="1" u="dashHeavy" dirty="0" smtClean="0">
                <a:solidFill>
                  <a:srgbClr val="00B050"/>
                </a:solidFill>
                <a:uFill>
                  <a:solidFill>
                    <a:schemeClr val="accent2">
                      <a:lumMod val="60000"/>
                      <a:lumOff val="40000"/>
                    </a:schemeClr>
                  </a:solidFill>
                </a:uFill>
                <a:latin typeface="NikoshBAN" panose="02000000000000000000" pitchFamily="2" charset="0"/>
                <a:cs typeface="NikoshBAN" panose="02000000000000000000" pitchFamily="2" charset="0"/>
              </a:rPr>
              <a:t>রেখা বিভক্তকারী বিন্দুর স্থানাংক</a:t>
            </a:r>
            <a:endParaRPr lang="en-US" sz="5400" b="1" i="1" u="dashHeavy" dirty="0">
              <a:solidFill>
                <a:srgbClr val="00B050"/>
              </a:solidFill>
              <a:uFill>
                <a:solidFill>
                  <a:schemeClr val="accent2">
                    <a:lumMod val="60000"/>
                    <a:lumOff val="40000"/>
                  </a:schemeClr>
                </a:solidFill>
              </a:u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29903" y="1410017"/>
            <a:ext cx="4312693" cy="40944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6746543" y="1362109"/>
            <a:ext cx="4312693" cy="40944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-29999" y="1399697"/>
            <a:ext cx="2265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A(x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,y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</a:t>
            </a:r>
            <a:r>
              <a:rPr lang="en-US" sz="2800" dirty="0" smtClean="0"/>
              <a:t>                                                                    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6158835" y="1355145"/>
            <a:ext cx="16513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A(x</a:t>
            </a:r>
            <a:r>
              <a:rPr lang="en-US" sz="2400" baseline="-25000" dirty="0"/>
              <a:t>1</a:t>
            </a:r>
            <a:r>
              <a:rPr lang="en-US" sz="2400" dirty="0"/>
              <a:t>,y</a:t>
            </a:r>
            <a:r>
              <a:rPr lang="en-US" sz="2400" baseline="-25000" dirty="0"/>
              <a:t>1</a:t>
            </a:r>
            <a:r>
              <a:rPr lang="en-US" sz="2400" dirty="0"/>
              <a:t>)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81936" y="1437454"/>
            <a:ext cx="14057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R(</a:t>
            </a:r>
            <a:r>
              <a:rPr lang="en-US" sz="2400" dirty="0" err="1" smtClean="0"/>
              <a:t>x,y</a:t>
            </a:r>
            <a:r>
              <a:rPr lang="en-US" sz="2400" dirty="0" smtClean="0"/>
              <a:t>)</a:t>
            </a:r>
          </a:p>
          <a:p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0998246" y="1344784"/>
            <a:ext cx="14057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R(</a:t>
            </a:r>
            <a:r>
              <a:rPr lang="en-US" sz="2400" dirty="0" err="1" smtClean="0"/>
              <a:t>x,y</a:t>
            </a:r>
            <a:r>
              <a:rPr lang="en-US" sz="2400" dirty="0" smtClean="0"/>
              <a:t>)</a:t>
            </a:r>
          </a:p>
          <a:p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8714423" y="1419353"/>
            <a:ext cx="1115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</a:t>
            </a:r>
            <a:r>
              <a:rPr lang="en-US" sz="2400" dirty="0" smtClean="0"/>
              <a:t>(x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,y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4446897" y="1402913"/>
            <a:ext cx="1115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</a:t>
            </a:r>
            <a:r>
              <a:rPr lang="en-US" sz="2400" dirty="0" smtClean="0"/>
              <a:t>(x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,y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17" name="Oval 16"/>
          <p:cNvSpPr/>
          <p:nvPr/>
        </p:nvSpPr>
        <p:spPr>
          <a:xfrm>
            <a:off x="2429158" y="1362391"/>
            <a:ext cx="156950" cy="1501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94075" y="1346047"/>
            <a:ext cx="156950" cy="1501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708763" y="1334954"/>
            <a:ext cx="156950" cy="1501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703606" y="1325967"/>
            <a:ext cx="156950" cy="1501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9460741" y="1307518"/>
            <a:ext cx="156950" cy="1501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0956877" y="1270984"/>
            <a:ext cx="156950" cy="1501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410267" y="1001558"/>
            <a:ext cx="3142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                           m</a:t>
            </a:r>
            <a:r>
              <a:rPr lang="en-US" sz="2400" baseline="-25000" dirty="0"/>
              <a:t>2</a:t>
            </a:r>
            <a:r>
              <a:rPr lang="en-US" sz="2400" baseline="-25000" dirty="0" smtClean="0"/>
              <a:t>  </a:t>
            </a:r>
            <a:r>
              <a:rPr lang="en-US" sz="2400" dirty="0" smtClean="0"/>
              <a:t>                               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9207123" y="729018"/>
            <a:ext cx="3142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                           </a:t>
            </a:r>
            <a:r>
              <a:rPr lang="en-US" sz="2400" baseline="-25000" dirty="0" smtClean="0"/>
              <a:t>  </a:t>
            </a:r>
            <a:r>
              <a:rPr lang="en-US" sz="2400" dirty="0" smtClean="0"/>
              <a:t>                               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9851833" y="1551020"/>
            <a:ext cx="764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</a:t>
            </a:r>
            <a:r>
              <a:rPr lang="en-US" sz="2400" baseline="-25000" dirty="0"/>
              <a:t>2</a:t>
            </a:r>
            <a:endParaRPr lang="en-US" sz="2400" dirty="0"/>
          </a:p>
        </p:txBody>
      </p:sp>
      <p:sp>
        <p:nvSpPr>
          <p:cNvPr id="27" name="Right Brace 26"/>
          <p:cNvSpPr/>
          <p:nvPr/>
        </p:nvSpPr>
        <p:spPr>
          <a:xfrm rot="16200000">
            <a:off x="8729907" y="-975027"/>
            <a:ext cx="396420" cy="423009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Brace 27"/>
          <p:cNvSpPr/>
          <p:nvPr/>
        </p:nvSpPr>
        <p:spPr>
          <a:xfrm rot="5400000">
            <a:off x="10120543" y="907166"/>
            <a:ext cx="374849" cy="138055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Left Brace 28"/>
          <p:cNvSpPr/>
          <p:nvPr/>
        </p:nvSpPr>
        <p:spPr>
          <a:xfrm rot="5400000">
            <a:off x="3535371" y="74070"/>
            <a:ext cx="340138" cy="221583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Left Brace 29"/>
          <p:cNvSpPr/>
          <p:nvPr/>
        </p:nvSpPr>
        <p:spPr>
          <a:xfrm rot="5400000">
            <a:off x="1261256" y="177418"/>
            <a:ext cx="427038" cy="195582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410266" y="2093809"/>
            <a:ext cx="2452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AR:RB= m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:</a:t>
            </a:r>
            <a:r>
              <a:rPr lang="en-US" sz="2800" dirty="0"/>
              <a:t> </a:t>
            </a:r>
            <a:r>
              <a:rPr lang="en-US" sz="2800" dirty="0" smtClean="0"/>
              <a:t>m</a:t>
            </a:r>
            <a:r>
              <a:rPr lang="en-US" sz="2800" baseline="-25000" dirty="0" smtClean="0"/>
              <a:t>2</a:t>
            </a:r>
            <a:endParaRPr lang="en-US" sz="2800" dirty="0"/>
          </a:p>
        </p:txBody>
      </p:sp>
      <p:sp>
        <p:nvSpPr>
          <p:cNvPr id="33" name="TextBox 32"/>
          <p:cNvSpPr txBox="1"/>
          <p:nvPr/>
        </p:nvSpPr>
        <p:spPr>
          <a:xfrm>
            <a:off x="8504828" y="2093809"/>
            <a:ext cx="2452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AR:RB= m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:</a:t>
            </a:r>
            <a:r>
              <a:rPr lang="en-US" sz="2800" dirty="0"/>
              <a:t> </a:t>
            </a:r>
            <a:r>
              <a:rPr lang="en-US" sz="2800" dirty="0" smtClean="0"/>
              <a:t>m</a:t>
            </a:r>
            <a:r>
              <a:rPr lang="en-US" sz="2800" baseline="-25000" dirty="0" smtClean="0"/>
              <a:t>2</a:t>
            </a:r>
            <a:endParaRPr lang="en-US" sz="2800" dirty="0"/>
          </a:p>
        </p:txBody>
      </p:sp>
      <p:sp>
        <p:nvSpPr>
          <p:cNvPr id="34" name="TextBox 33"/>
          <p:cNvSpPr txBox="1"/>
          <p:nvPr/>
        </p:nvSpPr>
        <p:spPr>
          <a:xfrm>
            <a:off x="25022" y="2701855"/>
            <a:ext cx="5537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অন্তর্বিভক্তিকরণের ক্ষেত্রে </a:t>
            </a:r>
            <a:r>
              <a:rPr lang="bn-IN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ভাগবিন্দুর স্থানাংক</a:t>
            </a:r>
            <a:endParaRPr lang="en-US" sz="2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813071" y="2617029"/>
            <a:ext cx="504924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বহির্বিভক্তিকরণের</a:t>
            </a:r>
            <a:r>
              <a:rPr lang="en-US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 ভাগবিন্দুর স্থানাংক</a:t>
            </a:r>
            <a:endParaRPr lang="en-US" sz="2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5022" y="3435421"/>
                <a:ext cx="5147479" cy="11721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tabLst>
                    <a:tab pos="4625975" algn="l"/>
                  </a:tabLst>
                </a:pPr>
                <a:r>
                  <a:rPr lang="en-US" sz="2800" dirty="0" smtClean="0"/>
                  <a:t>R(</a:t>
                </a:r>
                <a:r>
                  <a:rPr lang="en-US" sz="2800" dirty="0" err="1" smtClean="0"/>
                  <a:t>x,y</a:t>
                </a:r>
                <a:r>
                  <a:rPr lang="en-US" sz="2800" dirty="0" smtClean="0"/>
                  <a:t>)</a:t>
                </a:r>
                <a:r>
                  <a:rPr lang="bn-IN" sz="2800" dirty="0" smtClean="0"/>
                  <a:t>=(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bn-IN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m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bn-IN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bn-IN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bn-IN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bn-IN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bn-IN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bn-IN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bn-IN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bn-I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bn-I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bn-IN" sz="28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bn-I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bn-I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bn-I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bn-IN" sz="28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bn-I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bn-IN" sz="2800" b="0" i="0">
                        <a:latin typeface="Cambria Math" panose="02040503050406030204" pitchFamily="18" charset="0"/>
                      </a:rPr>
                      <m:t> </m:t>
                    </m:r>
                    <m:r>
                      <a:rPr lang="bn-IN" sz="2800" b="0" i="0" smtClean="0"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bn-IN" sz="2800" b="0" i="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>
                  <a:tabLst>
                    <a:tab pos="4625975" algn="l"/>
                  </a:tabLst>
                </a:pP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22" y="3435421"/>
                <a:ext cx="5147479" cy="1172180"/>
              </a:xfrm>
              <a:prstGeom prst="rect">
                <a:avLst/>
              </a:prstGeom>
              <a:blipFill rotWithShape="0">
                <a:blip r:embed="rId4"/>
                <a:stretch>
                  <a:fillRect l="-2367" t="-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-29999" y="1399698"/>
            <a:ext cx="2265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A(x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,y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</a:t>
            </a:r>
            <a:r>
              <a:rPr lang="en-US" sz="2800" dirty="0" smtClean="0"/>
              <a:t>                                                                    </a:t>
            </a:r>
            <a:endParaRPr lang="en-US" sz="2800" dirty="0"/>
          </a:p>
        </p:txBody>
      </p:sp>
      <p:sp>
        <p:nvSpPr>
          <p:cNvPr id="40" name="TextBox 39"/>
          <p:cNvSpPr txBox="1"/>
          <p:nvPr/>
        </p:nvSpPr>
        <p:spPr>
          <a:xfrm>
            <a:off x="2181936" y="1437455"/>
            <a:ext cx="14057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R(</a:t>
            </a:r>
            <a:r>
              <a:rPr lang="en-US" sz="2400" dirty="0" err="1" smtClean="0"/>
              <a:t>x,y</a:t>
            </a:r>
            <a:r>
              <a:rPr lang="en-US" sz="2400" dirty="0" smtClean="0"/>
              <a:t>)</a:t>
            </a:r>
          </a:p>
          <a:p>
            <a:endParaRPr lang="en-US" sz="2400" dirty="0"/>
          </a:p>
        </p:txBody>
      </p:sp>
      <p:sp>
        <p:nvSpPr>
          <p:cNvPr id="41" name="TextBox 40"/>
          <p:cNvSpPr txBox="1"/>
          <p:nvPr/>
        </p:nvSpPr>
        <p:spPr>
          <a:xfrm>
            <a:off x="4446897" y="1402914"/>
            <a:ext cx="1115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</a:t>
            </a:r>
            <a:r>
              <a:rPr lang="en-US" sz="2400" dirty="0" smtClean="0"/>
              <a:t>(x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,y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42" name="TextBox 41"/>
          <p:cNvSpPr txBox="1"/>
          <p:nvPr/>
        </p:nvSpPr>
        <p:spPr>
          <a:xfrm>
            <a:off x="1410267" y="1001559"/>
            <a:ext cx="3142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                           m</a:t>
            </a:r>
            <a:r>
              <a:rPr lang="en-US" sz="2400" baseline="-25000" dirty="0"/>
              <a:t>2</a:t>
            </a:r>
            <a:r>
              <a:rPr lang="en-US" sz="2400" baseline="-25000" dirty="0" smtClean="0"/>
              <a:t>  </a:t>
            </a:r>
            <a:r>
              <a:rPr lang="en-US" sz="2400" dirty="0" smtClean="0"/>
              <a:t>                               </a:t>
            </a:r>
            <a:endParaRPr lang="en-US" sz="2400" dirty="0"/>
          </a:p>
        </p:txBody>
      </p:sp>
      <p:sp>
        <p:nvSpPr>
          <p:cNvPr id="43" name="Left Brace 42"/>
          <p:cNvSpPr/>
          <p:nvPr/>
        </p:nvSpPr>
        <p:spPr>
          <a:xfrm rot="5400000">
            <a:off x="3535371" y="74071"/>
            <a:ext cx="340138" cy="221583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Left Brace 43"/>
          <p:cNvSpPr/>
          <p:nvPr/>
        </p:nvSpPr>
        <p:spPr>
          <a:xfrm rot="5400000">
            <a:off x="1261256" y="177419"/>
            <a:ext cx="427038" cy="195582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6867233" y="3435421"/>
                <a:ext cx="5536732" cy="1150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R(</a:t>
                </a:r>
                <a:r>
                  <a:rPr lang="en-US" sz="2800" dirty="0" err="1"/>
                  <a:t>x,y</a:t>
                </a:r>
                <a:r>
                  <a:rPr lang="en-US" sz="2800" dirty="0"/>
                  <a:t>)</a:t>
                </a:r>
                <a:r>
                  <a:rPr lang="bn-IN" sz="2800" dirty="0"/>
                  <a:t>=(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bn-I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bn-I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bn-I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bn-I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bn-I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bn-I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280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bn-I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bn-I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bn-I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bn-I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bn-I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bn-I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bn-IN" sz="2800">
                        <a:latin typeface="Cambria Math" panose="02040503050406030204" pitchFamily="18" charset="0"/>
                      </a:rPr>
                      <m:t> )</m:t>
                    </m:r>
                    <m:r>
                      <m:rPr>
                        <m:nor/>
                      </m:rPr>
                      <a:rPr lang="bn-IN" sz="280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7233" y="3435421"/>
                <a:ext cx="5536732" cy="1150828"/>
              </a:xfrm>
              <a:prstGeom prst="rect">
                <a:avLst/>
              </a:prstGeom>
              <a:blipFill rotWithShape="0">
                <a:blip r:embed="rId5"/>
                <a:stretch>
                  <a:fillRect l="-2313" t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082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 dir="r"/>
        <p:sndAc>
          <p:stSnd>
            <p:snd r:embed="rId3" name="laser.wav"/>
          </p:stSnd>
        </p:sndAc>
      </p:transition>
    </mc:Choice>
    <mc:Fallback xmlns="">
      <p:transition spd="slow">
        <p:pull dir="r"/>
        <p:sndAc>
          <p:stSnd>
            <p:snd r:embed="rId6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5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15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400"/>
                            </p:stCondLst>
                            <p:childTnLst>
                              <p:par>
                                <p:cTn id="2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  <p:bldP spid="37" grpId="0" build="allAtOnce"/>
      <p:bldP spid="46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177255" y="155153"/>
            <a:ext cx="6229350" cy="1987361"/>
            <a:chOff x="153591" y="-78253"/>
            <a:chExt cx="6229350" cy="1987361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1371600" y="685800"/>
              <a:ext cx="2957513" cy="0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 flipH="1">
              <a:off x="1585913" y="100013"/>
              <a:ext cx="2314575" cy="1285875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4282678" y="417374"/>
              <a:ext cx="21002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B</a:t>
              </a:r>
              <a:r>
                <a:rPr lang="en-US" sz="2800" dirty="0" smtClean="0"/>
                <a:t>(x</a:t>
              </a:r>
              <a:r>
                <a:rPr lang="en-US" sz="2800" baseline="-25000" dirty="0" smtClean="0"/>
                <a:t>2</a:t>
              </a:r>
              <a:r>
                <a:rPr lang="en-US" sz="2800" dirty="0" smtClean="0"/>
                <a:t>,y</a:t>
              </a:r>
              <a:r>
                <a:rPr lang="en-US" sz="2800" baseline="-25000" dirty="0" smtClean="0"/>
                <a:t>2</a:t>
              </a:r>
              <a:r>
                <a:rPr lang="en-US" sz="2800" dirty="0" smtClean="0"/>
                <a:t> )</a:t>
              </a:r>
              <a:endParaRPr lang="en-US" sz="28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53591" y="452438"/>
              <a:ext cx="21002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A(x</a:t>
              </a:r>
              <a:r>
                <a:rPr lang="en-US" sz="2800" baseline="-25000" dirty="0" smtClean="0"/>
                <a:t>1</a:t>
              </a:r>
              <a:r>
                <a:rPr lang="en-US" sz="2800" dirty="0" smtClean="0"/>
                <a:t>,y</a:t>
              </a:r>
              <a:r>
                <a:rPr lang="en-US" sz="2800" baseline="-25000" dirty="0" smtClean="0"/>
                <a:t>1</a:t>
              </a:r>
              <a:r>
                <a:rPr lang="en-US" sz="2800" dirty="0" smtClean="0"/>
                <a:t>)</a:t>
              </a:r>
              <a:endParaRPr lang="en-US" sz="28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586037" y="708958"/>
              <a:ext cx="21002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R</a:t>
              </a:r>
              <a:r>
                <a:rPr lang="en-US" sz="2800" dirty="0" smtClean="0"/>
                <a:t>(</a:t>
              </a:r>
              <a:r>
                <a:rPr lang="en-US" sz="2800" dirty="0" err="1" smtClean="0"/>
                <a:t>x,y</a:t>
              </a:r>
              <a:r>
                <a:rPr lang="en-US" sz="2800" dirty="0" smtClean="0"/>
                <a:t>)</a:t>
              </a:r>
              <a:endParaRPr lang="en-US" sz="28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371600" y="1385888"/>
              <a:ext cx="21002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D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900488" y="-78253"/>
              <a:ext cx="21002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C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667352" y="80211"/>
            <a:ext cx="6229350" cy="1987361"/>
            <a:chOff x="5786438" y="-53087"/>
            <a:chExt cx="6229350" cy="1987361"/>
          </a:xfrm>
        </p:grpSpPr>
        <p:grpSp>
          <p:nvGrpSpPr>
            <p:cNvPr id="28" name="Group 27"/>
            <p:cNvGrpSpPr/>
            <p:nvPr/>
          </p:nvGrpSpPr>
          <p:grpSpPr>
            <a:xfrm>
              <a:off x="5786438" y="-53087"/>
              <a:ext cx="6229350" cy="1987361"/>
              <a:chOff x="153591" y="-78253"/>
              <a:chExt cx="6229350" cy="1987361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>
                <a:off x="1371600" y="685800"/>
                <a:ext cx="2957513" cy="0"/>
              </a:xfrm>
              <a:prstGeom prst="line">
                <a:avLst/>
              </a:pr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H="1">
                <a:off x="1585913" y="100013"/>
                <a:ext cx="2314575" cy="1285875"/>
              </a:xfrm>
              <a:prstGeom prst="line">
                <a:avLst/>
              </a:pr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Box 30"/>
              <p:cNvSpPr txBox="1"/>
              <p:nvPr/>
            </p:nvSpPr>
            <p:spPr>
              <a:xfrm>
                <a:off x="4282678" y="417374"/>
                <a:ext cx="210026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B</a:t>
                </a:r>
                <a:r>
                  <a:rPr lang="en-US" sz="2800" dirty="0" smtClean="0"/>
                  <a:t>(x</a:t>
                </a:r>
                <a:r>
                  <a:rPr lang="en-US" sz="2800" baseline="-25000" dirty="0" smtClean="0"/>
                  <a:t>2</a:t>
                </a:r>
                <a:r>
                  <a:rPr lang="en-US" sz="2800" dirty="0" smtClean="0"/>
                  <a:t>,y</a:t>
                </a:r>
                <a:r>
                  <a:rPr lang="en-US" sz="2800" baseline="-25000" dirty="0" smtClean="0"/>
                  <a:t>2</a:t>
                </a:r>
                <a:r>
                  <a:rPr lang="en-US" sz="2800" dirty="0" smtClean="0"/>
                  <a:t> )</a:t>
                </a:r>
                <a:endParaRPr lang="en-US" sz="2800" dirty="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153591" y="452438"/>
                <a:ext cx="210026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A(x</a:t>
                </a:r>
                <a:r>
                  <a:rPr lang="en-US" sz="2800" baseline="-25000" dirty="0" smtClean="0"/>
                  <a:t>1</a:t>
                </a:r>
                <a:r>
                  <a:rPr lang="en-US" sz="2800" dirty="0" smtClean="0"/>
                  <a:t>,y</a:t>
                </a:r>
                <a:r>
                  <a:rPr lang="en-US" sz="2800" baseline="-25000" dirty="0" smtClean="0"/>
                  <a:t>1</a:t>
                </a:r>
                <a:r>
                  <a:rPr lang="en-US" sz="2800" dirty="0" smtClean="0"/>
                  <a:t>)</a:t>
                </a:r>
                <a:endParaRPr lang="en-US" sz="2800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2586037" y="708958"/>
                <a:ext cx="210026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R</a:t>
                </a:r>
                <a:r>
                  <a:rPr lang="en-US" sz="2800" dirty="0" smtClean="0"/>
                  <a:t>(</a:t>
                </a:r>
                <a:r>
                  <a:rPr lang="en-US" sz="2800" dirty="0" err="1" smtClean="0"/>
                  <a:t>x,y</a:t>
                </a:r>
                <a:r>
                  <a:rPr lang="en-US" sz="2800" dirty="0" smtClean="0"/>
                  <a:t>)</a:t>
                </a:r>
                <a:endParaRPr lang="en-US" sz="2800" dirty="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1371600" y="1385888"/>
                <a:ext cx="210026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D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3900488" y="-78253"/>
                <a:ext cx="210026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C</a:t>
                </a: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7556303" y="298177"/>
              <a:ext cx="12573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K</a:t>
              </a:r>
              <a:endParaRPr lang="en-US" sz="24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9037737" y="306451"/>
              <a:ext cx="5179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6372932" y="2718784"/>
                <a:ext cx="6229350" cy="3291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40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যদি</a:t>
                </a:r>
                <a:r>
                  <a:rPr lang="bn-IN" sz="4000" dirty="0">
                    <a:solidFill>
                      <a:srgbClr val="00B050"/>
                    </a:solidFill>
                  </a:rPr>
                  <a:t> </a:t>
                </a:r>
                <a:r>
                  <a:rPr lang="en-US" sz="4000" dirty="0" smtClean="0">
                    <a:solidFill>
                      <a:srgbClr val="00B050"/>
                    </a:solidFill>
                  </a:rPr>
                  <a:t>CD </a:t>
                </a:r>
                <a:r>
                  <a:rPr lang="bn-IN" sz="40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সরলরেখা,</a:t>
                </a:r>
                <a:r>
                  <a:rPr lang="en-US" sz="4000" dirty="0" smtClean="0">
                    <a:solidFill>
                      <a:srgbClr val="00B050"/>
                    </a:solidFill>
                  </a:rPr>
                  <a:t> AB</a:t>
                </a:r>
                <a:r>
                  <a:rPr lang="bn-IN" sz="40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সরলরেখাকে</a:t>
                </a:r>
                <a:r>
                  <a:rPr lang="en-US" sz="4000" dirty="0" smtClean="0">
                    <a:solidFill>
                      <a:srgbClr val="00B050"/>
                    </a:solidFill>
                  </a:rPr>
                  <a:t> R(</a:t>
                </a:r>
                <a:r>
                  <a:rPr lang="en-US" sz="4000" dirty="0" err="1" smtClean="0">
                    <a:solidFill>
                      <a:srgbClr val="00B050"/>
                    </a:solidFill>
                  </a:rPr>
                  <a:t>x,y</a:t>
                </a:r>
                <a:r>
                  <a:rPr lang="en-US" sz="4000" dirty="0" smtClean="0">
                    <a:solidFill>
                      <a:srgbClr val="00B050"/>
                    </a:solidFill>
                  </a:rPr>
                  <a:t>)</a:t>
                </a:r>
                <a:r>
                  <a:rPr lang="bn-IN" sz="4000" dirty="0" smtClean="0">
                    <a:solidFill>
                      <a:srgbClr val="00B050"/>
                    </a:solidFill>
                  </a:rPr>
                  <a:t> </a:t>
                </a:r>
                <a:r>
                  <a:rPr lang="bn-IN" sz="40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বিন্দুতে </a:t>
                </a:r>
                <a:r>
                  <a:rPr lang="en-US" sz="4000" dirty="0" smtClean="0">
                    <a:solidFill>
                      <a:srgbClr val="002060"/>
                    </a:solidFill>
                    <a:cs typeface="NikoshBAN" panose="02000000000000000000" pitchFamily="2" charset="0"/>
                  </a:rPr>
                  <a:t>k:1</a:t>
                </a:r>
                <a:r>
                  <a:rPr lang="bn-IN" sz="40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অনুপাতে</a:t>
                </a:r>
                <a:r>
                  <a:rPr lang="en-US" sz="4000" dirty="0" smtClean="0">
                    <a:solidFill>
                      <a:srgbClr val="00B050"/>
                    </a:solidFill>
                  </a:rPr>
                  <a:t> </a:t>
                </a:r>
                <a:r>
                  <a:rPr lang="bn-IN" sz="40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বিভক্ত করে তবে ভাগবিন্দুর স্থানাংকঃ</a:t>
                </a:r>
                <a:r>
                  <a:rPr lang="en-US" sz="4000" dirty="0" smtClean="0">
                    <a:solidFill>
                      <a:srgbClr val="00B050"/>
                    </a:solidFill>
                  </a:rPr>
                  <a:t>   </a:t>
                </a:r>
              </a:p>
              <a:p>
                <a:r>
                  <a:rPr lang="en-US" sz="4000" dirty="0" smtClean="0">
                    <a:solidFill>
                      <a:srgbClr val="002060"/>
                    </a:solidFill>
                  </a:rPr>
                  <a:t>R(</a:t>
                </a:r>
                <a:r>
                  <a:rPr lang="en-US" sz="4000" dirty="0" err="1" smtClean="0">
                    <a:solidFill>
                      <a:srgbClr val="002060"/>
                    </a:solidFill>
                  </a:rPr>
                  <a:t>x,y</a:t>
                </a:r>
                <a:r>
                  <a:rPr lang="en-US" sz="4000" dirty="0" smtClean="0">
                    <a:solidFill>
                      <a:srgbClr val="002060"/>
                    </a:solidFill>
                  </a:rPr>
                  <a:t>)=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0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400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40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4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sz="4000" b="0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k</m:t>
                            </m:r>
                            <m:sSub>
                              <m:sSubPr>
                                <m:ctrlPr>
                                  <a:rPr lang="en-US" sz="40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40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4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4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40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40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4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k</m:t>
                            </m:r>
                            <m:sSub>
                              <m:sSubPr>
                                <m:ctrlPr>
                                  <a:rPr lang="en-US" sz="40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40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4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4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</m:oMath>
                </a14:m>
                <a:endParaRPr lang="en-US" sz="2800" dirty="0" smtClean="0">
                  <a:solidFill>
                    <a:srgbClr val="00B050"/>
                  </a:solidFill>
                </a:endParaRPr>
              </a:p>
              <a:p>
                <a:endParaRPr lang="en-US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932" y="2718784"/>
                <a:ext cx="6229350" cy="3291094"/>
              </a:xfrm>
              <a:prstGeom prst="rect">
                <a:avLst/>
              </a:prstGeom>
              <a:blipFill rotWithShape="0">
                <a:blip r:embed="rId4"/>
                <a:stretch>
                  <a:fillRect l="-3425" t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0" y="2726452"/>
                <a:ext cx="6229350" cy="3291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4000" dirty="0" smtClean="0">
                    <a:solidFill>
                      <a:srgbClr val="FFC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যদি</a:t>
                </a:r>
                <a:r>
                  <a:rPr lang="bn-IN" sz="4000" dirty="0">
                    <a:solidFill>
                      <a:srgbClr val="FFC000"/>
                    </a:solidFill>
                  </a:rPr>
                  <a:t> </a:t>
                </a:r>
                <a:r>
                  <a:rPr lang="en-US" sz="4000" dirty="0" smtClean="0">
                    <a:solidFill>
                      <a:srgbClr val="FFC000"/>
                    </a:solidFill>
                  </a:rPr>
                  <a:t>CD </a:t>
                </a:r>
                <a:r>
                  <a:rPr lang="bn-IN" sz="4000" dirty="0" smtClean="0">
                    <a:solidFill>
                      <a:srgbClr val="FFC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সরলরেখা,</a:t>
                </a:r>
                <a:r>
                  <a:rPr lang="en-US" sz="4000" dirty="0" smtClean="0">
                    <a:solidFill>
                      <a:srgbClr val="FFC000"/>
                    </a:solidFill>
                  </a:rPr>
                  <a:t> AB</a:t>
                </a:r>
                <a:r>
                  <a:rPr lang="bn-IN" sz="4000" dirty="0" smtClean="0">
                    <a:solidFill>
                      <a:srgbClr val="FFC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সরলরেখাকে</a:t>
                </a:r>
                <a:r>
                  <a:rPr lang="en-US" sz="4000" dirty="0" smtClean="0">
                    <a:solidFill>
                      <a:srgbClr val="FFC000"/>
                    </a:solidFill>
                  </a:rPr>
                  <a:t> R(</a:t>
                </a:r>
                <a:r>
                  <a:rPr lang="en-US" sz="4000" dirty="0" err="1" smtClean="0">
                    <a:solidFill>
                      <a:srgbClr val="FFC000"/>
                    </a:solidFill>
                  </a:rPr>
                  <a:t>x,y</a:t>
                </a:r>
                <a:r>
                  <a:rPr lang="en-US" sz="4000" dirty="0" smtClean="0">
                    <a:solidFill>
                      <a:srgbClr val="FFC000"/>
                    </a:solidFill>
                  </a:rPr>
                  <a:t>)</a:t>
                </a:r>
                <a:r>
                  <a:rPr lang="bn-IN" sz="4000" dirty="0" smtClean="0">
                    <a:solidFill>
                      <a:srgbClr val="FFC000"/>
                    </a:solidFill>
                  </a:rPr>
                  <a:t> </a:t>
                </a:r>
                <a:r>
                  <a:rPr lang="bn-IN" sz="4000" dirty="0" smtClean="0">
                    <a:solidFill>
                      <a:srgbClr val="FFC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বিন্দুতে</a:t>
                </a:r>
                <a:r>
                  <a:rPr lang="en-US" sz="4000" dirty="0" smtClean="0">
                    <a:solidFill>
                      <a:srgbClr val="FFC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4000" dirty="0" smtClean="0">
                    <a:solidFill>
                      <a:srgbClr val="FFC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সমদ্বিখন্ডিত করে তবে ভাগবিন্দুর স্থানাংকঃ</a:t>
                </a:r>
                <a:r>
                  <a:rPr lang="en-US" sz="4000" dirty="0" smtClean="0">
                    <a:solidFill>
                      <a:srgbClr val="FFC000"/>
                    </a:solidFill>
                  </a:rPr>
                  <a:t>   </a:t>
                </a:r>
              </a:p>
              <a:p>
                <a:r>
                  <a:rPr lang="en-US" sz="4000" dirty="0" smtClean="0">
                    <a:solidFill>
                      <a:srgbClr val="C717BA"/>
                    </a:solidFill>
                  </a:rPr>
                  <a:t>R(</a:t>
                </a:r>
                <a:r>
                  <a:rPr lang="en-US" sz="4000" dirty="0" err="1" smtClean="0">
                    <a:solidFill>
                      <a:srgbClr val="C717BA"/>
                    </a:solidFill>
                  </a:rPr>
                  <a:t>x,y</a:t>
                </a:r>
                <a:r>
                  <a:rPr lang="en-US" sz="4000" dirty="0" smtClean="0">
                    <a:solidFill>
                      <a:srgbClr val="C717BA"/>
                    </a:solidFill>
                  </a:rPr>
                  <a:t>)=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 smtClean="0">
                            <a:solidFill>
                              <a:srgbClr val="C717BA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000" i="1" smtClean="0">
                                <a:solidFill>
                                  <a:srgbClr val="C717B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4000" i="1" smtClean="0">
                                    <a:solidFill>
                                      <a:srgbClr val="C717BA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0" i="1" smtClean="0">
                                    <a:solidFill>
                                      <a:srgbClr val="C717BA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4000" b="0" i="1" smtClean="0">
                                    <a:solidFill>
                                      <a:srgbClr val="C717BA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4000" b="0" i="1" smtClean="0">
                                <a:solidFill>
                                  <a:srgbClr val="C717BA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000" b="0" i="1" smtClean="0">
                                    <a:solidFill>
                                      <a:srgbClr val="C717BA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0" i="1" smtClean="0">
                                    <a:solidFill>
                                      <a:srgbClr val="C717BA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4000" b="0" i="1" smtClean="0">
                                    <a:solidFill>
                                      <a:srgbClr val="C717BA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4000" b="0" i="1" smtClean="0">
                                <a:solidFill>
                                  <a:srgbClr val="C717BA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4000" b="0" i="1" smtClean="0">
                            <a:solidFill>
                              <a:srgbClr val="C717BA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srgbClr val="C717B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4000" i="1">
                                    <a:solidFill>
                                      <a:srgbClr val="C717BA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0" i="1" smtClean="0">
                                    <a:solidFill>
                                      <a:srgbClr val="C717BA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4000" i="1">
                                    <a:solidFill>
                                      <a:srgbClr val="C717BA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4000" i="1">
                                <a:solidFill>
                                  <a:srgbClr val="C717BA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000" i="1">
                                    <a:solidFill>
                                      <a:srgbClr val="C717BA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0" i="1" smtClean="0">
                                    <a:solidFill>
                                      <a:srgbClr val="C717BA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4000" i="1">
                                    <a:solidFill>
                                      <a:srgbClr val="C717BA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4000" b="0" i="1" smtClean="0">
                                <a:solidFill>
                                  <a:srgbClr val="C717BA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sz="2800" dirty="0" smtClean="0">
                  <a:solidFill>
                    <a:srgbClr val="00B050"/>
                  </a:solidFill>
                </a:endParaRPr>
              </a:p>
              <a:p>
                <a:endParaRPr lang="en-US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726452"/>
                <a:ext cx="6229350" cy="3291094"/>
              </a:xfrm>
              <a:prstGeom prst="rect">
                <a:avLst/>
              </a:prstGeom>
              <a:blipFill rotWithShape="0">
                <a:blip r:embed="rId5"/>
                <a:stretch>
                  <a:fillRect l="-3425" t="-4444" r="-3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697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  <p:sndAc>
          <p:stSnd>
            <p:snd r:embed="rId3" name="chimes.wav"/>
          </p:stSnd>
        </p:sndAc>
      </p:transition>
    </mc:Choice>
    <mc:Fallback xmlns="">
      <p:transition spd="slow">
        <p:pull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accel="50000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accel="50000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accel="50000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accel="50000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3390664" y="463618"/>
            <a:ext cx="5377393" cy="3304662"/>
            <a:chOff x="3363368" y="504561"/>
            <a:chExt cx="5377393" cy="3304662"/>
          </a:xfrm>
        </p:grpSpPr>
        <p:sp>
          <p:nvSpPr>
            <p:cNvPr id="23" name="TextBox 22"/>
            <p:cNvSpPr txBox="1"/>
            <p:nvPr/>
          </p:nvSpPr>
          <p:spPr>
            <a:xfrm>
              <a:off x="4289488" y="504561"/>
              <a:ext cx="8052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Y</a:t>
              </a:r>
            </a:p>
          </p:txBody>
        </p:sp>
        <p:sp>
          <p:nvSpPr>
            <p:cNvPr id="2" name="Isosceles Triangle 1"/>
            <p:cNvSpPr/>
            <p:nvPr/>
          </p:nvSpPr>
          <p:spPr>
            <a:xfrm rot="659437">
              <a:off x="5509967" y="1061620"/>
              <a:ext cx="2009732" cy="1342031"/>
            </a:xfrm>
            <a:prstGeom prst="triangle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Arrow Connector 3"/>
            <p:cNvCxnSpPr/>
            <p:nvPr/>
          </p:nvCxnSpPr>
          <p:spPr>
            <a:xfrm>
              <a:off x="4439266" y="910819"/>
              <a:ext cx="13648" cy="2838734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3363368" y="3287804"/>
              <a:ext cx="4719851" cy="38668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2" idx="2"/>
            </p:cNvCxnSpPr>
            <p:nvPr/>
          </p:nvCxnSpPr>
          <p:spPr>
            <a:xfrm>
              <a:off x="5400470" y="2199768"/>
              <a:ext cx="0" cy="1107370"/>
            </a:xfrm>
            <a:prstGeom prst="line">
              <a:avLst/>
            </a:prstGeom>
            <a:ln>
              <a:solidFill>
                <a:srgbClr val="FF0000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634455" y="1142192"/>
              <a:ext cx="0" cy="2164946"/>
            </a:xfrm>
            <a:prstGeom prst="line">
              <a:avLst/>
            </a:prstGeom>
            <a:ln>
              <a:solidFill>
                <a:srgbClr val="FF0000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347378" y="2620387"/>
              <a:ext cx="1312" cy="706085"/>
            </a:xfrm>
            <a:prstGeom prst="line">
              <a:avLst/>
            </a:prstGeom>
            <a:ln>
              <a:solidFill>
                <a:srgbClr val="FF0000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6455491" y="735393"/>
                  <a:ext cx="117370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B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55491" y="735393"/>
                  <a:ext cx="1173706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4145" t="-9836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4641646" y="1732635"/>
                  <a:ext cx="117370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A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1646" y="1732635"/>
                  <a:ext cx="1173706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4688" t="-1000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7348690" y="2435721"/>
                  <a:ext cx="117370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C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8690" y="2435721"/>
                  <a:ext cx="1173706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4663" t="-1000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TextBox 23"/>
            <p:cNvSpPr txBox="1"/>
            <p:nvPr/>
          </p:nvSpPr>
          <p:spPr>
            <a:xfrm>
              <a:off x="7935543" y="3347558"/>
              <a:ext cx="8052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X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878991" y="3307138"/>
              <a:ext cx="8052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O</a:t>
              </a:r>
              <a:endParaRPr lang="en-US" sz="24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0" y="3918440"/>
                <a:ext cx="12009120" cy="28358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B050"/>
                    </a:solidFill>
                  </a:rPr>
                  <a:t>ABC </a:t>
                </a:r>
                <a:r>
                  <a:rPr lang="bn-IN" sz="28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ত্রিভুজের শীর্ষত্রয় যথাক্রমে </a:t>
                </a:r>
                <a:r>
                  <a:rPr lang="en-US" sz="2800" dirty="0" smtClean="0">
                    <a:solidFill>
                      <a:srgbClr val="00B050"/>
                    </a:solidFill>
                  </a:rPr>
                  <a:t>A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 smtClean="0">
                    <a:solidFill>
                      <a:srgbClr val="00B050"/>
                    </a:solidFill>
                  </a:rPr>
                  <a:t> , B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 smtClean="0">
                    <a:solidFill>
                      <a:srgbClr val="00B050"/>
                    </a:solidFill>
                  </a:rPr>
                  <a:t> </a:t>
                </a:r>
                <a:r>
                  <a:rPr lang="bn-IN" sz="28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ও </a:t>
                </a:r>
                <a:r>
                  <a:rPr lang="en-US" sz="2800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sz="2800" dirty="0">
                    <a:solidFill>
                      <a:srgbClr val="00B050"/>
                    </a:solidFill>
                  </a:rPr>
                  <a:t>C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bn-IN" sz="2800" dirty="0" smtClean="0">
                    <a:solidFill>
                      <a:srgbClr val="00B050"/>
                    </a:solidFill>
                  </a:rPr>
                  <a:t> </a:t>
                </a:r>
                <a:r>
                  <a:rPr lang="bn-IN" sz="28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হলে,</a:t>
                </a:r>
                <a:endParaRPr lang="en-US" sz="2800" dirty="0" smtClean="0">
                  <a:solidFill>
                    <a:srgbClr val="00B050"/>
                  </a:solidFill>
                </a:endParaRPr>
              </a:p>
              <a:p>
                <a:endParaRPr lang="en-US" sz="2400" dirty="0">
                  <a:solidFill>
                    <a:srgbClr val="00B050"/>
                  </a:solidFill>
                </a:endParaRPr>
              </a:p>
              <a:p>
                <a:r>
                  <a:rPr lang="bn-IN" sz="28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ত্রিভুজ-ক্ষেত্র</a:t>
                </a:r>
                <a:r>
                  <a:rPr lang="bn-IN" sz="24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solidFill>
                      <a:srgbClr val="00B050"/>
                    </a:solidFill>
                  </a:rPr>
                  <a:t>ABC=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400" i="1" dirty="0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 dirty="0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4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4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4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এবং বিন্দুত্রয় সমরেখ হবে যদি </a:t>
                </a:r>
                <a:r>
                  <a:rPr lang="en-US" sz="3200" dirty="0" smtClean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400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4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4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4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=০ হয় ।</a:t>
                </a:r>
                <a:endPara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32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918440"/>
                <a:ext cx="12009120" cy="2835841"/>
              </a:xfrm>
              <a:prstGeom prst="rect">
                <a:avLst/>
              </a:prstGeom>
              <a:blipFill rotWithShape="0">
                <a:blip r:embed="rId7"/>
                <a:stretch>
                  <a:fillRect l="-1015" t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234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6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2631</TotalTime>
  <Words>596</Words>
  <Application>Microsoft Office PowerPoint</Application>
  <PresentationFormat>Widescreen</PresentationFormat>
  <Paragraphs>161</Paragraphs>
  <Slides>14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Arial Rounded MT Bold</vt:lpstr>
      <vt:lpstr>Bodoni MT Poster Compressed</vt:lpstr>
      <vt:lpstr>Calibri</vt:lpstr>
      <vt:lpstr>Calibri Light</vt:lpstr>
      <vt:lpstr>Cambria Math</vt:lpstr>
      <vt:lpstr>Edwardian Script ITC</vt:lpstr>
      <vt:lpstr>Kunstler Script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284</cp:revision>
  <dcterms:created xsi:type="dcterms:W3CDTF">2017-02-21T16:01:47Z</dcterms:created>
  <dcterms:modified xsi:type="dcterms:W3CDTF">2019-11-25T15:57:45Z</dcterms:modified>
</cp:coreProperties>
</file>