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84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D034B-84C0-492F-8D44-E3180BED4E5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D2608-1930-477C-802B-340ADDF49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42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D2608-1930-477C-802B-340ADDF49B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66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আরবি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১ম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পত্রের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ক্লাসে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সবাইকে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200" y="1336596"/>
            <a:ext cx="8991599" cy="5445206"/>
            <a:chOff x="107141" y="1336596"/>
            <a:chExt cx="8939879" cy="54452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03" y="3276600"/>
              <a:ext cx="8788357" cy="350520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07141" y="1336596"/>
              <a:ext cx="8939879" cy="4226004"/>
            </a:xfrm>
            <a:prstGeom prst="rect">
              <a:avLst/>
            </a:prstGeom>
            <a:noFill/>
          </p:spPr>
          <p:txBody>
            <a:bodyPr wrap="square" rtlCol="0">
              <a:prstTxWarp prst="textArchUpPour">
                <a:avLst/>
              </a:prstTxWarp>
              <a:spAutoFit/>
            </a:bodyPr>
            <a:lstStyle/>
            <a:p>
              <a:pPr algn="ctr"/>
              <a:r>
                <a:rPr lang="en-US" sz="6600" dirty="0" err="1" smtClean="0">
                  <a:latin typeface="SutonnyOMJ" pitchFamily="2" charset="0"/>
                  <a:cs typeface="SutonnyOMJ" pitchFamily="2" charset="0"/>
                </a:rPr>
                <a:t>স্বাগতম</a:t>
              </a:r>
              <a:r>
                <a:rPr lang="en-US" sz="6600" dirty="0" smtClean="0">
                  <a:latin typeface="SutonnyOMJ" pitchFamily="2" charset="0"/>
                  <a:cs typeface="SutonnyOMJ" pitchFamily="2" charset="0"/>
                </a:rPr>
                <a:t> </a:t>
              </a:r>
              <a:endParaRPr lang="en-US" sz="6600" dirty="0">
                <a:latin typeface="SutonnyOMJ" pitchFamily="2" charset="0"/>
                <a:cs typeface="SutonnyO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79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2345"/>
            <a:ext cx="89916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7200" dirty="0" smtClean="0"/>
              <a:t>الاعمال الافراد 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= </a:t>
            </a:r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একক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83128" y="1316180"/>
            <a:ext cx="8984672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 smtClean="0">
                <a:latin typeface="Arial" pitchFamily="34" charset="0"/>
                <a:cs typeface="Arial" pitchFamily="34" charset="0"/>
              </a:rPr>
              <a:t>السوال: ما الاسم الرسمى لبلادك ؟ 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28" y="2279075"/>
            <a:ext cx="898467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 smtClean="0">
                <a:latin typeface="Arial" pitchFamily="34" charset="0"/>
                <a:cs typeface="Arial" pitchFamily="34" charset="0"/>
              </a:rPr>
              <a:t>الجواب: جمهورية بنغلاديش الشعبية - 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28" y="3260745"/>
            <a:ext cx="8984672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 smtClean="0">
                <a:latin typeface="Arial" pitchFamily="34" charset="0"/>
                <a:cs typeface="Arial" pitchFamily="34" charset="0"/>
              </a:rPr>
              <a:t>السوال: ما حدود بنغلاديش ؟ 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28" y="4243535"/>
            <a:ext cx="8991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3200" dirty="0" smtClean="0">
                <a:latin typeface="Arial" pitchFamily="34" charset="0"/>
                <a:cs typeface="Arial" pitchFamily="34" charset="0"/>
              </a:rPr>
              <a:t>الجواب: يحدها الهند من ثلاث جهات من الجنوب خايج البنغال -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73" y="4895580"/>
            <a:ext cx="89916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 smtClean="0">
                <a:latin typeface="Arial" pitchFamily="34" charset="0"/>
                <a:cs typeface="Arial" pitchFamily="34" charset="0"/>
              </a:rPr>
              <a:t>السوال: ما مساحت بنغلاديش ؟ 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127" y="5872325"/>
            <a:ext cx="899159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 smtClean="0">
                <a:latin typeface="Arial" pitchFamily="34" charset="0"/>
                <a:cs typeface="Arial" pitchFamily="34" charset="0"/>
              </a:rPr>
              <a:t>الجواب: مساحتها 147570كم - 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1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8490"/>
            <a:ext cx="899160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latin typeface="Arial" pitchFamily="34" charset="0"/>
                <a:cs typeface="Arial" pitchFamily="34" charset="0"/>
              </a:rPr>
              <a:t>البحث 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আলোচনা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r-EG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6"/>
          <a:stretch/>
        </p:blipFill>
        <p:spPr>
          <a:xfrm>
            <a:off x="478838" y="1212273"/>
            <a:ext cx="8186323" cy="36645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4965918"/>
            <a:ext cx="899160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2800" dirty="0" smtClean="0">
                <a:latin typeface="Arial" pitchFamily="34" charset="0"/>
                <a:cs typeface="Arial" pitchFamily="34" charset="0"/>
              </a:rPr>
              <a:t>البحث: كان ابو الشعب الشيخ مجيب الرحمن قائد حركة الاستقلال- استقلت بنغلاديش من باكستان لكثرة من الاسباب السياسية والاجتماعية والاقتصادية والثقافية وغيرها- ومن اهمها ذكرا ان حكام باكستان كانوا يظلمون على الشعب البنغالى ويحرمونهم عن حقوقهم ويسدونهم عن التعليمات والوظائف وغيرها-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93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2345"/>
            <a:ext cx="89916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الاعمال الازواج 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জোড়ায়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r-EG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219200"/>
            <a:ext cx="89916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>
                <a:latin typeface="Arial" pitchFamily="34" charset="0"/>
                <a:cs typeface="Arial" pitchFamily="34" charset="0"/>
              </a:rPr>
              <a:t>السوال: من كان قائد استقلال بنغلاديش ؟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981200"/>
            <a:ext cx="89916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>
                <a:latin typeface="Arial" pitchFamily="34" charset="0"/>
                <a:cs typeface="Arial" pitchFamily="34" charset="0"/>
              </a:rPr>
              <a:t>الجواب: قائد استقلال بنغلاديش الشيخ مجيب الرحمن-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30" y="2743200"/>
            <a:ext cx="89916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400" dirty="0" smtClean="0">
                <a:latin typeface="Arial" pitchFamily="34" charset="0"/>
                <a:cs typeface="Arial" pitchFamily="34" charset="0"/>
              </a:rPr>
              <a:t>السوال: لماذا استقلت بنغلاديش ؟ 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3581400"/>
            <a:ext cx="8991600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>
                <a:latin typeface="Arial" pitchFamily="34" charset="0"/>
                <a:cs typeface="Arial" pitchFamily="34" charset="0"/>
              </a:rPr>
              <a:t>الجواب : استقلت </a:t>
            </a:r>
            <a:r>
              <a:rPr lang="ar-EG" sz="4000" dirty="0">
                <a:latin typeface="Arial" pitchFamily="34" charset="0"/>
                <a:cs typeface="Arial" pitchFamily="34" charset="0"/>
              </a:rPr>
              <a:t>بنغلاديش من باكستان لكثرة من الاسباب السياسية والاجتماعية والاقتصادية والثقافية وغيرها- ومن اهمها ذكرا ان حكام باكستان كانوا يظلمون على الشعب البنغالى ويحرمونهم عن حقوقهم ويسدونهم عن التعليمات والوظائف وغيرها- </a:t>
            </a:r>
            <a:r>
              <a:rPr lang="ar-EG" sz="4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78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8490"/>
            <a:ext cx="899160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latin typeface="Arial" pitchFamily="34" charset="0"/>
                <a:cs typeface="Arial" pitchFamily="34" charset="0"/>
              </a:rPr>
              <a:t>البحث 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আলোচনা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r-EG" sz="6600" dirty="0" smtClean="0">
                <a:latin typeface="SutonnyOMJ" pitchFamily="2" charset="0"/>
                <a:cs typeface="SutonnyOMJ" pitchFamily="2" charset="0"/>
              </a:rPr>
              <a:t>  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"/>
          <a:stretch/>
        </p:blipFill>
        <p:spPr>
          <a:xfrm>
            <a:off x="955127" y="1219200"/>
            <a:ext cx="7233745" cy="327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4572000"/>
            <a:ext cx="8991600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2800" dirty="0" smtClean="0">
                <a:latin typeface="Arial" pitchFamily="34" charset="0"/>
                <a:cs typeface="Arial" pitchFamily="34" charset="0"/>
              </a:rPr>
              <a:t>البحث : قام ابو الشعب الشيخ مجيب الرحمن بتحريض الشعب البنغالى للاستقلال وهو الذى اعلن للاستقلال و سبق ان قال فى خطابتاريخى فى 7 مارس 1971م بميدان ريس كورس بقوله: نضالنا هذه المرة نضال الحرية ونضالنا هذه المرة نضال الاستقلال: ثم اعلن الاستقلال فى 26مارس 1971م قبل اعتقاله-  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54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2345"/>
            <a:ext cx="89916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الاعمال الازواج 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জোড়ায়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r-EG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3968024"/>
            <a:ext cx="89916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>
                <a:latin typeface="Arial" pitchFamily="34" charset="0"/>
                <a:cs typeface="Arial" pitchFamily="34" charset="0"/>
              </a:rPr>
              <a:t>السوال: من اعلن استقلال بنغلاديش ؟ 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4749225"/>
            <a:ext cx="89916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3200" dirty="0" smtClean="0">
                <a:latin typeface="Arial" pitchFamily="34" charset="0"/>
                <a:cs typeface="Arial" pitchFamily="34" charset="0"/>
              </a:rPr>
              <a:t>الجواب اعلن </a:t>
            </a:r>
            <a:r>
              <a:rPr lang="ar-EG" sz="3200" dirty="0">
                <a:latin typeface="Arial" pitchFamily="34" charset="0"/>
                <a:cs typeface="Arial" pitchFamily="34" charset="0"/>
              </a:rPr>
              <a:t>استقلال </a:t>
            </a:r>
            <a:r>
              <a:rPr lang="ar-EG" sz="3200" dirty="0" smtClean="0">
                <a:latin typeface="Arial" pitchFamily="34" charset="0"/>
                <a:cs typeface="Arial" pitchFamily="34" charset="0"/>
              </a:rPr>
              <a:t>بنغلاديش ابو الشعب الشيخ مجيب الرحمن- 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5422749"/>
            <a:ext cx="8991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>
                <a:latin typeface="Arial" pitchFamily="34" charset="0"/>
                <a:cs typeface="Arial" pitchFamily="34" charset="0"/>
              </a:rPr>
              <a:t>السوال: كم شخصا استشهد فى حرب التحرير؟ 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1" y="6197025"/>
            <a:ext cx="8991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3200" dirty="0" smtClean="0">
                <a:latin typeface="Arial" pitchFamily="34" charset="0"/>
                <a:cs typeface="Arial" pitchFamily="34" charset="0"/>
              </a:rPr>
              <a:t>الجواب</a:t>
            </a:r>
            <a:r>
              <a:rPr lang="ar-EG" sz="3200" dirty="0">
                <a:latin typeface="Arial" pitchFamily="34" charset="0"/>
              </a:rPr>
              <a:t>:</a:t>
            </a:r>
            <a:r>
              <a:rPr lang="ar-EG" sz="3200" dirty="0" smtClean="0">
                <a:latin typeface="Arial" pitchFamily="34" charset="0"/>
                <a:cs typeface="Arial" pitchFamily="34" charset="0"/>
              </a:rPr>
              <a:t> استشهد ثلاثة ملايين نسمة فيها -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25237"/>
            <a:ext cx="4572000" cy="26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2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8490"/>
            <a:ext cx="899160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latin typeface="Arial" pitchFamily="34" charset="0"/>
                <a:cs typeface="Arial" pitchFamily="34" charset="0"/>
              </a:rPr>
              <a:t>البحث 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আলোচনা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r-EG" sz="6600" dirty="0" smtClean="0">
                <a:latin typeface="SutonnyOMJ" pitchFamily="2" charset="0"/>
                <a:cs typeface="SutonnyOMJ" pitchFamily="2" charset="0"/>
              </a:rPr>
              <a:t>   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501" y="1219200"/>
            <a:ext cx="5110997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5581471"/>
            <a:ext cx="89916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3200" dirty="0" smtClean="0">
                <a:latin typeface="Arial" pitchFamily="34" charset="0"/>
                <a:cs typeface="Arial" pitchFamily="34" charset="0"/>
              </a:rPr>
              <a:t>البحث : حصلت بنغلاديش على الفتح فى 16ديسمبر 1971م </a:t>
            </a:r>
            <a:r>
              <a:rPr lang="ar-EG" sz="3200" dirty="0" smtClean="0">
                <a:latin typeface="Arial" pitchFamily="34" charset="0"/>
              </a:rPr>
              <a:t>بحرب شديد لمدة تسعة </a:t>
            </a:r>
            <a:r>
              <a:rPr lang="ar-EG" sz="3200" dirty="0" smtClean="0">
                <a:latin typeface="Arial" pitchFamily="34" charset="0"/>
                <a:cs typeface="Arial" pitchFamily="34" charset="0"/>
              </a:rPr>
              <a:t>اشهر -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04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2345"/>
            <a:ext cx="89916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الاعمال الاحزب 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দলীয়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r-EG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4688459"/>
            <a:ext cx="89916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>
                <a:latin typeface="Arial" pitchFamily="34" charset="0"/>
                <a:cs typeface="Arial" pitchFamily="34" charset="0"/>
              </a:rPr>
              <a:t>السوال: متى استقلت بنغلاديش ؟  </a:t>
            </a:r>
            <a:r>
              <a:rPr lang="bn-BD" sz="4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5458361"/>
            <a:ext cx="89916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/>
              <a:t>الجواب: استقلت بنغلاديش فى 16ديسمبرعام1971م- بحرب شديد لمدة تسعة اشهر-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7056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9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2345"/>
            <a:ext cx="89916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القيم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মুল্যায়ন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219200"/>
            <a:ext cx="8991600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400" dirty="0" smtClean="0"/>
              <a:t>السوال : املا الفراغ بالكلمة المناسبة الاتية: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90052" y="2057400"/>
            <a:ext cx="8970821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400" dirty="0" smtClean="0"/>
              <a:t>ا  : تجد بنغلاديش .........  من ثلاث جهات  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2145359"/>
            <a:ext cx="14478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sz="3600" dirty="0" smtClean="0">
                <a:latin typeface="Arial" pitchFamily="34" charset="0"/>
                <a:cs typeface="Arial" pitchFamily="34" charset="0"/>
              </a:rPr>
              <a:t>الهند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27" y="2921214"/>
            <a:ext cx="89916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3600" dirty="0"/>
              <a:t>ب</a:t>
            </a:r>
            <a:r>
              <a:rPr lang="ar-EG" sz="3600" dirty="0" smtClean="0"/>
              <a:t>  : كان  .........                       قائد حركة الاستقلال-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2960038"/>
            <a:ext cx="42672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sz="3200" dirty="0" smtClean="0">
                <a:latin typeface="Arial" pitchFamily="34" charset="0"/>
                <a:cs typeface="Arial" pitchFamily="34" charset="0"/>
              </a:rPr>
              <a:t>ابو الشعب الشيخ مجيب الرحمن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054" y="3650675"/>
            <a:ext cx="897774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800" dirty="0"/>
              <a:t>ج</a:t>
            </a:r>
            <a:r>
              <a:rPr lang="ar-EG" sz="4800" dirty="0" smtClean="0"/>
              <a:t>  : فى جنوب بنغلاديش  .........            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3733800"/>
            <a:ext cx="22098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>
                <a:latin typeface="Arial" pitchFamily="34" charset="0"/>
                <a:cs typeface="Arial" pitchFamily="34" charset="0"/>
              </a:rPr>
              <a:t>خليج البنغال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27" y="4572000"/>
            <a:ext cx="897774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800" dirty="0" smtClean="0"/>
              <a:t>د  : استقلت  بنغلاديش فى عام   ......        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4648200"/>
            <a:ext cx="1905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>
                <a:latin typeface="Arial" pitchFamily="34" charset="0"/>
                <a:cs typeface="Arial" pitchFamily="34" charset="0"/>
              </a:rPr>
              <a:t>1971م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54" y="5514110"/>
            <a:ext cx="89916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800" dirty="0"/>
              <a:t>ه</a:t>
            </a:r>
            <a:r>
              <a:rPr lang="ar-EG" sz="4800" dirty="0" smtClean="0"/>
              <a:t>  : قبل استقلال  كان يسمى     .......        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5562600"/>
            <a:ext cx="26670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>
                <a:latin typeface="Arial" pitchFamily="34" charset="0"/>
                <a:cs typeface="Arial" pitchFamily="34" charset="0"/>
              </a:rPr>
              <a:t>شرق باكستان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94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2345"/>
            <a:ext cx="89916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الواجب المنزلى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 </a:t>
            </a:r>
            <a:r>
              <a:rPr lang="bn-BD" sz="6600" dirty="0" smtClean="0">
                <a:latin typeface="SutonnyOMJ" pitchFamily="2" charset="0"/>
                <a:cs typeface="SutonnyOMJ" pitchFamily="2" charset="0"/>
              </a:rPr>
              <a:t>বাড়ির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r-EG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8475"/>
            <a:ext cx="7467600" cy="4205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5493325"/>
            <a:ext cx="89916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/>
              <a:t>اقرأ تاريخ استقلال بنغلاديش ثم اكتب عنه فى عشرة اسطر-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9208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76200"/>
            <a:ext cx="8991600" cy="6705600"/>
            <a:chOff x="76200" y="76200"/>
            <a:chExt cx="8991600" cy="6705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838200"/>
              <a:ext cx="8991600" cy="59436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6200" y="76200"/>
              <a:ext cx="8991600" cy="3733800"/>
            </a:xfrm>
            <a:prstGeom prst="rect">
              <a:avLst/>
            </a:prstGeom>
            <a:noFill/>
          </p:spPr>
          <p:txBody>
            <a:bodyPr wrap="square" rtlCol="0">
              <a:prstTxWarp prst="textArchUpPour">
                <a:avLst/>
              </a:prstTxWarp>
              <a:spAutoFit/>
            </a:bodyPr>
            <a:lstStyle/>
            <a:p>
              <a:pPr algn="ctr"/>
              <a:r>
                <a:rPr lang="en-US" sz="6600" dirty="0" err="1" smtClean="0">
                  <a:latin typeface="SutonnyOMJ" pitchFamily="2" charset="0"/>
                  <a:cs typeface="SutonnyOMJ" pitchFamily="2" charset="0"/>
                </a:rPr>
                <a:t>ধন্যবাদ</a:t>
              </a:r>
              <a:r>
                <a:rPr lang="en-US" sz="6600" dirty="0" smtClean="0">
                  <a:latin typeface="SutonnyOMJ" pitchFamily="2" charset="0"/>
                  <a:cs typeface="SutonnyOMJ" pitchFamily="2" charset="0"/>
                </a:rPr>
                <a:t> </a:t>
              </a:r>
              <a:endParaRPr lang="en-US" sz="6600" dirty="0">
                <a:latin typeface="SutonnyOMJ" pitchFamily="2" charset="0"/>
                <a:cs typeface="SutonnyO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80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90050"/>
            <a:ext cx="899160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SutonnyOMJ" pitchFamily="2" charset="0"/>
                <a:cs typeface="SutonnyOMJ" pitchFamily="2" charset="0"/>
              </a:rPr>
              <a:t>পরিচিতি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3303925"/>
            <a:ext cx="4433455" cy="3477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SutonnyOMJ" pitchFamily="2" charset="0"/>
                <a:cs typeface="SutonnyOMJ" pitchFamily="2" charset="0"/>
              </a:rPr>
              <a:t>শিক্ষক পরিচিতি </a:t>
            </a:r>
          </a:p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মোঃ </a:t>
            </a: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আব্দুল ওয়াহেদ জিহাদী </a:t>
            </a:r>
            <a:endParaRPr lang="bn-BD" sz="36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সহ-সুপার </a:t>
            </a:r>
          </a:p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পীরগাছা বালিকা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দাখিল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মাদ্রাসা</a:t>
            </a:r>
            <a:endParaRPr lang="en-US" sz="28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পীরগাছা, রংপুর।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28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মোবাইল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-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০১৭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৯৪৮৬৩১৮৬</a:t>
            </a:r>
            <a:endParaRPr lang="en-US" sz="28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2000" dirty="0" smtClean="0">
                <a:latin typeface="SutonnyOMJ" pitchFamily="2" charset="0"/>
                <a:cs typeface="SutonnyOMJ" pitchFamily="2" charset="0"/>
              </a:rPr>
              <a:t>Email</a:t>
            </a:r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-</a:t>
            </a:r>
            <a:r>
              <a:rPr lang="en-US" sz="2000" dirty="0" smtClean="0">
                <a:latin typeface="SutonnyOMJ" pitchFamily="2" charset="0"/>
                <a:cs typeface="SutonnyOMJ" pitchFamily="2" charset="0"/>
              </a:rPr>
              <a:t>abdulwahedaz361as@gmail.com</a:t>
            </a:r>
            <a:r>
              <a:rPr lang="bn-BD" sz="2000" dirty="0" smtClean="0">
                <a:latin typeface="SutonnyOMJ" pitchFamily="2" charset="0"/>
                <a:cs typeface="SutonnyOMJ" pitchFamily="2" charset="0"/>
              </a:rPr>
              <a:t>  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3288105"/>
            <a:ext cx="4509655" cy="3477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পাঠ</a:t>
            </a:r>
            <a:r>
              <a:rPr lang="bn-BD" sz="4400" dirty="0" smtClean="0">
                <a:latin typeface="SutonnyOMJ" pitchFamily="2" charset="0"/>
                <a:cs typeface="SutonnyOMJ" pitchFamily="2" charset="0"/>
              </a:rPr>
              <a:t> পরিচিতি </a:t>
            </a:r>
          </a:p>
          <a:p>
            <a:pPr algn="ctr"/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শ্রেনি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– ৮ম </a:t>
            </a:r>
          </a:p>
          <a:p>
            <a:pPr algn="ctr"/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বিষয়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-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আরবি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১ম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পত্র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ইউনিট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– ১,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-৮ </a:t>
            </a:r>
          </a:p>
          <a:p>
            <a:pPr algn="ctr"/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সময়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-৪৫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মিনিট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তারিখ-১০/১১/২০১৯খ্রিঃ 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48"/>
          <a:stretch/>
        </p:blipFill>
        <p:spPr>
          <a:xfrm>
            <a:off x="6100942" y="1289572"/>
            <a:ext cx="1451767" cy="1906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3" y="1198046"/>
            <a:ext cx="2259876" cy="209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8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2345"/>
            <a:ext cx="8991600" cy="110799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SutonnyOMJ" pitchFamily="2" charset="0"/>
                <a:cs typeface="SutonnyOMJ" pitchFamily="2" charset="0"/>
              </a:rPr>
              <a:t>নিচের ছবিগুলো দেখ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0"/>
            <a:ext cx="4419600" cy="441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029" y="1219200"/>
            <a:ext cx="4500771" cy="4419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418" y="5791200"/>
            <a:ext cx="89916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SutonnyOMJ" pitchFamily="2" charset="0"/>
                <a:cs typeface="SutonnyOMJ" pitchFamily="2" charset="0"/>
              </a:rPr>
              <a:t>প্রথম ছবিতে কাকে দেখা যাচ্ছে ? 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29" y="5784273"/>
            <a:ext cx="89916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SutonnyOMJ" pitchFamily="2" charset="0"/>
                <a:cs typeface="SutonnyOMJ" pitchFamily="2" charset="0"/>
              </a:rPr>
              <a:t>জাতির জনক বঙ্গবন্ধু শেখ মুজিবুর রহমান।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18" y="5784273"/>
            <a:ext cx="89916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SutonnyOMJ" pitchFamily="2" charset="0"/>
                <a:cs typeface="SutonnyOMJ" pitchFamily="2" charset="0"/>
              </a:rPr>
              <a:t>দ্বিতীয় ছবিতে কাদেরকে দেখা যাচ্ছে ? 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91" y="5749637"/>
            <a:ext cx="89916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SutonnyOMJ" pitchFamily="2" charset="0"/>
                <a:cs typeface="SutonnyOMJ" pitchFamily="2" charset="0"/>
              </a:rPr>
              <a:t>মুক্তিযোদ্ধাদের দেখা যাচ্ছে।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47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 tmFilter="0,0; .5, 0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 tmFilter="0,0; .5, 0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7" grpId="1" animBg="1"/>
      <p:bldP spid="9" grpId="0" animBg="1"/>
      <p:bldP spid="9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350365"/>
            <a:ext cx="8991600" cy="2431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r-EG" sz="7200" dirty="0" smtClean="0">
                <a:latin typeface="SutonnyOMJ" pitchFamily="2" charset="0"/>
                <a:cs typeface="SutonnyOMJ" pitchFamily="2" charset="0"/>
              </a:rPr>
              <a:t>استقلال بنغلاديش </a:t>
            </a:r>
            <a:endParaRPr lang="en-US" sz="72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BD" sz="8000" dirty="0" smtClean="0">
                <a:latin typeface="SutonnyOMJ" pitchFamily="2" charset="0"/>
                <a:cs typeface="SutonnyOMJ" pitchFamily="2" charset="0"/>
              </a:rPr>
              <a:t>বাংলাদেশের স্বাধীনতা </a:t>
            </a:r>
            <a:endParaRPr lang="en-US" sz="7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52400"/>
            <a:ext cx="89916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7200" dirty="0" smtClean="0">
                <a:latin typeface="Arial" pitchFamily="34" charset="0"/>
                <a:cs typeface="Arial" pitchFamily="34" charset="0"/>
              </a:rPr>
              <a:t>الاعلان الدرس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= </a:t>
            </a:r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ঘোষণা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1420091"/>
            <a:ext cx="676656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7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latin typeface="Arial" pitchFamily="34" charset="0"/>
                <a:cs typeface="Arial" pitchFamily="34" charset="0"/>
              </a:rPr>
              <a:t>مايستفاد من الدرس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শিখন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ফল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279029"/>
            <a:ext cx="8991600" cy="1692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400" dirty="0" smtClean="0">
                <a:latin typeface="Arial" pitchFamily="34" charset="0"/>
                <a:cs typeface="Arial" pitchFamily="34" charset="0"/>
              </a:rPr>
              <a:t>مايتعلم الطالب من الدرس---</a:t>
            </a:r>
            <a:endParaRPr lang="ar-EG" sz="60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এই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শেষে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শিক্ষার্থীরা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---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3085282"/>
            <a:ext cx="89916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বাংলাদেশ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সম্পর্কে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। 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4218194"/>
            <a:ext cx="89916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utonnyOMJ" pitchFamily="2" charset="0"/>
                <a:cs typeface="SutonnyOMJ" pitchFamily="2" charset="0"/>
              </a:rPr>
              <a:t>২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।</a:t>
            </a:r>
            <a:r>
              <a:rPr lang="bn-BD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বাংলাদেশের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স্বাধীনতা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সম্পর্কে</a:t>
            </a:r>
            <a:r>
              <a:rPr lang="bn-BD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। 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5098748"/>
            <a:ext cx="89916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৩।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স্বাধীনতার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ঘোষক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সম্পর্কে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। 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6038489"/>
            <a:ext cx="89916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utonnyOMJ" pitchFamily="2" charset="0"/>
                <a:cs typeface="SutonnyOMJ" pitchFamily="2" charset="0"/>
              </a:rPr>
              <a:t>৪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বাংলাদেশ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কিভাবে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বিজয় অর্জন করে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তা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।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55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7200" dirty="0" smtClean="0">
                <a:latin typeface="Arial" pitchFamily="34" charset="0"/>
                <a:cs typeface="Arial" pitchFamily="34" charset="0"/>
              </a:rPr>
              <a:t>الدرس الاسوة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= </a:t>
            </a:r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আদর্শ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7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30" y="1343890"/>
            <a:ext cx="5868339" cy="538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7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2345"/>
            <a:ext cx="89916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7200" dirty="0" smtClean="0">
                <a:latin typeface="SutonnyOMJ" pitchFamily="2" charset="0"/>
              </a:rPr>
              <a:t>الدرس الاصوات</a:t>
            </a:r>
            <a:r>
              <a:rPr lang="bn-BD" sz="7200" dirty="0" smtClean="0">
                <a:latin typeface="SutonnyOMJ" pitchFamily="2" charset="0"/>
                <a:cs typeface="SutonnyOMJ" pitchFamily="2" charset="0"/>
              </a:rPr>
              <a:t>=সরব পাঠ </a:t>
            </a:r>
            <a:endParaRPr lang="en-US" sz="72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31947"/>
            <a:ext cx="6096000" cy="550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9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3690"/>
            <a:ext cx="89916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800" dirty="0" smtClean="0">
                <a:latin typeface="SutonnyOMJ" pitchFamily="2" charset="0"/>
              </a:rPr>
              <a:t>اعلم معانى المفردات</a:t>
            </a:r>
            <a:r>
              <a:rPr lang="bn-BD" sz="4800" dirty="0" smtClean="0">
                <a:latin typeface="SutonnyOMJ" pitchFamily="2" charset="0"/>
                <a:cs typeface="SutonnyOMJ" pitchFamily="2" charset="0"/>
              </a:rPr>
              <a:t>=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শব্দের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অর্থ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জেনে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নেই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970184"/>
            <a:ext cx="365760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latin typeface="Arial" pitchFamily="34" charset="0"/>
                <a:cs typeface="Arial" pitchFamily="34" charset="0"/>
              </a:rPr>
              <a:t>الاستقلال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2140894"/>
            <a:ext cx="365760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latin typeface="Arial" pitchFamily="34" charset="0"/>
                <a:cs typeface="Arial" pitchFamily="34" charset="0"/>
              </a:rPr>
              <a:t>جهات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3304310"/>
            <a:ext cx="365760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latin typeface="Arial" pitchFamily="34" charset="0"/>
                <a:cs typeface="Arial" pitchFamily="34" charset="0"/>
              </a:rPr>
              <a:t>جمهورية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475384"/>
            <a:ext cx="36576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latin typeface="Arial" pitchFamily="34" charset="0"/>
                <a:cs typeface="Arial" pitchFamily="34" charset="0"/>
              </a:rPr>
              <a:t>خليج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5673435"/>
            <a:ext cx="3657600" cy="110799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latin typeface="Arial" pitchFamily="34" charset="0"/>
                <a:cs typeface="Arial" pitchFamily="34" charset="0"/>
              </a:rPr>
              <a:t>حركة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976745"/>
            <a:ext cx="3276600" cy="110799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স্বাধীনতা</a:t>
            </a:r>
            <a:r>
              <a:rPr lang="en-US" sz="6600" dirty="0" smtClean="0">
                <a:latin typeface="SutonnyOMJ" pitchFamily="2" charset="0"/>
                <a:cs typeface="Arial" pitchFamily="34" charset="0"/>
              </a:rPr>
              <a:t>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2147455"/>
            <a:ext cx="32766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দিক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smtClean="0">
                <a:latin typeface="SutonnyOMJ" pitchFamily="2" charset="0"/>
                <a:cs typeface="Arial" pitchFamily="34" charset="0"/>
              </a:rPr>
              <a:t>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318165"/>
            <a:ext cx="32766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গণতন্ত্র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6600" dirty="0" smtClean="0">
                <a:latin typeface="SutonnyOMJ" pitchFamily="2" charset="0"/>
                <a:cs typeface="Arial" pitchFamily="34" charset="0"/>
              </a:rPr>
              <a:t>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4508553"/>
            <a:ext cx="3276600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উপকূল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  </a:t>
            </a:r>
            <a:r>
              <a:rPr lang="en-US" sz="6600" dirty="0" smtClean="0">
                <a:latin typeface="SutonnyOMJ" pitchFamily="2" charset="0"/>
                <a:cs typeface="Arial" pitchFamily="34" charset="0"/>
              </a:rPr>
              <a:t>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5677425"/>
            <a:ext cx="327660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আন্দোলন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   </a:t>
            </a:r>
            <a:r>
              <a:rPr lang="en-US" sz="6600" dirty="0" smtClean="0">
                <a:latin typeface="SutonnyOMJ" pitchFamily="2" charset="0"/>
                <a:cs typeface="Arial" pitchFamily="34" charset="0"/>
              </a:rPr>
              <a:t>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973964"/>
            <a:ext cx="1918856" cy="11042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673436"/>
            <a:ext cx="1918856" cy="109312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810001" y="2147639"/>
            <a:ext cx="1918856" cy="1115106"/>
            <a:chOff x="3810001" y="2147639"/>
            <a:chExt cx="1918856" cy="111510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1" y="2147639"/>
              <a:ext cx="1918856" cy="111510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962400" y="2173676"/>
              <a:ext cx="17664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SutonnyOMJ" pitchFamily="2" charset="0"/>
                  <a:cs typeface="SutonnyOMJ" pitchFamily="2" charset="0"/>
                </a:rPr>
                <a:t>পঞ্চগড়</a:t>
              </a:r>
              <a:r>
                <a:rPr lang="en-US" sz="20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000" dirty="0" err="1" smtClean="0">
                  <a:latin typeface="SutonnyOMJ" pitchFamily="2" charset="0"/>
                  <a:cs typeface="SutonnyOMJ" pitchFamily="2" charset="0"/>
                </a:rPr>
                <a:t>উত্তর</a:t>
              </a:r>
              <a:r>
                <a:rPr lang="en-US" sz="20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000" dirty="0" err="1" smtClean="0">
                  <a:latin typeface="SutonnyOMJ" pitchFamily="2" charset="0"/>
                  <a:cs typeface="SutonnyOMJ" pitchFamily="2" charset="0"/>
                </a:rPr>
                <a:t>দিকে</a:t>
              </a:r>
              <a:r>
                <a:rPr lang="en-US" sz="2000" dirty="0" smtClean="0">
                  <a:latin typeface="SutonnyOMJ" pitchFamily="2" charset="0"/>
                  <a:cs typeface="SutonnyOMJ" pitchFamily="2" charset="0"/>
                </a:rPr>
                <a:t>  </a:t>
              </a:r>
              <a:endParaRPr lang="en-US" sz="2000" dirty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 rot="10800000">
              <a:off x="4419600" y="2573785"/>
              <a:ext cx="304800" cy="55041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391" y="3318165"/>
            <a:ext cx="1908465" cy="10875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475384"/>
            <a:ext cx="1918856" cy="114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6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8490"/>
            <a:ext cx="899160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latin typeface="Arial" pitchFamily="34" charset="0"/>
                <a:cs typeface="Arial" pitchFamily="34" charset="0"/>
              </a:rPr>
              <a:t>البحث 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আলোচনা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04978"/>
            <a:ext cx="3048000" cy="3754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5029200"/>
            <a:ext cx="8991600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2800" dirty="0" smtClean="0"/>
              <a:t>البحث: اسم بنغلاديش جمهورية بنغلاديش الشعبية – واستقلت  فى عام 1971م- بنغلاديش تقع فى اسيا الجنوبية الشرقية تجدها الهند من ثلاث جهات الشمالية والغربية و الشرقية  ويحدها من الجنوب  خليج البنغال – ومساحتها 147570كم-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484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561</Words>
  <Application>Microsoft Office PowerPoint</Application>
  <PresentationFormat>On-screen Show (4:3)</PresentationFormat>
  <Paragraphs>89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SutonnyOMJ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Md Abdul Wahed</cp:lastModifiedBy>
  <cp:revision>63</cp:revision>
  <dcterms:created xsi:type="dcterms:W3CDTF">2006-08-16T00:00:00Z</dcterms:created>
  <dcterms:modified xsi:type="dcterms:W3CDTF">2019-11-25T22:34:20Z</dcterms:modified>
</cp:coreProperties>
</file>