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9" r:id="rId3"/>
    <p:sldId id="277" r:id="rId4"/>
    <p:sldId id="278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76" r:id="rId14"/>
    <p:sldId id="269" r:id="rId15"/>
    <p:sldId id="273" r:id="rId16"/>
    <p:sldId id="270" r:id="rId17"/>
    <p:sldId id="275" r:id="rId18"/>
    <p:sldId id="274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DCD"/>
    <a:srgbClr val="6600CC"/>
    <a:srgbClr val="495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4825" autoAdjust="0"/>
  </p:normalViewPr>
  <p:slideViewPr>
    <p:cSldViewPr>
      <p:cViewPr varScale="1">
        <p:scale>
          <a:sx n="73" d="100"/>
          <a:sy n="73" d="100"/>
        </p:scale>
        <p:origin x="-7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3F52A-5B28-41D4-81FB-8BF1AA1300C8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299A-A9CF-4033-9E3C-3CA50ADCA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7299A-A9CF-4033-9E3C-3CA50ADCAD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9.wmf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peony-pi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39" y="228601"/>
            <a:ext cx="8714461" cy="639349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1447800" y="1676400"/>
            <a:ext cx="56388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আসসালামু আলাইকুম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2667000"/>
            <a:ext cx="6705600" cy="1905000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" pitchFamily="2" charset="0"/>
                <a:cs typeface="Nikosh" pitchFamily="2" charset="0"/>
              </a:rPr>
              <a:t>ক্লাস রুমে স্বাগতম 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743200" y="152400"/>
            <a:ext cx="3048000" cy="1295400"/>
          </a:xfrm>
          <a:prstGeom prst="left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পূরক সেট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Action Button: Help 23">
            <a:hlinkClick r:id="" action="ppaction://noaction" highlightClick="1"/>
          </p:cNvPr>
          <p:cNvSpPr/>
          <p:nvPr/>
        </p:nvSpPr>
        <p:spPr>
          <a:xfrm>
            <a:off x="7696200" y="5105400"/>
            <a:ext cx="533400" cy="381000"/>
          </a:xfrm>
          <a:prstGeom prst="actionButtonHelp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85800" y="5715000"/>
            <a:ext cx="6477000" cy="830997"/>
          </a:xfrm>
          <a:prstGeom prst="rect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কোন সেটের উপর পূরক চিহ্ন থাকলে সেই সেটকে সার্বিক সেট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U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থেকে বাদ দিতে হয়।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248400" y="2743200"/>
            <a:ext cx="2514600" cy="2047220"/>
            <a:chOff x="6248400" y="2743200"/>
            <a:chExt cx="2514600" cy="2047220"/>
          </a:xfrm>
        </p:grpSpPr>
        <p:sp>
          <p:nvSpPr>
            <p:cNvPr id="8" name="Oval 7"/>
            <p:cNvSpPr/>
            <p:nvPr/>
          </p:nvSpPr>
          <p:spPr>
            <a:xfrm>
              <a:off x="6781800" y="3581400"/>
              <a:ext cx="1295400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          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53400" y="27432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U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43800" y="32004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A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80512" y="3900845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3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77000" y="4267200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5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10400" y="4114800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4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373380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6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43800" y="3886200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2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48400" y="3266420"/>
              <a:ext cx="2514600" cy="1524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77000" y="3581400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1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162800" y="5029200"/>
            <a:ext cx="838200" cy="523220"/>
            <a:chOff x="7162800" y="5029200"/>
            <a:chExt cx="838200" cy="523220"/>
          </a:xfrm>
        </p:grpSpPr>
        <p:sp>
          <p:nvSpPr>
            <p:cNvPr id="16" name="TextBox 15"/>
            <p:cNvSpPr txBox="1"/>
            <p:nvPr/>
          </p:nvSpPr>
          <p:spPr>
            <a:xfrm>
              <a:off x="7162800" y="5029200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A=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cxnSp>
          <p:nvCxnSpPr>
            <p:cNvPr id="23" name="Straight Connector 22"/>
            <p:cNvCxnSpPr>
              <a:stCxn id="16" idx="0"/>
            </p:cNvCxnSpPr>
            <p:nvPr/>
          </p:nvCxnSpPr>
          <p:spPr>
            <a:xfrm flipH="1">
              <a:off x="7463341" y="5029200"/>
              <a:ext cx="118559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66967" y="1598967"/>
            <a:ext cx="6458673" cy="4029653"/>
            <a:chOff x="566967" y="1598967"/>
            <a:chExt cx="6458673" cy="4029653"/>
          </a:xfrm>
        </p:grpSpPr>
        <p:grpSp>
          <p:nvGrpSpPr>
            <p:cNvPr id="54" name="Group 53"/>
            <p:cNvGrpSpPr/>
            <p:nvPr/>
          </p:nvGrpSpPr>
          <p:grpSpPr>
            <a:xfrm>
              <a:off x="838200" y="3962400"/>
              <a:ext cx="3124200" cy="461665"/>
              <a:chOff x="838200" y="3962400"/>
              <a:chExt cx="3124200" cy="46166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838200" y="3962400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A={U-A}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V="1">
                <a:off x="1143000" y="3962400"/>
                <a:ext cx="76200" cy="806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566967" y="1598967"/>
              <a:ext cx="6458673" cy="3492282"/>
              <a:chOff x="551727" y="1613118"/>
              <a:chExt cx="6934200" cy="3529014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62000" y="4495801"/>
                <a:ext cx="4876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A={1,2,3,4,5,6,}</a:t>
                </a:r>
                <a:r>
                  <a:rPr lang="en-US" sz="3600" b="1" dirty="0" smtClean="0">
                    <a:latin typeface="Nikosh" pitchFamily="2" charset="0"/>
                    <a:cs typeface="Nikosh" pitchFamily="2" charset="0"/>
                  </a:rPr>
                  <a:t>-</a:t>
                </a:r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{2,4,6}</a:t>
                </a:r>
                <a:endParaRPr lang="en-US" sz="2800" dirty="0">
                  <a:latin typeface="Nikosh" pitchFamily="2" charset="0"/>
                  <a:cs typeface="Nikosh" pitchFamily="2" charset="0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51727" y="1613118"/>
                <a:ext cx="6934200" cy="1815882"/>
                <a:chOff x="609600" y="1792085"/>
                <a:chExt cx="6934200" cy="1815882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609600" y="1792085"/>
                  <a:ext cx="6934200" cy="18158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2800" dirty="0" smtClean="0">
                      <a:latin typeface="Nikosh" pitchFamily="2" charset="0"/>
                      <a:cs typeface="Nikosh" pitchFamily="2" charset="0"/>
                    </a:rPr>
                    <a:t>যদি </a:t>
                  </a:r>
                  <a:r>
                    <a:rPr lang="en-US" sz="2800" dirty="0" smtClean="0">
                      <a:latin typeface="Nikosh" pitchFamily="2" charset="0"/>
                      <a:cs typeface="Nikosh" pitchFamily="2" charset="0"/>
                    </a:rPr>
                    <a:t>U</a:t>
                  </a:r>
                  <a:r>
                    <a:rPr lang="bn-IN" sz="2800" dirty="0" smtClean="0">
                      <a:latin typeface="Nikosh" pitchFamily="2" charset="0"/>
                      <a:cs typeface="Nikosh" pitchFamily="2" charset="0"/>
                    </a:rPr>
                    <a:t> সার্বিক সেট এবং </a:t>
                  </a:r>
                  <a:r>
                    <a:rPr lang="en-US" sz="2800" dirty="0" smtClean="0">
                      <a:latin typeface="Nikosh" pitchFamily="2" charset="0"/>
                      <a:cs typeface="Nikosh" pitchFamily="2" charset="0"/>
                    </a:rPr>
                    <a:t>A</a:t>
                  </a:r>
                  <a:r>
                    <a:rPr lang="bn-IN" sz="2800" dirty="0" smtClean="0">
                      <a:latin typeface="Nikosh" pitchFamily="2" charset="0"/>
                      <a:cs typeface="Nikosh" pitchFamily="2" charset="0"/>
                    </a:rPr>
                    <a:t> সেটটি </a:t>
                  </a:r>
                  <a:r>
                    <a:rPr lang="en-US" sz="2800" dirty="0" smtClean="0">
                      <a:latin typeface="Nikosh" pitchFamily="2" charset="0"/>
                      <a:cs typeface="Nikosh" pitchFamily="2" charset="0"/>
                    </a:rPr>
                    <a:t>U- </a:t>
                  </a:r>
                  <a:r>
                    <a:rPr lang="bn-IN" sz="2800" dirty="0" smtClean="0">
                      <a:latin typeface="Nikosh" pitchFamily="2" charset="0"/>
                      <a:cs typeface="Nikosh" pitchFamily="2" charset="0"/>
                    </a:rPr>
                    <a:t>এর উপসেট হয় তবে,</a:t>
                  </a:r>
                  <a:r>
                    <a:rPr lang="en-US" sz="2800" dirty="0" smtClean="0">
                      <a:latin typeface="Nikosh" pitchFamily="2" charset="0"/>
                      <a:cs typeface="Nikosh" pitchFamily="2" charset="0"/>
                    </a:rPr>
                    <a:t> A</a:t>
                  </a:r>
                  <a:r>
                    <a:rPr lang="bn-IN" sz="2800" dirty="0" smtClean="0">
                      <a:latin typeface="Nikosh" pitchFamily="2" charset="0"/>
                      <a:cs typeface="Nikosh" pitchFamily="2" charset="0"/>
                    </a:rPr>
                    <a:t> সেটের বহির্ভূত সকল উপাদান নিয়ে যে সেট গঠন করা হয়,</a:t>
                  </a:r>
                  <a:r>
                    <a:rPr lang="en-US" sz="2800" dirty="0" smtClean="0">
                      <a:latin typeface="Nikosh" pitchFamily="2" charset="0"/>
                      <a:cs typeface="Nikosh" pitchFamily="2" charset="0"/>
                    </a:rPr>
                    <a:t> A</a:t>
                  </a:r>
                  <a:r>
                    <a:rPr lang="bn-IN" sz="2800" dirty="0" smtClean="0">
                      <a:latin typeface="Nikosh" pitchFamily="2" charset="0"/>
                      <a:cs typeface="Nikosh" pitchFamily="2" charset="0"/>
                    </a:rPr>
                    <a:t> সেটের পূরক সেট বলে।</a:t>
                  </a:r>
                  <a:r>
                    <a:rPr lang="en-US" sz="2800" dirty="0" smtClean="0">
                      <a:latin typeface="Nikosh" pitchFamily="2" charset="0"/>
                      <a:cs typeface="Nikosh" pitchFamily="2" charset="0"/>
                    </a:rPr>
                    <a:t> A</a:t>
                  </a:r>
                  <a:r>
                    <a:rPr lang="bn-IN" sz="2800" dirty="0" smtClean="0">
                      <a:latin typeface="Nikosh" pitchFamily="2" charset="0"/>
                      <a:cs typeface="Nikosh" pitchFamily="2" charset="0"/>
                    </a:rPr>
                    <a:t> এর পুরক সেটকে</a:t>
                  </a:r>
                  <a:r>
                    <a:rPr lang="en-US" sz="2800" dirty="0" smtClean="0">
                      <a:latin typeface="Nikosh" pitchFamily="2" charset="0"/>
                      <a:cs typeface="Nikosh" pitchFamily="2" charset="0"/>
                    </a:rPr>
                    <a:t> A'</a:t>
                  </a:r>
                  <a:r>
                    <a:rPr lang="bn-IN" sz="2800" dirty="0" smtClean="0">
                      <a:latin typeface="Nikosh" pitchFamily="2" charset="0"/>
                      <a:cs typeface="Nikosh" pitchFamily="2" charset="0"/>
                    </a:rPr>
                    <a:t> বা  </a:t>
                  </a:r>
                  <a:r>
                    <a:rPr lang="en-US" sz="2800" dirty="0" smtClean="0">
                      <a:latin typeface="Nikosh" pitchFamily="2" charset="0"/>
                      <a:cs typeface="Nikosh" pitchFamily="2" charset="0"/>
                    </a:rPr>
                    <a:t> </a:t>
                  </a:r>
                  <a:r>
                    <a:rPr lang="bn-IN" sz="2800" dirty="0" smtClean="0">
                      <a:latin typeface="Nikosh" pitchFamily="2" charset="0"/>
                      <a:cs typeface="Nikosh" pitchFamily="2" charset="0"/>
                    </a:rPr>
                    <a:t>  দ্বারা প্রকাশ করা হয়</a:t>
                  </a:r>
                  <a:r>
                    <a:rPr lang="bn-IN" sz="2800" dirty="0" smtClean="0"/>
                    <a:t>। </a:t>
                  </a:r>
                  <a:endParaRPr lang="en-US" sz="2800" dirty="0"/>
                </a:p>
              </p:txBody>
            </p:sp>
            <p:graphicFrame>
              <p:nvGraphicFramePr>
                <p:cNvPr id="5" name="Object 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385437320"/>
                    </p:ext>
                  </p:extLst>
                </p:nvPr>
              </p:nvGraphicFramePr>
              <p:xfrm>
                <a:off x="6477000" y="2667000"/>
                <a:ext cx="448664" cy="42729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207" name="Equation" r:id="rId3" imgW="203112" imgH="190417" progId="Equation.3">
                        <p:embed/>
                      </p:oleObj>
                    </mc:Choice>
                    <mc:Fallback>
                      <p:oleObj name="Equation" r:id="rId3" imgW="203112" imgH="190417" progId="Equation.3">
                        <p:embed/>
                        <p:pic>
                          <p:nvPicPr>
                            <p:cNvPr id="0" name="Object 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477000" y="2667000"/>
                              <a:ext cx="448664" cy="4272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33" name="Straight Connector 32"/>
              <p:cNvCxnSpPr/>
              <p:nvPr/>
            </p:nvCxnSpPr>
            <p:spPr>
              <a:xfrm flipH="1">
                <a:off x="1041400" y="4661745"/>
                <a:ext cx="50800" cy="606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838200" y="5105400"/>
              <a:ext cx="3810000" cy="523220"/>
              <a:chOff x="838200" y="5105400"/>
              <a:chExt cx="3810000" cy="52322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838200" y="5105400"/>
                <a:ext cx="381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" pitchFamily="2" charset="0"/>
                    <a:cs typeface="Nikosh" pitchFamily="2" charset="0"/>
                  </a:rPr>
                  <a:t>A={1,3,5}</a:t>
                </a:r>
                <a:endParaRPr lang="en-US" sz="2800" dirty="0">
                  <a:latin typeface="Nikosh" pitchFamily="2" charset="0"/>
                  <a:cs typeface="Nikosh" pitchFamily="2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flipH="1">
                <a:off x="1143000" y="5105400"/>
                <a:ext cx="38100" cy="9270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895600" y="268801"/>
            <a:ext cx="1981200" cy="10668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3546" y="1570668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1524000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B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656170" y="2093888"/>
            <a:ext cx="1183029" cy="1033523"/>
            <a:chOff x="7656170" y="2093888"/>
            <a:chExt cx="1183029" cy="1033523"/>
          </a:xfrm>
        </p:grpSpPr>
        <p:sp>
          <p:nvSpPr>
            <p:cNvPr id="5" name="Flowchart: Connector 4"/>
            <p:cNvSpPr/>
            <p:nvPr/>
          </p:nvSpPr>
          <p:spPr>
            <a:xfrm>
              <a:off x="7656170" y="2093888"/>
              <a:ext cx="1183029" cy="1033523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15693" y="2379816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5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61138" y="2610648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7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59972" y="2155328"/>
              <a:ext cx="375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8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91491" y="2155328"/>
            <a:ext cx="1219200" cy="990600"/>
            <a:chOff x="6191491" y="2155328"/>
            <a:chExt cx="1219200" cy="990600"/>
          </a:xfrm>
        </p:grpSpPr>
        <p:sp>
          <p:nvSpPr>
            <p:cNvPr id="3" name="Flowchart: Connector 2"/>
            <p:cNvSpPr/>
            <p:nvPr/>
          </p:nvSpPr>
          <p:spPr>
            <a:xfrm>
              <a:off x="6191491" y="2155328"/>
              <a:ext cx="1219200" cy="9906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58631" y="2505918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3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67366" y="2514599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4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50826" y="2275085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6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62000" y="5410200"/>
            <a:ext cx="5683541" cy="10772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দুটি সেটের ছেদ সেট ফাঁকা সেট হলে সেটদ্বয় পরস্পর নিশ্ছেদ সেট।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23576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5799" y="1296412"/>
            <a:ext cx="5334001" cy="3046988"/>
            <a:chOff x="685799" y="2093887"/>
            <a:chExt cx="5334001" cy="3046988"/>
          </a:xfrm>
        </p:grpSpPr>
        <p:sp>
          <p:nvSpPr>
            <p:cNvPr id="14" name="TextBox 13"/>
            <p:cNvSpPr txBox="1"/>
            <p:nvPr/>
          </p:nvSpPr>
          <p:spPr>
            <a:xfrm>
              <a:off x="685799" y="2093887"/>
              <a:ext cx="5334001" cy="30469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" pitchFamily="2" charset="0"/>
                  <a:cs typeface="Nikosh" pitchFamily="2" charset="0"/>
                </a:rPr>
                <a:t>যদি দুইটি সেটের উপাদানগুলোর মধ্যে কোন সাধারণ উপাদান না থাকে,তবে সেট দুইটি  পরস্পর নিশ্ছেদ সেট। যেমন চিত্রে </a:t>
              </a:r>
              <a:r>
                <a:rPr lang="en-US" sz="3200" dirty="0" smtClean="0">
                  <a:latin typeface="Nikosh" pitchFamily="2" charset="0"/>
                  <a:cs typeface="Nikosh" pitchFamily="2" charset="0"/>
                </a:rPr>
                <a:t>A </a:t>
              </a:r>
              <a:r>
                <a:rPr lang="bn-IN" sz="3200" dirty="0" smtClean="0"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3200" dirty="0" smtClean="0">
                  <a:latin typeface="Nikosh" pitchFamily="2" charset="0"/>
                  <a:cs typeface="Nikosh" pitchFamily="2" charset="0"/>
                </a:rPr>
                <a:t>B </a:t>
              </a:r>
              <a:r>
                <a:rPr lang="bn-IN" sz="3200" dirty="0" smtClean="0">
                  <a:latin typeface="Nikosh" pitchFamily="2" charset="0"/>
                  <a:cs typeface="Nikosh" pitchFamily="2" charset="0"/>
                </a:rPr>
                <a:t> সেট পরস্পর নিশ্ছেদ সেট কারণ </a:t>
              </a:r>
              <a:r>
                <a:rPr lang="en-US" sz="3200" dirty="0" smtClean="0">
                  <a:latin typeface="Nikosh" pitchFamily="2" charset="0"/>
                  <a:cs typeface="Nikosh" pitchFamily="2" charset="0"/>
                </a:rPr>
                <a:t>A </a:t>
              </a:r>
              <a:r>
                <a:rPr lang="en-US" sz="3200" b="1" dirty="0" smtClean="0">
                  <a:latin typeface="Nikosh" pitchFamily="2" charset="0"/>
                  <a:cs typeface="Nikosh" pitchFamily="2" charset="0"/>
                </a:rPr>
                <a:t>∩</a:t>
              </a:r>
              <a:r>
                <a:rPr lang="en-US" sz="3200" dirty="0" smtClean="0">
                  <a:latin typeface="Nikosh" pitchFamily="2" charset="0"/>
                  <a:cs typeface="Nikosh" pitchFamily="2" charset="0"/>
                </a:rPr>
                <a:t> B = </a:t>
              </a:r>
              <a:r>
                <a:rPr lang="bn-IN" sz="3200" dirty="0" smtClean="0">
                  <a:latin typeface="Nikosh" pitchFamily="2" charset="0"/>
                  <a:cs typeface="Nikosh" pitchFamily="2" charset="0"/>
                </a:rPr>
                <a:t>      </a:t>
              </a:r>
              <a:endParaRPr lang="en-US" sz="3200" dirty="0"/>
            </a:p>
            <a:p>
              <a:r>
                <a:rPr lang="bn-IN" sz="3200" dirty="0" smtClean="0">
                  <a:latin typeface="Nikosh" pitchFamily="2" charset="0"/>
                  <a:cs typeface="Nikosh" pitchFamily="2" charset="0"/>
                </a:rPr>
                <a:t>                                             </a:t>
              </a:r>
              <a:endParaRPr lang="en-US" sz="3200" dirty="0">
                <a:latin typeface="Nikosh" pitchFamily="2" charset="0"/>
                <a:cs typeface="Nikosh" pitchFamily="2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200400" y="4180798"/>
              <a:ext cx="403370" cy="401404"/>
              <a:chOff x="3200400" y="4180798"/>
              <a:chExt cx="403370" cy="401404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3200400" y="4191000"/>
                <a:ext cx="40337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3229936" y="4180798"/>
                <a:ext cx="344298" cy="4014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957814" y="304800"/>
            <a:ext cx="2452386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7620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উপসেটঃ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কোন সেটের উপাদান থেকে যতগুলো সেট গঠন করা যায় এদের পেত্যেকেটি প্রত্তদ সেটের উপসেট। যেমনঃ মনে করি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A={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লাল, হলুদ} একটি রং এর সেট।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A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সেটের উপাদনগুলো নিয়ে {লাল,হলুদ},{লাল},{হলুদ},{} সেটগুলো গঠন করতে পারি। গঠিত {লাল,হলাদ},{লাল},{হলুদ},{} সেটগুলো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A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সেটের উপসেট।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5867400"/>
            <a:ext cx="5181600" cy="58477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ফাঁকা সেট যেকোন সেটের উপসেট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895600" y="381000"/>
            <a:ext cx="2438400" cy="990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লক্ষ্য করি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1336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ভেন চিত্র সাধারণত আয়তকার ও বৃত্তাকার ক্ষেত্রে ব্যবহার করা হয়।ভেন চিত্র ব্যবহার করে অতি সহজে সেট ও সেট প্রক্রিয়ার বিভিন্ন বৈশিষ্ট যাচাই করা যায়।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0358" y="3518595"/>
            <a:ext cx="516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U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663413" y="3868461"/>
            <a:ext cx="1962150" cy="1303162"/>
            <a:chOff x="6648450" y="4157699"/>
            <a:chExt cx="1962150" cy="1303162"/>
          </a:xfrm>
        </p:grpSpPr>
        <p:sp>
          <p:nvSpPr>
            <p:cNvPr id="18" name="Flowchart: Connector 17"/>
            <p:cNvSpPr/>
            <p:nvPr/>
          </p:nvSpPr>
          <p:spPr>
            <a:xfrm>
              <a:off x="6648450" y="4157699"/>
              <a:ext cx="1333500" cy="1303162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7315200" y="4199592"/>
              <a:ext cx="1295400" cy="1210608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25251" y="4316838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1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54188" y="4704107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2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72000" y="3930748"/>
            <a:ext cx="1371600" cy="1295400"/>
            <a:chOff x="4572000" y="3930748"/>
            <a:chExt cx="1371600" cy="1295400"/>
          </a:xfrm>
        </p:grpSpPr>
        <p:sp>
          <p:nvSpPr>
            <p:cNvPr id="17" name="Flowchart: Connector 16"/>
            <p:cNvSpPr/>
            <p:nvPr/>
          </p:nvSpPr>
          <p:spPr>
            <a:xfrm>
              <a:off x="4572000" y="3930748"/>
              <a:ext cx="1371600" cy="12954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57800" y="4064785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5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59939" y="4329504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6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59266" y="4698319"/>
              <a:ext cx="4090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7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733800" y="3899970"/>
            <a:ext cx="1485900" cy="1321569"/>
            <a:chOff x="3733800" y="3899970"/>
            <a:chExt cx="1485900" cy="1321569"/>
          </a:xfrm>
        </p:grpSpPr>
        <p:sp>
          <p:nvSpPr>
            <p:cNvPr id="14" name="Flowchart: Connector 13"/>
            <p:cNvSpPr/>
            <p:nvPr/>
          </p:nvSpPr>
          <p:spPr>
            <a:xfrm>
              <a:off x="3962400" y="4013305"/>
              <a:ext cx="514350" cy="565143"/>
            </a:xfrm>
            <a:prstGeom prst="flowChartConnector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Nikosh" pitchFamily="2" charset="0"/>
                  <a:cs typeface="Nikosh" pitchFamily="2" charset="0"/>
                </a:rPr>
                <a:t>1</a:t>
              </a:r>
              <a:endPara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3733800" y="3899970"/>
              <a:ext cx="1485900" cy="12954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80711" y="4055228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3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5901" y="4436709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4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4800" y="4698319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2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803083" y="3541565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5640" y="3376750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B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63548" y="3383608"/>
            <a:ext cx="44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91384" y="3354009"/>
            <a:ext cx="436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B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915483" y="3952324"/>
            <a:ext cx="2366242" cy="1269215"/>
            <a:chOff x="915483" y="3952324"/>
            <a:chExt cx="2366242" cy="1269215"/>
          </a:xfrm>
        </p:grpSpPr>
        <p:sp>
          <p:nvSpPr>
            <p:cNvPr id="7" name="TextBox 6"/>
            <p:cNvSpPr txBox="1"/>
            <p:nvPr/>
          </p:nvSpPr>
          <p:spPr>
            <a:xfrm>
              <a:off x="1121173" y="4005590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1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78957" y="4013306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2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3224" y="4013306"/>
              <a:ext cx="4058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3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22307" y="4578448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4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77461" y="4578448"/>
              <a:ext cx="6171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5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76286" y="4578448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6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2527623" y="4547670"/>
              <a:ext cx="4485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7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5483" y="3952324"/>
              <a:ext cx="2366242" cy="12692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28" grpId="0"/>
      <p:bldP spid="30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57500" y="381000"/>
            <a:ext cx="2895600" cy="106680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035" y="4765165"/>
            <a:ext cx="6858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বিভিন্ন প্রকার সেটের সংজ্ঞা ও প্রতীক চিহ্ন লিখ।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123" name="Picture 3" descr="C:\Users\i\Downloads\094439student_kalerkantho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2075"/>
            <a:ext cx="4953000" cy="2993403"/>
          </a:xfrm>
          <a:prstGeom prst="ellipse">
            <a:avLst/>
          </a:prstGeom>
          <a:ln w="190500" cap="rnd">
            <a:solidFill>
              <a:schemeClr val="accent5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Left-Right Arrow 1"/>
          <p:cNvSpPr/>
          <p:nvPr/>
        </p:nvSpPr>
        <p:spPr>
          <a:xfrm>
            <a:off x="2217321" y="228600"/>
            <a:ext cx="3048000" cy="1447800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7567" y="38100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A={2,3,5}, B={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a,b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}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এবং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C={2,a}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হলে নিচের সেটগুলো নির্ণয় করঃ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567" y="48768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(B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∩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(A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∩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B)U(B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∩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C)</a:t>
            </a:r>
          </a:p>
        </p:txBody>
      </p:sp>
      <p:pic>
        <p:nvPicPr>
          <p:cNvPr id="8194" name="Picture 2" descr="C:\Users\i\Downloads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321" y="381000"/>
            <a:ext cx="3515236" cy="3124200"/>
          </a:xfrm>
          <a:prstGeom prst="ellipse">
            <a:avLst/>
          </a:prstGeom>
          <a:ln w="190500" cap="rnd">
            <a:solidFill>
              <a:schemeClr val="accent4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Left-Right Arrow 1"/>
          <p:cNvSpPr/>
          <p:nvPr/>
        </p:nvSpPr>
        <p:spPr>
          <a:xfrm>
            <a:off x="2819400" y="18327"/>
            <a:ext cx="2988254" cy="1658073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দলীয় কাজ 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4263772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U={1,2,3,4,5,6,,7} ,A={2,3,5}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এবং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 B={ 2,4,5}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হলে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2578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(A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∩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B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)`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=?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এবং দেখাও যে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(AUC)‘=A'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∩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C'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146" name="Picture 2" descr="C:\Users\i\Pictures\20170703_1427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675242" cy="2739772"/>
          </a:xfrm>
          <a:prstGeom prst="ellipse">
            <a:avLst/>
          </a:prstGeom>
          <a:ln w="190500" cap="rnd">
            <a:solidFill>
              <a:schemeClr val="accent5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Left-Right Arrow 1"/>
          <p:cNvSpPr/>
          <p:nvPr/>
        </p:nvSpPr>
        <p:spPr>
          <a:xfrm>
            <a:off x="3048000" y="0"/>
            <a:ext cx="2667000" cy="9708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2400" dirty="0" smtClean="0"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7860" y="732957"/>
            <a:ext cx="6874629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পাশের ভেন চিত্রের আলোকে নিচের প্রশ্নের উত্তর দাওঃ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1225399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solidFill>
                  <a:srgbClr val="6600CC"/>
                </a:solidFill>
                <a:latin typeface="Nikosh" pitchFamily="2" charset="0"/>
                <a:cs typeface="Nikosh" pitchFamily="2" charset="0"/>
              </a:rPr>
              <a:t>সার্বিক সেট কোনটি? </a:t>
            </a:r>
            <a:endParaRPr lang="en-US" sz="2800" dirty="0">
              <a:solidFill>
                <a:srgbClr val="6600CC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736598" y="2379561"/>
            <a:ext cx="2756705" cy="523220"/>
            <a:chOff x="685800" y="2802240"/>
            <a:chExt cx="2756705" cy="523220"/>
          </a:xfrm>
        </p:grpSpPr>
        <p:sp>
          <p:nvSpPr>
            <p:cNvPr id="27" name="TextBox 26"/>
            <p:cNvSpPr txBox="1"/>
            <p:nvPr/>
          </p:nvSpPr>
          <p:spPr>
            <a:xfrm>
              <a:off x="685800" y="2802240"/>
              <a:ext cx="27567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2. </a:t>
              </a:r>
              <a:r>
                <a:rPr lang="bn-IN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কোনটি    </a:t>
              </a:r>
              <a:r>
                <a:rPr lang="en-US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    </a:t>
              </a:r>
              <a:r>
                <a:rPr lang="bn-IN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সেট?  </a:t>
              </a:r>
              <a:endParaRPr lang="en-US" sz="2800" dirty="0">
                <a:solidFill>
                  <a:srgbClr val="6600CC"/>
                </a:solidFill>
                <a:latin typeface="Nikosh" pitchFamily="2" charset="0"/>
                <a:cs typeface="Nikosh" pitchFamily="2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4231072"/>
                </p:ext>
              </p:extLst>
            </p:nvPr>
          </p:nvGraphicFramePr>
          <p:xfrm>
            <a:off x="2119338" y="2868868"/>
            <a:ext cx="381000" cy="362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0" name="Equation" r:id="rId3" imgW="203112" imgH="190417" progId="Equation.3">
                    <p:embed/>
                  </p:oleObj>
                </mc:Choice>
                <mc:Fallback>
                  <p:oleObj name="Equation" r:id="rId3" imgW="203112" imgH="190417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9338" y="2868868"/>
                          <a:ext cx="381000" cy="36285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0" y="0"/>
          <a:ext cx="20002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1" name="Equation" r:id="rId5" imgW="203112" imgH="190417" progId="Equation.3">
                  <p:embed/>
                </p:oleObj>
              </mc:Choice>
              <mc:Fallback>
                <p:oleObj name="Equation" r:id="rId5" imgW="203112" imgH="19041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00025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lowchart: Connector 25"/>
          <p:cNvSpPr/>
          <p:nvPr/>
        </p:nvSpPr>
        <p:spPr>
          <a:xfrm>
            <a:off x="9296400" y="1563215"/>
            <a:ext cx="277212" cy="24769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871851" y="1863852"/>
            <a:ext cx="949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(ক)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81199" y="1856341"/>
            <a:ext cx="1204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খ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B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0" y="1864804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ঘ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)   U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8786" y="2942922"/>
            <a:ext cx="2424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(ক) {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5,6,7,8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}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70017" y="2897669"/>
            <a:ext cx="25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খ) {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2,3,4,5,6}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97251" y="3466142"/>
            <a:ext cx="2272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(গ)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{1,4,7,8}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85449" y="3453442"/>
            <a:ext cx="1475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(ঘ){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3,6}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8786" y="4570512"/>
            <a:ext cx="2102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(ক)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{2,3}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12203" y="4570512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(খ)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{2,3,5,6}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46776" y="4570512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(গ)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{3,4,6,7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6390424" y="4521237"/>
            <a:ext cx="2574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{2,3,4,5,6,7}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3899" y="5785608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(ক){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1,2,3,4,5,6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46698" y="5767866"/>
            <a:ext cx="228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(খ)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{5,6,7}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01605" y="5761241"/>
            <a:ext cx="1978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(গ){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3,4,6}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64934" y="5743404"/>
            <a:ext cx="2300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ঘ)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{1,2,3,4}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9435006" y="3169444"/>
            <a:ext cx="274148" cy="247697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lowchart: Connector 55"/>
          <p:cNvSpPr/>
          <p:nvPr/>
        </p:nvSpPr>
        <p:spPr>
          <a:xfrm>
            <a:off x="9507924" y="5787901"/>
            <a:ext cx="274148" cy="247697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Connector 56"/>
          <p:cNvSpPr/>
          <p:nvPr/>
        </p:nvSpPr>
        <p:spPr>
          <a:xfrm>
            <a:off x="9507924" y="4548851"/>
            <a:ext cx="274148" cy="247697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736598" y="4047292"/>
            <a:ext cx="4232820" cy="523220"/>
            <a:chOff x="736598" y="4047292"/>
            <a:chExt cx="4232820" cy="523220"/>
          </a:xfrm>
        </p:grpSpPr>
        <p:sp>
          <p:nvSpPr>
            <p:cNvPr id="32" name="TextBox 31"/>
            <p:cNvSpPr txBox="1"/>
            <p:nvPr/>
          </p:nvSpPr>
          <p:spPr>
            <a:xfrm>
              <a:off x="736598" y="4047292"/>
              <a:ext cx="42328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3. </a:t>
              </a:r>
              <a:r>
                <a:rPr lang="bn-IN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কোনটি</a:t>
              </a:r>
              <a:r>
                <a:rPr lang="en-US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    </a:t>
              </a:r>
              <a:r>
                <a:rPr lang="en-US" sz="2800" dirty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A      </a:t>
              </a:r>
              <a:r>
                <a:rPr lang="en-US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 B</a:t>
              </a:r>
              <a:r>
                <a:rPr lang="bn-IN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 সেট? </a:t>
              </a:r>
              <a:endParaRPr lang="en-US" sz="2800" dirty="0">
                <a:solidFill>
                  <a:srgbClr val="6600CC"/>
                </a:solidFill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381250" y="4058615"/>
              <a:ext cx="64770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9" name="Group 38"/>
          <p:cNvGrpSpPr/>
          <p:nvPr/>
        </p:nvGrpSpPr>
        <p:grpSpPr>
          <a:xfrm>
            <a:off x="762000" y="5220184"/>
            <a:ext cx="6836034" cy="523220"/>
            <a:chOff x="963483" y="5220184"/>
            <a:chExt cx="6836034" cy="523220"/>
          </a:xfrm>
        </p:grpSpPr>
        <p:sp>
          <p:nvSpPr>
            <p:cNvPr id="34" name="TextBox 33"/>
            <p:cNvSpPr txBox="1"/>
            <p:nvPr/>
          </p:nvSpPr>
          <p:spPr>
            <a:xfrm>
              <a:off x="963483" y="5220184"/>
              <a:ext cx="68360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4.</a:t>
              </a:r>
              <a:r>
                <a:rPr lang="bn-IN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কোনটি </a:t>
              </a:r>
              <a:r>
                <a:rPr lang="en-US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A     B </a:t>
              </a:r>
              <a:r>
                <a:rPr lang="bn-IN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 সেট </a:t>
              </a:r>
              <a:r>
                <a:rPr lang="en-US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? </a:t>
              </a:r>
              <a:r>
                <a:rPr lang="bn-IN" sz="2800" dirty="0" smtClean="0">
                  <a:solidFill>
                    <a:srgbClr val="6600CC"/>
                  </a:solidFill>
                  <a:latin typeface="Nikosh" pitchFamily="2" charset="0"/>
                  <a:cs typeface="Nikosh" pitchFamily="2" charset="0"/>
                </a:rPr>
                <a:t> </a:t>
              </a:r>
              <a:endParaRPr lang="en-US" sz="2800" dirty="0">
                <a:solidFill>
                  <a:srgbClr val="6600CC"/>
                </a:solidFill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2317" y="5253690"/>
              <a:ext cx="64770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3" name="Group 62"/>
          <p:cNvGrpSpPr/>
          <p:nvPr/>
        </p:nvGrpSpPr>
        <p:grpSpPr>
          <a:xfrm>
            <a:off x="6079304" y="1173312"/>
            <a:ext cx="2684859" cy="2552537"/>
            <a:chOff x="6079304" y="1173312"/>
            <a:chExt cx="2684859" cy="2552537"/>
          </a:xfrm>
        </p:grpSpPr>
        <p:sp>
          <p:nvSpPr>
            <p:cNvPr id="7" name="Flowchart: Connector 6"/>
            <p:cNvSpPr/>
            <p:nvPr/>
          </p:nvSpPr>
          <p:spPr>
            <a:xfrm>
              <a:off x="7162800" y="2233914"/>
              <a:ext cx="1408735" cy="1208589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079304" y="1173312"/>
              <a:ext cx="2684859" cy="2552537"/>
              <a:chOff x="6079304" y="1225398"/>
              <a:chExt cx="2684859" cy="2552537"/>
            </a:xfrm>
          </p:grpSpPr>
          <p:sp>
            <p:nvSpPr>
              <p:cNvPr id="5" name="Flowchart: Connector 4"/>
              <p:cNvSpPr/>
              <p:nvPr/>
            </p:nvSpPr>
            <p:spPr>
              <a:xfrm>
                <a:off x="6480376" y="2405604"/>
                <a:ext cx="1346258" cy="1175796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Connector 5"/>
              <p:cNvSpPr/>
              <p:nvPr/>
            </p:nvSpPr>
            <p:spPr>
              <a:xfrm>
                <a:off x="6858000" y="1828800"/>
                <a:ext cx="1302152" cy="1165424"/>
              </a:xfrm>
              <a:prstGeom prst="flowChartConnector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677852" y="2366779"/>
                <a:ext cx="37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Nikosh" pitchFamily="2" charset="0"/>
                    <a:cs typeface="Nikosh" pitchFamily="2" charset="0"/>
                  </a:rPr>
                  <a:t>4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263499" y="2547027"/>
                <a:ext cx="3738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3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22967" y="2980838"/>
                <a:ext cx="3722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6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187183" y="1917896"/>
                <a:ext cx="3706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1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19118" y="2379561"/>
                <a:ext cx="369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2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684169" y="2942922"/>
                <a:ext cx="3706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5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971639" y="2928447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7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64933" y="1687063"/>
                <a:ext cx="409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A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079304" y="2890294"/>
                <a:ext cx="4010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B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8348665" y="3316270"/>
                <a:ext cx="415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C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242648" y="1225398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U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234969" y="1903510"/>
                <a:ext cx="375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8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079304" y="1563215"/>
                <a:ext cx="2684859" cy="221472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2995651" y="1834825"/>
            <a:ext cx="1767551" cy="523220"/>
            <a:chOff x="2995651" y="1834825"/>
            <a:chExt cx="1767551" cy="523220"/>
          </a:xfrm>
        </p:grpSpPr>
        <p:sp>
          <p:nvSpPr>
            <p:cNvPr id="43" name="TextBox 42"/>
            <p:cNvSpPr txBox="1"/>
            <p:nvPr/>
          </p:nvSpPr>
          <p:spPr>
            <a:xfrm>
              <a:off x="2995651" y="1834825"/>
              <a:ext cx="17675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গ</a:t>
              </a:r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) 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A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    </a:t>
              </a:r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 B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9426" y="1863852"/>
              <a:ext cx="647700" cy="40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50677 0.0539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4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93003 0.0641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022E-16 L -0.94636 0.0298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26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94636 0.01574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326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/>
      <p:bldP spid="26" grpId="0" animBg="1"/>
      <p:bldP spid="41" grpId="0"/>
      <p:bldP spid="42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8" grpId="0"/>
      <p:bldP spid="59" grpId="0"/>
      <p:bldP spid="31" grpId="0" animBg="1"/>
      <p:bldP spid="56" grpId="0" animBg="1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170" name="Picture 2" descr="C:\Users\i\Download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6076638" cy="4029075"/>
          </a:xfrm>
          <a:prstGeom prst="ellipse">
            <a:avLst/>
          </a:prstGeom>
          <a:ln w="190500" cap="rnd">
            <a:solidFill>
              <a:schemeClr val="accent4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9800" y="3657600"/>
            <a:ext cx="44196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solidFill>
                  <a:srgbClr val="3DCDCD"/>
                </a:solidFill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3200" dirty="0">
              <a:solidFill>
                <a:srgbClr val="3DCDCD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300" y="4724401"/>
            <a:ext cx="8039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A={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a,b,c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}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হলে,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A-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এর উপসেটসমহূ নির্ণয় কর এবং যেকোন তিনটি উপসেট লিখে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এদের পুরক সেট নির্ণয়কর।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endParaRPr lang="bn-IN" sz="2800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53052"/>
            <a:ext cx="9163291" cy="6911052"/>
          </a:xfrm>
          <a:prstGeom prst="frame">
            <a:avLst>
              <a:gd name="adj1" fmla="val 3072"/>
            </a:avLst>
          </a:prstGeom>
          <a:solidFill>
            <a:srgbClr val="3DCD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5536" y="4572000"/>
            <a:ext cx="4953000" cy="114300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Thanks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5336" y="296150"/>
            <a:ext cx="5613400" cy="10221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বৃদ্ধ ও অক্ষমদের প্রতি সহানুভূতিশীল হব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2" descr="C:\Users\i\Desktop\teno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40391"/>
            <a:ext cx="6997700" cy="513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5181600"/>
            <a:ext cx="6061664" cy="10668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" pitchFamily="2" charset="0"/>
                <a:cs typeface="Nikosh" pitchFamily="2" charset="0"/>
              </a:rPr>
              <a:t>Thanks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548"/>
            </a:avLst>
          </a:prstGeom>
          <a:solidFill>
            <a:srgbClr val="3DCD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914400"/>
            <a:ext cx="3505200" cy="5232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পরিচিতি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819400"/>
            <a:ext cx="5181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দেলওয়ারা বেগম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সহকারি শিক্ষক(বি,এসসি)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আলতাদীঘি স্নাতক মাদরাসা শেরপুর,বগুড়া।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মোবাইল নং-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01728247910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ই-মেইলঃ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delwara1979@gmail.com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2286000"/>
            <a:ext cx="76200" cy="3810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86400" y="2819400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শ্রেণিঃ ৮ম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বিষয়ঃ গণিত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অধ্যায়ঃ সপ্তম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সময়ঃ  ৪৫ মিনিট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তারিখঃ ২৮/০৯/২০১৯ </a:t>
            </a:r>
            <a:r>
              <a:rPr lang="bn-IN" sz="2800" dirty="0" smtClean="0"/>
              <a:t>ইং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41053"/>
              </p:ext>
            </p:extLst>
          </p:nvPr>
        </p:nvGraphicFramePr>
        <p:xfrm>
          <a:off x="853388" y="1162531"/>
          <a:ext cx="2209800" cy="1143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09800"/>
              </a:tblGrid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960977"/>
              </p:ext>
            </p:extLst>
          </p:nvPr>
        </p:nvGraphicFramePr>
        <p:xfrm>
          <a:off x="3962400" y="1219200"/>
          <a:ext cx="2152892" cy="114203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2892"/>
              </a:tblGrid>
              <a:tr h="11420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owchart: Connector 5"/>
          <p:cNvSpPr/>
          <p:nvPr/>
        </p:nvSpPr>
        <p:spPr>
          <a:xfrm>
            <a:off x="1135284" y="1377868"/>
            <a:ext cx="304800" cy="31926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819394" y="1370150"/>
            <a:ext cx="342900" cy="238247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143000" y="1820358"/>
            <a:ext cx="342900" cy="351582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2557999" y="1377868"/>
            <a:ext cx="343383" cy="3289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796244" y="1818671"/>
            <a:ext cx="324089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2539669" y="1818671"/>
            <a:ext cx="342419" cy="304800"/>
          </a:xfrm>
          <a:prstGeom prst="flowChartConnector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4114800" y="1368221"/>
            <a:ext cx="304800" cy="32891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4724400" y="1388235"/>
            <a:ext cx="304800" cy="32939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486400" y="1388235"/>
            <a:ext cx="381000" cy="329398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4114800" y="1939480"/>
            <a:ext cx="304800" cy="366051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4724400" y="1996149"/>
            <a:ext cx="3810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5486400" y="1996149"/>
            <a:ext cx="381000" cy="309382"/>
          </a:xfrm>
          <a:prstGeom prst="flowChartConnector">
            <a:avLst/>
          </a:prstGeom>
          <a:solidFill>
            <a:srgbClr val="3DCD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305143"/>
              </p:ext>
            </p:extLst>
          </p:nvPr>
        </p:nvGraphicFramePr>
        <p:xfrm>
          <a:off x="3276600" y="1617641"/>
          <a:ext cx="617891" cy="575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" name="Equation" r:id="rId3" imgW="279360" imgH="253800" progId="Equation.3">
                  <p:embed/>
                </p:oleObj>
              </mc:Choice>
              <mc:Fallback>
                <p:oleObj name="Equation" r:id="rId3" imgW="27936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17641"/>
                        <a:ext cx="617891" cy="5752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891226"/>
              </p:ext>
            </p:extLst>
          </p:nvPr>
        </p:nvGraphicFramePr>
        <p:xfrm>
          <a:off x="3733800" y="4038600"/>
          <a:ext cx="762000" cy="709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8" name="Equation" r:id="rId5" imgW="279279" imgH="253890" progId="Equation.3">
                  <p:embed/>
                </p:oleObj>
              </mc:Choice>
              <mc:Fallback>
                <p:oleObj name="Equation" r:id="rId5" imgW="279279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38600"/>
                        <a:ext cx="762000" cy="7094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916887"/>
              </p:ext>
            </p:extLst>
          </p:nvPr>
        </p:nvGraphicFramePr>
        <p:xfrm>
          <a:off x="1135284" y="3886200"/>
          <a:ext cx="2369916" cy="1219200"/>
        </p:xfrm>
        <a:graphic>
          <a:graphicData uri="http://schemas.openxmlformats.org/drawingml/2006/table">
            <a:tbl>
              <a:tblPr/>
              <a:tblGrid>
                <a:gridCol w="2369916"/>
              </a:tblGrid>
              <a:tr h="1219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54142"/>
              </p:ext>
            </p:extLst>
          </p:nvPr>
        </p:nvGraphicFramePr>
        <p:xfrm>
          <a:off x="4681959" y="3810000"/>
          <a:ext cx="2370881" cy="1237527"/>
        </p:xfrm>
        <a:graphic>
          <a:graphicData uri="http://schemas.openxmlformats.org/drawingml/2006/table">
            <a:tbl>
              <a:tblPr/>
              <a:tblGrid>
                <a:gridCol w="2370881"/>
              </a:tblGrid>
              <a:tr h="12375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Flowchart: Connector 26"/>
          <p:cNvSpPr/>
          <p:nvPr/>
        </p:nvSpPr>
        <p:spPr>
          <a:xfrm>
            <a:off x="1287684" y="4114800"/>
            <a:ext cx="312516" cy="3048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1990844" y="4114800"/>
            <a:ext cx="371356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2729690" y="4114800"/>
            <a:ext cx="318312" cy="3048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1440084" y="4724400"/>
            <a:ext cx="356160" cy="228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2176522" y="4724400"/>
            <a:ext cx="363147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2888846" y="4724400"/>
            <a:ext cx="311554" cy="228600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4876800" y="3963847"/>
            <a:ext cx="266700" cy="304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5600700" y="4021238"/>
            <a:ext cx="419100" cy="245962"/>
          </a:xfrm>
          <a:prstGeom prst="flowChartConnector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6477000" y="3962400"/>
            <a:ext cx="304800" cy="3048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/>
          <p:cNvSpPr/>
          <p:nvPr/>
        </p:nvSpPr>
        <p:spPr>
          <a:xfrm>
            <a:off x="5029200" y="4572000"/>
            <a:ext cx="457200" cy="26670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/>
          <p:cNvSpPr/>
          <p:nvPr/>
        </p:nvSpPr>
        <p:spPr>
          <a:xfrm>
            <a:off x="5867400" y="4572000"/>
            <a:ext cx="304800" cy="3810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6629400" y="4572000"/>
            <a:ext cx="304800" cy="381000"/>
          </a:xfrm>
          <a:prstGeom prst="flowChartConnector">
            <a:avLst/>
          </a:prstGeom>
          <a:solidFill>
            <a:srgbClr val="3DCD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91758" y="381000"/>
            <a:ext cx="2775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এগুলো কি?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35236" y="2905780"/>
            <a:ext cx="3495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রংএর সেট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29251" y="5334000"/>
            <a:ext cx="6459036" cy="461665"/>
          </a:xfrm>
          <a:prstGeom prst="rect">
            <a:avLst/>
          </a:prstGeom>
          <a:solidFill>
            <a:srgbClr val="3DCDCD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রংএর সেটের মাঝে যে চিহ্ন ব্যবহার করা হয়েছে সেগুলো কি?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80326" y="5801452"/>
            <a:ext cx="3544274" cy="52314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সেটের প্রক্রিয়া চিহ্ন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1524000" y="228600"/>
            <a:ext cx="6477000" cy="2209800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Plaque 5"/>
          <p:cNvSpPr/>
          <p:nvPr/>
        </p:nvSpPr>
        <p:spPr>
          <a:xfrm>
            <a:off x="685800" y="3048000"/>
            <a:ext cx="7924800" cy="2667000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সেট প্রক্রিয়া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85800" y="457200"/>
            <a:ext cx="7696200" cy="5791200"/>
          </a:xfrm>
          <a:prstGeom prst="horizontalScroll">
            <a:avLst>
              <a:gd name="adj" fmla="val 2966"/>
            </a:avLst>
          </a:prstGeom>
          <a:solidFill>
            <a:srgbClr val="3DCD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1124635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পাঠ শেষে শিক্ষার্থীরা............ </a:t>
            </a:r>
            <a:endParaRPr lang="en-US" sz="36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2774" y="2798758"/>
            <a:ext cx="623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বিভিন্ন প্রকার সেটের সংজ্ঞা বলতে পারবে।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3484" y="1884358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প্রতীক সেটের ইংরাজি এবং বাংলা নাম জানতে                    পারবে।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5086" y="4520495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সেটের ধর্মাবলি প্রয়োগ করে সমস্যা সমাধান     করতে পারবে।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9626" y="3447327"/>
            <a:ext cx="6379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>
                <a:latin typeface="Nikosh" pitchFamily="2" charset="0"/>
                <a:cs typeface="Nikosh" pitchFamily="2" charset="0"/>
              </a:rPr>
              <a:t>ভেনচিত্র ব্যবহার করে বিভিন্ন প্রকার সেট ব্যাখ্যা করতে পারবে।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447800" y="228600"/>
            <a:ext cx="6629400" cy="1600200"/>
          </a:xfrm>
          <a:prstGeom prst="leftRightArrow">
            <a:avLst/>
          </a:prstGeom>
          <a:ln>
            <a:solidFill>
              <a:srgbClr val="3DCDC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প্রতীক সেটের ইংরাজি এবং বাংলা নাম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371725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U=Universal Set(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সার্বিক সেট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15467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361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2066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152400" y="514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152400" y="952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152400" y="1419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152400" y="1676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152400" y="2219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707121"/>
              </p:ext>
            </p:extLst>
          </p:nvPr>
        </p:nvGraphicFramePr>
        <p:xfrm>
          <a:off x="1600200" y="4153819"/>
          <a:ext cx="4857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5" name="Equation" r:id="rId5" imgW="203112" imgH="190417" progId="Equation.3">
                  <p:embed/>
                </p:oleObj>
              </mc:Choice>
              <mc:Fallback>
                <p:oleObj name="Equation" r:id="rId5" imgW="203112" imgH="190417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53819"/>
                        <a:ext cx="4857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88515"/>
              </p:ext>
            </p:extLst>
          </p:nvPr>
        </p:nvGraphicFramePr>
        <p:xfrm>
          <a:off x="1676400" y="4876438"/>
          <a:ext cx="3048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6" name="Equation" r:id="rId7" imgW="152202" imgH="126835" progId="Equation.3">
                  <p:embed/>
                </p:oleObj>
              </mc:Choice>
              <mc:Fallback>
                <p:oleObj name="Equation" r:id="rId7" imgW="152202" imgH="126835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76438"/>
                        <a:ext cx="30480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815687"/>
              </p:ext>
            </p:extLst>
          </p:nvPr>
        </p:nvGraphicFramePr>
        <p:xfrm>
          <a:off x="2133600" y="4852625"/>
          <a:ext cx="2952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7" name="Equation" r:id="rId9" imgW="152268" imgH="152268" progId="Equation.3">
                  <p:embed/>
                </p:oleObj>
              </mc:Choice>
              <mc:Fallback>
                <p:oleObj name="Equation" r:id="rId9" imgW="152268" imgH="152268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52625"/>
                        <a:ext cx="29527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45554"/>
              </p:ext>
            </p:extLst>
          </p:nvPr>
        </p:nvGraphicFramePr>
        <p:xfrm>
          <a:off x="1752600" y="5279235"/>
          <a:ext cx="421994" cy="474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8" name="Equation" r:id="rId11" imgW="164880" imgH="177480" progId="Equation.3">
                  <p:embed/>
                </p:oleObj>
              </mc:Choice>
              <mc:Fallback>
                <p:oleObj name="Equation" r:id="rId11" imgW="164880" imgH="177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279235"/>
                        <a:ext cx="421994" cy="474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304800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3048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Rectangle 42"/>
          <p:cNvSpPr>
            <a:spLocks noChangeArrowheads="1"/>
          </p:cNvSpPr>
          <p:nvPr/>
        </p:nvSpPr>
        <p:spPr bwMode="auto">
          <a:xfrm>
            <a:off x="304800" y="1571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3048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Rectangle 44"/>
          <p:cNvSpPr>
            <a:spLocks noChangeArrowheads="1"/>
          </p:cNvSpPr>
          <p:nvPr/>
        </p:nvSpPr>
        <p:spPr bwMode="auto">
          <a:xfrm>
            <a:off x="304800" y="2076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1905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10478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9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78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" name="Rectangle 79"/>
          <p:cNvSpPr>
            <a:spLocks noChangeArrowheads="1"/>
          </p:cNvSpPr>
          <p:nvPr/>
        </p:nvSpPr>
        <p:spPr bwMode="auto">
          <a:xfrm>
            <a:off x="304800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Rectangle 80"/>
          <p:cNvSpPr>
            <a:spLocks noChangeArrowheads="1"/>
          </p:cNvSpPr>
          <p:nvPr/>
        </p:nvSpPr>
        <p:spPr bwMode="auto">
          <a:xfrm>
            <a:off x="3048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" name="Rectangle 81"/>
          <p:cNvSpPr>
            <a:spLocks noChangeArrowheads="1"/>
          </p:cNvSpPr>
          <p:nvPr/>
        </p:nvSpPr>
        <p:spPr bwMode="auto">
          <a:xfrm>
            <a:off x="304800" y="1571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" name="Rectangle 82"/>
          <p:cNvSpPr>
            <a:spLocks noChangeArrowheads="1"/>
          </p:cNvSpPr>
          <p:nvPr/>
        </p:nvSpPr>
        <p:spPr bwMode="auto">
          <a:xfrm>
            <a:off x="3048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" name="Rectangle 83"/>
          <p:cNvSpPr>
            <a:spLocks noChangeArrowheads="1"/>
          </p:cNvSpPr>
          <p:nvPr/>
        </p:nvSpPr>
        <p:spPr bwMode="auto">
          <a:xfrm>
            <a:off x="304800" y="2076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" name="Rectangle 84"/>
          <p:cNvSpPr>
            <a:spLocks noChangeArrowheads="1"/>
          </p:cNvSpPr>
          <p:nvPr/>
        </p:nvSpPr>
        <p:spPr bwMode="auto">
          <a:xfrm>
            <a:off x="30480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943338"/>
              </p:ext>
            </p:extLst>
          </p:nvPr>
        </p:nvGraphicFramePr>
        <p:xfrm>
          <a:off x="1600200" y="3725347"/>
          <a:ext cx="457200" cy="425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0" name="Equation" r:id="rId14" imgW="279360" imgH="253800" progId="Equation.3">
                  <p:embed/>
                </p:oleObj>
              </mc:Choice>
              <mc:Fallback>
                <p:oleObj name="Equation" r:id="rId14" imgW="279360" imgH="25380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725347"/>
                        <a:ext cx="457200" cy="4256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Rectangle 92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457200" y="819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" name="Rectangle 94"/>
          <p:cNvSpPr>
            <a:spLocks noChangeArrowheads="1"/>
          </p:cNvSpPr>
          <p:nvPr/>
        </p:nvSpPr>
        <p:spPr bwMode="auto">
          <a:xfrm>
            <a:off x="457200" y="125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" name="Rectangle 95"/>
          <p:cNvSpPr>
            <a:spLocks noChangeArrowheads="1"/>
          </p:cNvSpPr>
          <p:nvPr/>
        </p:nvSpPr>
        <p:spPr bwMode="auto">
          <a:xfrm>
            <a:off x="457200" y="1724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" name="Rectangle 96"/>
          <p:cNvSpPr>
            <a:spLocks noChangeArrowheads="1"/>
          </p:cNvSpPr>
          <p:nvPr/>
        </p:nvSpPr>
        <p:spPr bwMode="auto">
          <a:xfrm>
            <a:off x="45720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8" name="Rectangle 97"/>
          <p:cNvSpPr>
            <a:spLocks noChangeArrowheads="1"/>
          </p:cNvSpPr>
          <p:nvPr/>
        </p:nvSpPr>
        <p:spPr bwMode="auto">
          <a:xfrm>
            <a:off x="457200" y="222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" name="Rectangle 98"/>
          <p:cNvSpPr>
            <a:spLocks noChangeArrowheads="1"/>
          </p:cNvSpPr>
          <p:nvPr/>
        </p:nvSpPr>
        <p:spPr bwMode="auto">
          <a:xfrm>
            <a:off x="457200" y="2524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854050"/>
              </p:ext>
            </p:extLst>
          </p:nvPr>
        </p:nvGraphicFramePr>
        <p:xfrm>
          <a:off x="2039938" y="4298950"/>
          <a:ext cx="1873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1" name="Equation" r:id="rId16" imgW="114120" imgH="215640" progId="Equation.3">
                  <p:embed/>
                </p:oleObj>
              </mc:Choice>
              <mc:Fallback>
                <p:oleObj name="Equation" r:id="rId16" imgW="114120" imgH="21564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4298950"/>
                        <a:ext cx="1873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 1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246207" y="3630599"/>
            <a:ext cx="7073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 =Intersection(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ছেদ সেট বা কমন সেট)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98294" y="4163901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=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Complement of set(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পূরক সেট)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98294" y="4738653"/>
            <a:ext cx="5712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/   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= Sub set(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উপসেট)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5302" y="5243546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      =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Nul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set(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ফাঁকা সেট)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7172" y="3859541"/>
            <a:ext cx="272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19200" y="2981980"/>
            <a:ext cx="5029200" cy="523220"/>
            <a:chOff x="1219200" y="2981980"/>
            <a:chExt cx="5029200" cy="523220"/>
          </a:xfrm>
        </p:grpSpPr>
        <p:sp>
          <p:nvSpPr>
            <p:cNvPr id="55" name="TextBox 54"/>
            <p:cNvSpPr txBox="1"/>
            <p:nvPr/>
          </p:nvSpPr>
          <p:spPr>
            <a:xfrm>
              <a:off x="1219200" y="2981980"/>
              <a:ext cx="502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    = </a:t>
              </a:r>
              <a:r>
                <a:rPr lang="en-US" sz="2800" dirty="0" err="1" smtClean="0">
                  <a:latin typeface="Nikosh" pitchFamily="2" charset="0"/>
                  <a:cs typeface="Nikosh" pitchFamily="2" charset="0"/>
                </a:rPr>
                <a:t>U</a:t>
              </a:r>
              <a:r>
                <a:rPr lang="en-US" sz="2800" dirty="0" err="1" smtClean="0">
                  <a:latin typeface="Matura MT Script Capitals"/>
                  <a:cs typeface="Nikosh" pitchFamily="2" charset="0"/>
                </a:rPr>
                <a:t>'</a:t>
              </a:r>
              <a:r>
                <a:rPr lang="en-US" sz="2800" dirty="0" err="1" smtClean="0">
                  <a:latin typeface="Nikosh" pitchFamily="2" charset="0"/>
                  <a:cs typeface="Nikosh" pitchFamily="2" charset="0"/>
                </a:rPr>
                <a:t>nion</a:t>
              </a:r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 set(</a:t>
              </a: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কমন সেট)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56" name="Picture 5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153" b="-6947"/>
            <a:stretch/>
          </p:blipFill>
          <p:spPr bwMode="auto">
            <a:xfrm>
              <a:off x="1627683" y="3025838"/>
              <a:ext cx="277317" cy="411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209800" y="228600"/>
            <a:ext cx="4038600" cy="1143000"/>
          </a:xfrm>
          <a:prstGeom prst="leftRightArrow">
            <a:avLst/>
          </a:prstGeom>
          <a:ln>
            <a:solidFill>
              <a:srgbClr val="3DCDC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সার্বিক সেট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24600" y="1828800"/>
          <a:ext cx="1981200" cy="1463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1200"/>
              </a:tblGrid>
              <a:tr h="1143000"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en-US" dirty="0" smtClean="0"/>
                        <a:t>     2             3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       5         4</a:t>
                      </a:r>
                      <a:r>
                        <a:rPr lang="en-US" baseline="0" dirty="0" smtClean="0"/>
                        <a:t>     </a:t>
                      </a:r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 6                      7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01000" y="335280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U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438400"/>
            <a:ext cx="5410200" cy="3816429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কোন আলোচনায় বিবেচিত সকল সেট একটি নির্দিষ্ট সেটের উপসেট হয়ে থাকে তবে সে ক্ষেত্রে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নির্দিষ্ট সেটকে আলোচনাধীন সকল সেটের সার্বিক সেট বলে। সার্বিক সেটের জন্য সাধারণত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U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প্রতীক ব্যবহার করা হয় 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যেমনঃ তোমার মাদ্রাসার  সকল  শিক্ষার্থীর  সেট হলো সার্বিক সেট এবং ৮ম শ্রেণীর  শিক্ষার্থীর সেট হলো উক্ত সার্বিক সেটের উপসেট ।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3962400"/>
            <a:ext cx="1828800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সকল সেট সার্বিক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সেটের উপসেট। 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362200" y="0"/>
            <a:ext cx="4191000" cy="1295400"/>
          </a:xfrm>
          <a:prstGeom prst="leftRightArrow">
            <a:avLst/>
          </a:prstGeom>
          <a:ln>
            <a:solidFill>
              <a:srgbClr val="3DCDCD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dirty="0" smtClean="0">
                <a:latin typeface="Nikosh" pitchFamily="2" charset="0"/>
                <a:cs typeface="Nikosh" pitchFamily="2" charset="0"/>
              </a:rPr>
              <a:t>সংযোগ সেট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3657600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U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71551" y="4963470"/>
            <a:ext cx="48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4876800"/>
            <a:ext cx="473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B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5791200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A U B=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659577" y="2824701"/>
            <a:ext cx="1219200" cy="1196034"/>
            <a:chOff x="6659577" y="2768239"/>
            <a:chExt cx="1219200" cy="1196034"/>
          </a:xfrm>
        </p:grpSpPr>
        <p:sp>
          <p:nvSpPr>
            <p:cNvPr id="31" name="Oval 30"/>
            <p:cNvSpPr/>
            <p:nvPr/>
          </p:nvSpPr>
          <p:spPr>
            <a:xfrm>
              <a:off x="6659577" y="2768239"/>
              <a:ext cx="1219200" cy="11613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825894" y="3014353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2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36296" y="3014352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3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36296" y="3274367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5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79197" y="350260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6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347994" y="2786605"/>
            <a:ext cx="1262605" cy="1256460"/>
            <a:chOff x="7347994" y="2786605"/>
            <a:chExt cx="1262605" cy="1256460"/>
          </a:xfrm>
        </p:grpSpPr>
        <p:grpSp>
          <p:nvGrpSpPr>
            <p:cNvPr id="33" name="Group 32"/>
            <p:cNvGrpSpPr/>
            <p:nvPr/>
          </p:nvGrpSpPr>
          <p:grpSpPr>
            <a:xfrm>
              <a:off x="7347994" y="2786605"/>
              <a:ext cx="1262605" cy="1256460"/>
              <a:chOff x="7347994" y="2786605"/>
              <a:chExt cx="1262605" cy="125646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7347994" y="2786605"/>
                <a:ext cx="1262605" cy="119416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858986" y="2812702"/>
                <a:ext cx="3706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1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854978" y="3581400"/>
                <a:ext cx="37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4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202151" y="3212068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7</a:t>
                </a:r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7965688" y="3212067"/>
              <a:ext cx="375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8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937094" y="4034135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16997" y="3980765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B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06148" y="3359671"/>
            <a:ext cx="454484" cy="320760"/>
          </a:xfrm>
          <a:prstGeom prst="ellipse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2142359" y="3439861"/>
            <a:ext cx="454484" cy="400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5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81895" y="4081381"/>
            <a:ext cx="454484" cy="4009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3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066611" y="4081381"/>
            <a:ext cx="378737" cy="40095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6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4653" y="3275399"/>
            <a:ext cx="2045180" cy="1688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199" y="1905000"/>
            <a:ext cx="7363951" cy="6864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দুই বা ততোধিক সেটের সকল উপাদান নিয়ে গঠিত সেটকে সংযোগ সেট বলে।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983220" y="3506642"/>
            <a:ext cx="383539" cy="305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1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673590" y="3506642"/>
            <a:ext cx="460247" cy="30507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3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94084" y="3506642"/>
            <a:ext cx="460247" cy="30507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4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4059928" y="4116791"/>
            <a:ext cx="383539" cy="38134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7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750298" y="4193060"/>
            <a:ext cx="460247" cy="3050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5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670792" y="4116791"/>
            <a:ext cx="306831" cy="381343"/>
          </a:xfrm>
          <a:prstGeom prst="ellipse">
            <a:avLst/>
          </a:prstGeom>
          <a:solidFill>
            <a:srgbClr val="4955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8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83220" y="3350222"/>
            <a:ext cx="2071111" cy="1529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79286" y="5781020"/>
            <a:ext cx="4831114" cy="695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-0.18993 0.36644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97" y="1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22343 0.3757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63" y="1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28177 0.26458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80" y="13218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11128 0.35533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15365 0.36644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1" y="1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29913 0.3581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17894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0833 0.26667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3783 0.27569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1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0.20174 0.27199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87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08819 0.27199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0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/>
      <p:bldP spid="27" grpId="0"/>
      <p:bldP spid="28" grpId="0"/>
      <p:bldP spid="29" grpId="0"/>
      <p:bldP spid="35" grpId="0"/>
      <p:bldP spid="36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37" grpId="0" animBg="1"/>
      <p:bldP spid="5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34"/>
            </a:avLst>
          </a:prstGeom>
          <a:solidFill>
            <a:srgbClr val="3DCDCD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209800" y="152400"/>
            <a:ext cx="4800600" cy="1600200"/>
          </a:xfrm>
          <a:prstGeom prst="leftRightArrow">
            <a:avLst/>
          </a:prstGeom>
          <a:solidFill>
            <a:schemeClr val="accent4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ছেদ সেট(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Intersection of sets)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দুই বা ততোধিক সেটের সাধারণ(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Common)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উপাদান নিয়ে গঠিত সেটকে ছেদ সেট বলা হয়।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24800" y="365760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3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05194" y="336109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5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934200" y="3124200"/>
            <a:ext cx="1371600" cy="1143000"/>
            <a:chOff x="6934200" y="3124200"/>
            <a:chExt cx="1371600" cy="1143000"/>
          </a:xfrm>
        </p:grpSpPr>
        <p:sp>
          <p:nvSpPr>
            <p:cNvPr id="5" name="Flowchart: Connector 4"/>
            <p:cNvSpPr/>
            <p:nvPr/>
          </p:nvSpPr>
          <p:spPr>
            <a:xfrm>
              <a:off x="6934200" y="3124200"/>
              <a:ext cx="1371600" cy="11430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01158" y="3234035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1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94099" y="365760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6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0" y="3048000"/>
            <a:ext cx="1219200" cy="1219200"/>
            <a:chOff x="7620000" y="3048000"/>
            <a:chExt cx="1219200" cy="1219200"/>
          </a:xfrm>
        </p:grpSpPr>
        <p:sp>
          <p:nvSpPr>
            <p:cNvPr id="7" name="Flowchart: Connector 6"/>
            <p:cNvSpPr/>
            <p:nvPr/>
          </p:nvSpPr>
          <p:spPr>
            <a:xfrm>
              <a:off x="7620000" y="3048000"/>
              <a:ext cx="1219200" cy="121920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29600" y="3234036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4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93023" y="3622213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Nikosh" pitchFamily="2" charset="0"/>
                  <a:cs typeface="Nikosh" pitchFamily="2" charset="0"/>
                </a:rPr>
                <a:t>2</a:t>
              </a:r>
              <a:endParaRPr lang="en-US" sz="2400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48668" y="2856131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1764" y="2625298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B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264892"/>
              </p:ext>
            </p:extLst>
          </p:nvPr>
        </p:nvGraphicFramePr>
        <p:xfrm>
          <a:off x="2667000" y="374509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3745095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800600" y="3570227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=?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48" name="TextBox 2047"/>
          <p:cNvSpPr txBox="1"/>
          <p:nvPr/>
        </p:nvSpPr>
        <p:spPr>
          <a:xfrm>
            <a:off x="647700" y="5788967"/>
            <a:ext cx="1326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A </a:t>
            </a:r>
            <a:r>
              <a:rPr lang="en-US" sz="3200" dirty="0" smtClean="0">
                <a:latin typeface="Calibri"/>
                <a:cs typeface="Calibri"/>
              </a:rPr>
              <a:t>∩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B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=</a:t>
            </a:r>
          </a:p>
        </p:txBody>
      </p:sp>
      <p:sp>
        <p:nvSpPr>
          <p:cNvPr id="2051" name="TextBox 2050"/>
          <p:cNvSpPr txBox="1"/>
          <p:nvPr/>
        </p:nvSpPr>
        <p:spPr>
          <a:xfrm>
            <a:off x="2743200" y="39241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52" name="TextBox 2051"/>
          <p:cNvSpPr txBox="1"/>
          <p:nvPr/>
        </p:nvSpPr>
        <p:spPr>
          <a:xfrm>
            <a:off x="2454565" y="369687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>
                <a:cs typeface="Calibri"/>
              </a:rPr>
              <a:t>∩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endParaRPr lang="en-US" dirty="0"/>
          </a:p>
        </p:txBody>
      </p:sp>
      <p:sp>
        <p:nvSpPr>
          <p:cNvPr id="17" name="Flowchart: Connector 16"/>
          <p:cNvSpPr/>
          <p:nvPr/>
        </p:nvSpPr>
        <p:spPr>
          <a:xfrm>
            <a:off x="914400" y="3498172"/>
            <a:ext cx="381000" cy="423564"/>
          </a:xfrm>
          <a:prstGeom prst="flowChartConnector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1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1790700" y="3515866"/>
            <a:ext cx="381000" cy="388177"/>
          </a:xfrm>
          <a:prstGeom prst="flowChartConnector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3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889804" y="4038600"/>
            <a:ext cx="405596" cy="381000"/>
          </a:xfrm>
          <a:prstGeom prst="flowChartConnector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5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1777196" y="4106062"/>
            <a:ext cx="394504" cy="389738"/>
          </a:xfrm>
          <a:prstGeom prst="flowChartConnector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6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68110" y="4645967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A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2000" y="3361092"/>
            <a:ext cx="1600200" cy="1284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3276600" y="3515866"/>
            <a:ext cx="381000" cy="405870"/>
          </a:xfrm>
          <a:prstGeom prst="flowChartConnector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2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4038600" y="3515866"/>
            <a:ext cx="381000" cy="405870"/>
          </a:xfrm>
          <a:prstGeom prst="flowChartConnector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3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3352800" y="4106062"/>
            <a:ext cx="381000" cy="389738"/>
          </a:xfrm>
          <a:prstGeom prst="flowChartConnector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4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4152900" y="4106062"/>
            <a:ext cx="419100" cy="389738"/>
          </a:xfrm>
          <a:prstGeom prst="flowChartConnector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5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7600" y="4626676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B</a:t>
            </a:r>
            <a:r>
              <a:rPr lang="en-US" sz="2400" dirty="0">
                <a:cs typeface="Calibri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50" name="Rectangle 2049"/>
          <p:cNvSpPr/>
          <p:nvPr/>
        </p:nvSpPr>
        <p:spPr>
          <a:xfrm>
            <a:off x="3251399" y="3351967"/>
            <a:ext cx="1584035" cy="1284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Rectangle 2054"/>
          <p:cNvSpPr/>
          <p:nvPr/>
        </p:nvSpPr>
        <p:spPr>
          <a:xfrm>
            <a:off x="1936184" y="5943600"/>
            <a:ext cx="2178616" cy="4301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3333 0.35903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1794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2125 0.35787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23056 0.28333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14167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12708 0.27292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2" grpId="0"/>
      <p:bldP spid="8" grpId="0"/>
      <p:bldP spid="13" grpId="0"/>
      <p:bldP spid="14" grpId="0"/>
      <p:bldP spid="30" grpId="0"/>
      <p:bldP spid="2048" grpId="0"/>
      <p:bldP spid="2052" grpId="0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5" grpId="0"/>
      <p:bldP spid="31" grpId="0" animBg="1"/>
      <p:bldP spid="21" grpId="0" animBg="1"/>
      <p:bldP spid="22" grpId="0" animBg="1"/>
      <p:bldP spid="22" grpId="1" animBg="1"/>
      <p:bldP spid="23" grpId="0" animBg="1"/>
      <p:bldP spid="24" grpId="0" animBg="1"/>
      <p:bldP spid="24" grpId="1" animBg="1"/>
      <p:bldP spid="26" grpId="0"/>
      <p:bldP spid="2050" grpId="0" animBg="1"/>
      <p:bldP spid="20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</TotalTime>
  <Words>801</Words>
  <Application>Microsoft Office PowerPoint</Application>
  <PresentationFormat>On-screen Show (4:3)</PresentationFormat>
  <Paragraphs>198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</dc:creator>
  <cp:lastModifiedBy>i</cp:lastModifiedBy>
  <cp:revision>169</cp:revision>
  <dcterms:created xsi:type="dcterms:W3CDTF">2006-08-16T00:00:00Z</dcterms:created>
  <dcterms:modified xsi:type="dcterms:W3CDTF">2019-11-25T12:41:44Z</dcterms:modified>
</cp:coreProperties>
</file>