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8" r:id="rId11"/>
    <p:sldId id="264" r:id="rId12"/>
    <p:sldId id="265" r:id="rId13"/>
    <p:sldId id="263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5336"/>
    <a:srgbClr val="DD2F40"/>
    <a:srgbClr val="CCECFF"/>
    <a:srgbClr val="537CB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828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EC20B1-B398-487F-AEFF-A03F2C70F62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E6E704-2BB3-4A94-92C7-08F1E6D2719C}">
      <dgm:prSet phldrT="[Text]"/>
      <dgm:spPr/>
      <dgm:t>
        <a:bodyPr/>
        <a:lstStyle/>
        <a:p>
          <a:r>
            <a:rPr lang="bn-IN" dirty="0" smtClean="0">
              <a:latin typeface="SutonnyOMJ" pitchFamily="2" charset="0"/>
              <a:cs typeface="SutonnyOMJ" pitchFamily="2" charset="0"/>
            </a:rPr>
            <a:t>জন্ম ১৯৫৭,২৮ জানুয়ারী</a:t>
          </a:r>
          <a:endParaRPr lang="en-US" dirty="0">
            <a:latin typeface="SutonnyOMJ" pitchFamily="2" charset="0"/>
            <a:cs typeface="SutonnyOMJ" pitchFamily="2" charset="0"/>
          </a:endParaRPr>
        </a:p>
      </dgm:t>
    </dgm:pt>
    <dgm:pt modelId="{5E3C8CF7-6A9C-424F-B50C-EA606ED3F7BF}" type="parTrans" cxnId="{CDBFF6F3-C62B-422F-BDB3-F9ADF8F6E4B4}">
      <dgm:prSet/>
      <dgm:spPr/>
      <dgm:t>
        <a:bodyPr/>
        <a:lstStyle/>
        <a:p>
          <a:endParaRPr lang="en-US"/>
        </a:p>
      </dgm:t>
    </dgm:pt>
    <dgm:pt modelId="{C59DACA2-C815-41D1-B228-4262F3FF9C99}" type="sibTrans" cxnId="{CDBFF6F3-C62B-422F-BDB3-F9ADF8F6E4B4}">
      <dgm:prSet/>
      <dgm:spPr/>
      <dgm:t>
        <a:bodyPr/>
        <a:lstStyle/>
        <a:p>
          <a:endParaRPr lang="en-US"/>
        </a:p>
      </dgm:t>
    </dgm:pt>
    <dgm:pt modelId="{1CBE957F-E0F4-4B2E-BC31-3BF2FE1BC61E}">
      <dgm:prSet phldrT="[Text]"/>
      <dgm:spPr/>
      <dgm:t>
        <a:bodyPr/>
        <a:lstStyle/>
        <a:p>
          <a:r>
            <a:rPr lang="bn-IN" dirty="0" smtClean="0">
              <a:latin typeface="SutonnyOMJ" pitchFamily="2" charset="0"/>
              <a:cs typeface="SutonnyOMJ" pitchFamily="2" charset="0"/>
            </a:rPr>
            <a:t>পি এইচ ডি ডিগ্রি ২০০৬ সাল</a:t>
          </a:r>
          <a:endParaRPr lang="en-US" dirty="0">
            <a:latin typeface="SutonnyOMJ" pitchFamily="2" charset="0"/>
            <a:cs typeface="SutonnyOMJ" pitchFamily="2" charset="0"/>
          </a:endParaRPr>
        </a:p>
      </dgm:t>
    </dgm:pt>
    <dgm:pt modelId="{F435FF5A-A2AD-40AA-9568-801A81EA6168}" type="parTrans" cxnId="{8C42FE17-E92C-4437-BB49-7ACC9CA14D4D}">
      <dgm:prSet/>
      <dgm:spPr/>
      <dgm:t>
        <a:bodyPr/>
        <a:lstStyle/>
        <a:p>
          <a:endParaRPr lang="en-US"/>
        </a:p>
      </dgm:t>
    </dgm:pt>
    <dgm:pt modelId="{D8184DC9-E521-4CEF-AC4A-BDB096ED136B}" type="sibTrans" cxnId="{8C42FE17-E92C-4437-BB49-7ACC9CA14D4D}">
      <dgm:prSet/>
      <dgm:spPr/>
      <dgm:t>
        <a:bodyPr/>
        <a:lstStyle/>
        <a:p>
          <a:endParaRPr lang="en-US"/>
        </a:p>
      </dgm:t>
    </dgm:pt>
    <dgm:pt modelId="{571996ED-F279-4AE3-BAFC-243EE767C8EA}">
      <dgm:prSet phldrT="[Text]" custT="1"/>
      <dgm:spPr/>
      <dgm:t>
        <a:bodyPr/>
        <a:lstStyle/>
        <a:p>
          <a:r>
            <a:rPr lang="bn-IN" sz="2000" dirty="0" smtClean="0">
              <a:latin typeface="SutonnyOMJ" pitchFamily="2" charset="0"/>
              <a:cs typeface="SutonnyOMJ" pitchFamily="2" charset="0"/>
            </a:rPr>
            <a:t>কাব্যগ্রন্থ</a:t>
          </a:r>
        </a:p>
        <a:p>
          <a:r>
            <a:rPr lang="bn-IN" sz="2000" dirty="0" smtClean="0">
              <a:latin typeface="SutonnyOMJ" pitchFamily="2" charset="0"/>
              <a:cs typeface="SutonnyOMJ" pitchFamily="2" charset="0"/>
            </a:rPr>
            <a:t>মিছিলের সমান বয়সী, ধূলি ও সাগর দৃশ্য, হে মাটি পৃথিবীপুত্র</a:t>
          </a:r>
          <a:endParaRPr lang="en-US" sz="2000" dirty="0">
            <a:latin typeface="SutonnyOMJ" pitchFamily="2" charset="0"/>
            <a:cs typeface="SutonnyOMJ" pitchFamily="2" charset="0"/>
          </a:endParaRPr>
        </a:p>
      </dgm:t>
    </dgm:pt>
    <dgm:pt modelId="{0021E639-7956-4B9B-A531-AF1C1C55EBD2}" type="parTrans" cxnId="{ABC62C20-3689-40F3-8D79-42C0C57C3271}">
      <dgm:prSet/>
      <dgm:spPr/>
      <dgm:t>
        <a:bodyPr/>
        <a:lstStyle/>
        <a:p>
          <a:endParaRPr lang="en-US"/>
        </a:p>
      </dgm:t>
    </dgm:pt>
    <dgm:pt modelId="{1B90F75D-7D30-4D29-B28A-323DA1711A70}" type="sibTrans" cxnId="{ABC62C20-3689-40F3-8D79-42C0C57C3271}">
      <dgm:prSet/>
      <dgm:spPr/>
      <dgm:t>
        <a:bodyPr/>
        <a:lstStyle/>
        <a:p>
          <a:endParaRPr lang="en-US"/>
        </a:p>
      </dgm:t>
    </dgm:pt>
    <dgm:pt modelId="{B5144C56-38F3-40E7-B56F-EC2F9EF1C775}">
      <dgm:prSet phldrT="[Text]"/>
      <dgm:spPr/>
      <dgm:t>
        <a:bodyPr/>
        <a:lstStyle/>
        <a:p>
          <a:r>
            <a:rPr lang="bn-IN" dirty="0" smtClean="0">
              <a:latin typeface="SutonnyOMJ" pitchFamily="2" charset="0"/>
              <a:cs typeface="SutonnyOMJ" pitchFamily="2" charset="0"/>
            </a:rPr>
            <a:t>কিশোর কবিতা</a:t>
          </a:r>
        </a:p>
        <a:p>
          <a:r>
            <a:rPr lang="bn-IN" dirty="0" smtClean="0">
              <a:latin typeface="SutonnyOMJ" pitchFamily="2" charset="0"/>
              <a:cs typeface="SutonnyOMJ" pitchFamily="2" charset="0"/>
            </a:rPr>
            <a:t>আপন মনের পাঠশালাতে</a:t>
          </a:r>
          <a:endParaRPr lang="en-US" dirty="0">
            <a:latin typeface="SutonnyOMJ" pitchFamily="2" charset="0"/>
            <a:cs typeface="SutonnyOMJ" pitchFamily="2" charset="0"/>
          </a:endParaRPr>
        </a:p>
      </dgm:t>
    </dgm:pt>
    <dgm:pt modelId="{78C69C5D-452B-4A9D-9D50-AC443DFEEED1}" type="parTrans" cxnId="{A634980C-CA37-4EF4-BBD6-672DAD222E5E}">
      <dgm:prSet/>
      <dgm:spPr/>
      <dgm:t>
        <a:bodyPr/>
        <a:lstStyle/>
        <a:p>
          <a:endParaRPr lang="en-US"/>
        </a:p>
      </dgm:t>
    </dgm:pt>
    <dgm:pt modelId="{BA446A89-EAB8-4CC8-9AC0-229F553BA0C5}" type="sibTrans" cxnId="{A634980C-CA37-4EF4-BBD6-672DAD222E5E}">
      <dgm:prSet/>
      <dgm:spPr/>
      <dgm:t>
        <a:bodyPr/>
        <a:lstStyle/>
        <a:p>
          <a:endParaRPr lang="en-US"/>
        </a:p>
      </dgm:t>
    </dgm:pt>
    <dgm:pt modelId="{7C237435-B3F7-4A6C-A6B1-DC9CC8209972}">
      <dgm:prSet phldrT="[Text]" custT="1"/>
      <dgm:spPr/>
      <dgm:t>
        <a:bodyPr/>
        <a:lstStyle/>
        <a:p>
          <a:r>
            <a:rPr lang="bn-IN" sz="2000" dirty="0" smtClean="0">
              <a:latin typeface="SutonnyOMJ" pitchFamily="2" charset="0"/>
              <a:cs typeface="SutonnyOMJ" pitchFamily="2" charset="0"/>
            </a:rPr>
            <a:t>পুরস্কার</a:t>
          </a:r>
        </a:p>
        <a:p>
          <a:r>
            <a:rPr lang="bn-IN" sz="2000" dirty="0" smtClean="0">
              <a:latin typeface="SutonnyOMJ" pitchFamily="2" charset="0"/>
              <a:cs typeface="SutonnyOMJ" pitchFamily="2" charset="0"/>
            </a:rPr>
            <a:t> বাংলা একাডেমি সাহিত্য পুরস্কার ও অন্যান্য</a:t>
          </a:r>
          <a:endParaRPr lang="en-US" sz="2000" dirty="0">
            <a:latin typeface="SutonnyOMJ" pitchFamily="2" charset="0"/>
            <a:cs typeface="SutonnyOMJ" pitchFamily="2" charset="0"/>
          </a:endParaRPr>
        </a:p>
      </dgm:t>
    </dgm:pt>
    <dgm:pt modelId="{379BDCFC-F831-4754-B68C-CFA1B666B94D}" type="parTrans" cxnId="{2854B304-BABB-4446-B1E3-82B3079D0508}">
      <dgm:prSet/>
      <dgm:spPr/>
      <dgm:t>
        <a:bodyPr/>
        <a:lstStyle/>
        <a:p>
          <a:endParaRPr lang="en-US"/>
        </a:p>
      </dgm:t>
    </dgm:pt>
    <dgm:pt modelId="{27038BEB-0940-4E97-987A-EEF6726941BB}" type="sibTrans" cxnId="{2854B304-BABB-4446-B1E3-82B3079D0508}">
      <dgm:prSet/>
      <dgm:spPr/>
      <dgm:t>
        <a:bodyPr/>
        <a:lstStyle/>
        <a:p>
          <a:endParaRPr lang="en-US"/>
        </a:p>
      </dgm:t>
    </dgm:pt>
    <dgm:pt modelId="{9B693D20-CB1D-4CFD-A9E4-A7A97C86D8E2}" type="pres">
      <dgm:prSet presAssocID="{0EEC20B1-B398-487F-AEFF-A03F2C70F62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D4E71A-64D2-4D7E-9CB6-CCF2BD570444}" type="pres">
      <dgm:prSet presAssocID="{63E6E704-2BB3-4A94-92C7-08F1E6D2719C}" presName="node" presStyleLbl="node1" presStyleIdx="0" presStyleCnt="5" custLinFactNeighborX="-1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4C7CAF-6092-47E0-BF2F-6DFBA8E6E288}" type="pres">
      <dgm:prSet presAssocID="{C59DACA2-C815-41D1-B228-4262F3FF9C99}" presName="sibTrans" presStyleCnt="0"/>
      <dgm:spPr/>
    </dgm:pt>
    <dgm:pt modelId="{40AEB2B9-4493-4581-A0B5-66A724A31A19}" type="pres">
      <dgm:prSet presAssocID="{1CBE957F-E0F4-4B2E-BC31-3BF2FE1BC61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9F7D4F-6DB8-41E1-A06A-DE391DA9E112}" type="pres">
      <dgm:prSet presAssocID="{D8184DC9-E521-4CEF-AC4A-BDB096ED136B}" presName="sibTrans" presStyleCnt="0"/>
      <dgm:spPr/>
    </dgm:pt>
    <dgm:pt modelId="{552A1C42-8686-4FA7-B883-CEB0AF95FB51}" type="pres">
      <dgm:prSet presAssocID="{571996ED-F279-4AE3-BAFC-243EE767C8E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F5DBB8-833F-4EF0-BEBD-D8F04733DA08}" type="pres">
      <dgm:prSet presAssocID="{1B90F75D-7D30-4D29-B28A-323DA1711A70}" presName="sibTrans" presStyleCnt="0"/>
      <dgm:spPr/>
    </dgm:pt>
    <dgm:pt modelId="{7269F571-DC87-4A34-9AE6-CFBC5BB26211}" type="pres">
      <dgm:prSet presAssocID="{B5144C56-38F3-40E7-B56F-EC2F9EF1C77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8B4C4E-F1CB-4F05-91BE-EDA34067C166}" type="pres">
      <dgm:prSet presAssocID="{BA446A89-EAB8-4CC8-9AC0-229F553BA0C5}" presName="sibTrans" presStyleCnt="0"/>
      <dgm:spPr/>
    </dgm:pt>
    <dgm:pt modelId="{17327F42-D8A0-4D59-B891-19E0F5A2EAA9}" type="pres">
      <dgm:prSet presAssocID="{7C237435-B3F7-4A6C-A6B1-DC9CC8209972}" presName="node" presStyleLbl="node1" presStyleIdx="4" presStyleCnt="5" custLinFactNeighborX="1202" custLinFactNeighborY="104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BFF6F3-C62B-422F-BDB3-F9ADF8F6E4B4}" srcId="{0EEC20B1-B398-487F-AEFF-A03F2C70F625}" destId="{63E6E704-2BB3-4A94-92C7-08F1E6D2719C}" srcOrd="0" destOrd="0" parTransId="{5E3C8CF7-6A9C-424F-B50C-EA606ED3F7BF}" sibTransId="{C59DACA2-C815-41D1-B228-4262F3FF9C99}"/>
    <dgm:cxn modelId="{F798740D-69D2-4905-BD28-F3CCF8C5F9DD}" type="presOf" srcId="{7C237435-B3F7-4A6C-A6B1-DC9CC8209972}" destId="{17327F42-D8A0-4D59-B891-19E0F5A2EAA9}" srcOrd="0" destOrd="0" presId="urn:microsoft.com/office/officeart/2005/8/layout/default"/>
    <dgm:cxn modelId="{3FD4225B-1394-4511-8320-8E6DC904D341}" type="presOf" srcId="{63E6E704-2BB3-4A94-92C7-08F1E6D2719C}" destId="{3FD4E71A-64D2-4D7E-9CB6-CCF2BD570444}" srcOrd="0" destOrd="0" presId="urn:microsoft.com/office/officeart/2005/8/layout/default"/>
    <dgm:cxn modelId="{8C42FE17-E92C-4437-BB49-7ACC9CA14D4D}" srcId="{0EEC20B1-B398-487F-AEFF-A03F2C70F625}" destId="{1CBE957F-E0F4-4B2E-BC31-3BF2FE1BC61E}" srcOrd="1" destOrd="0" parTransId="{F435FF5A-A2AD-40AA-9568-801A81EA6168}" sibTransId="{D8184DC9-E521-4CEF-AC4A-BDB096ED136B}"/>
    <dgm:cxn modelId="{2854B304-BABB-4446-B1E3-82B3079D0508}" srcId="{0EEC20B1-B398-487F-AEFF-A03F2C70F625}" destId="{7C237435-B3F7-4A6C-A6B1-DC9CC8209972}" srcOrd="4" destOrd="0" parTransId="{379BDCFC-F831-4754-B68C-CFA1B666B94D}" sibTransId="{27038BEB-0940-4E97-987A-EEF6726941BB}"/>
    <dgm:cxn modelId="{ABC62C20-3689-40F3-8D79-42C0C57C3271}" srcId="{0EEC20B1-B398-487F-AEFF-A03F2C70F625}" destId="{571996ED-F279-4AE3-BAFC-243EE767C8EA}" srcOrd="2" destOrd="0" parTransId="{0021E639-7956-4B9B-A531-AF1C1C55EBD2}" sibTransId="{1B90F75D-7D30-4D29-B28A-323DA1711A70}"/>
    <dgm:cxn modelId="{9561B657-2DA0-4848-9A1B-A5145E6E2F04}" type="presOf" srcId="{1CBE957F-E0F4-4B2E-BC31-3BF2FE1BC61E}" destId="{40AEB2B9-4493-4581-A0B5-66A724A31A19}" srcOrd="0" destOrd="0" presId="urn:microsoft.com/office/officeart/2005/8/layout/default"/>
    <dgm:cxn modelId="{0BFB69F4-DEA7-461E-BABD-0896A50E2F40}" type="presOf" srcId="{571996ED-F279-4AE3-BAFC-243EE767C8EA}" destId="{552A1C42-8686-4FA7-B883-CEB0AF95FB51}" srcOrd="0" destOrd="0" presId="urn:microsoft.com/office/officeart/2005/8/layout/default"/>
    <dgm:cxn modelId="{A634980C-CA37-4EF4-BBD6-672DAD222E5E}" srcId="{0EEC20B1-B398-487F-AEFF-A03F2C70F625}" destId="{B5144C56-38F3-40E7-B56F-EC2F9EF1C775}" srcOrd="3" destOrd="0" parTransId="{78C69C5D-452B-4A9D-9D50-AC443DFEEED1}" sibTransId="{BA446A89-EAB8-4CC8-9AC0-229F553BA0C5}"/>
    <dgm:cxn modelId="{E1316AAE-E175-4658-A16D-B66554F71366}" type="presOf" srcId="{B5144C56-38F3-40E7-B56F-EC2F9EF1C775}" destId="{7269F571-DC87-4A34-9AE6-CFBC5BB26211}" srcOrd="0" destOrd="0" presId="urn:microsoft.com/office/officeart/2005/8/layout/default"/>
    <dgm:cxn modelId="{F2EBE893-DFE0-4D7B-BCCB-C8316AED888E}" type="presOf" srcId="{0EEC20B1-B398-487F-AEFF-A03F2C70F625}" destId="{9B693D20-CB1D-4CFD-A9E4-A7A97C86D8E2}" srcOrd="0" destOrd="0" presId="urn:microsoft.com/office/officeart/2005/8/layout/default"/>
    <dgm:cxn modelId="{17AA27F8-27EB-4027-A183-B443C0E6A2C2}" type="presParOf" srcId="{9B693D20-CB1D-4CFD-A9E4-A7A97C86D8E2}" destId="{3FD4E71A-64D2-4D7E-9CB6-CCF2BD570444}" srcOrd="0" destOrd="0" presId="urn:microsoft.com/office/officeart/2005/8/layout/default"/>
    <dgm:cxn modelId="{7E234DA9-913E-4760-84AF-C5F65FD3E581}" type="presParOf" srcId="{9B693D20-CB1D-4CFD-A9E4-A7A97C86D8E2}" destId="{8F4C7CAF-6092-47E0-BF2F-6DFBA8E6E288}" srcOrd="1" destOrd="0" presId="urn:microsoft.com/office/officeart/2005/8/layout/default"/>
    <dgm:cxn modelId="{2B76A95E-84B1-4740-91F5-D297C45FF8B8}" type="presParOf" srcId="{9B693D20-CB1D-4CFD-A9E4-A7A97C86D8E2}" destId="{40AEB2B9-4493-4581-A0B5-66A724A31A19}" srcOrd="2" destOrd="0" presId="urn:microsoft.com/office/officeart/2005/8/layout/default"/>
    <dgm:cxn modelId="{285240C8-D97A-40CB-A4D7-4CC8EDD914BA}" type="presParOf" srcId="{9B693D20-CB1D-4CFD-A9E4-A7A97C86D8E2}" destId="{899F7D4F-6DB8-41E1-A06A-DE391DA9E112}" srcOrd="3" destOrd="0" presId="urn:microsoft.com/office/officeart/2005/8/layout/default"/>
    <dgm:cxn modelId="{8E94D092-9870-481C-A7D2-E7407127EC6B}" type="presParOf" srcId="{9B693D20-CB1D-4CFD-A9E4-A7A97C86D8E2}" destId="{552A1C42-8686-4FA7-B883-CEB0AF95FB51}" srcOrd="4" destOrd="0" presId="urn:microsoft.com/office/officeart/2005/8/layout/default"/>
    <dgm:cxn modelId="{5AD3063F-0F7C-4E39-A4C7-0A0AF6810815}" type="presParOf" srcId="{9B693D20-CB1D-4CFD-A9E4-A7A97C86D8E2}" destId="{30F5DBB8-833F-4EF0-BEBD-D8F04733DA08}" srcOrd="5" destOrd="0" presId="urn:microsoft.com/office/officeart/2005/8/layout/default"/>
    <dgm:cxn modelId="{8768FA26-222D-43CE-9610-147DC72C3621}" type="presParOf" srcId="{9B693D20-CB1D-4CFD-A9E4-A7A97C86D8E2}" destId="{7269F571-DC87-4A34-9AE6-CFBC5BB26211}" srcOrd="6" destOrd="0" presId="urn:microsoft.com/office/officeart/2005/8/layout/default"/>
    <dgm:cxn modelId="{401BD469-6700-404E-868D-46CD99DFEC9C}" type="presParOf" srcId="{9B693D20-CB1D-4CFD-A9E4-A7A97C86D8E2}" destId="{C08B4C4E-F1CB-4F05-91BE-EDA34067C166}" srcOrd="7" destOrd="0" presId="urn:microsoft.com/office/officeart/2005/8/layout/default"/>
    <dgm:cxn modelId="{2D088616-9140-4956-8ADB-B34D2F60A387}" type="presParOf" srcId="{9B693D20-CB1D-4CFD-A9E4-A7A97C86D8E2}" destId="{17327F42-D8A0-4D59-B891-19E0F5A2EAA9}" srcOrd="8" destOrd="0" presId="urn:microsoft.com/office/officeart/2005/8/layout/defaul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gif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মাল্টিমিডিয়া ক্লাসে সবাইকে স্বাগতম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0070C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6" name="Content Placeholder 5" descr="NTy4GV6ooFRqCmQLhs7ZoybsrgTuvSTU2pMGE9589Zevd9vBvbAiuXK2k8nyaVAmhnmUoUkNmgufxhoLT3LYKis8AqYG5AoymYskTqYKVyzfskPmKoTsi2tWfmm6Lxo7sq8bJdwkefguMuNeYVkYofkJhDCiNUVeLziiePxa.jpg"/>
          <p:cNvPicPr>
            <a:picLocks noGrp="1" noChangeAspect="1"/>
          </p:cNvPicPr>
          <p:nvPr>
            <p:ph idx="1"/>
          </p:nvPr>
        </p:nvPicPr>
        <p:blipFill>
          <a:blip r:embed="rId2"/>
          <a:srcRect t="13469" r="1084" b="5717"/>
          <a:stretch>
            <a:fillRect/>
          </a:stretch>
        </p:blipFill>
        <p:spPr>
          <a:xfrm>
            <a:off x="1524000" y="1143000"/>
            <a:ext cx="6096000" cy="4950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val 4"/>
          <p:cNvSpPr/>
          <p:nvPr/>
        </p:nvSpPr>
        <p:spPr>
          <a:xfrm>
            <a:off x="0" y="0"/>
            <a:ext cx="1143000" cy="10668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SutonnyOMJ" pitchFamily="2" charset="0"/>
              </a:rPr>
              <a:t>সময়</a:t>
            </a:r>
          </a:p>
          <a:p>
            <a:pPr algn="ctr"/>
            <a:r>
              <a:rPr lang="bn-IN" sz="2000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৩০ সে</a:t>
            </a:r>
            <a:r>
              <a:rPr lang="en-US" sz="2000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n w="6350"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0" y="533400"/>
            <a:ext cx="1371600" cy="106680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একক কাজ</a:t>
            </a:r>
            <a:endParaRPr lang="en-US" sz="28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5334000" y="3352800"/>
            <a:ext cx="1371600" cy="1143000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শব্দার্থ লিখ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1752600"/>
            <a:ext cx="1447800" cy="1066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জোড়ায় কাজ</a:t>
            </a:r>
            <a:endParaRPr lang="en-US" sz="2400" dirty="0">
              <a:ln w="3175">
                <a:solidFill>
                  <a:schemeClr val="tx1"/>
                </a:solidFill>
              </a:ln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219200" y="4953000"/>
            <a:ext cx="1371600" cy="1219200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কবি পরিচিতি লিখ</a:t>
            </a:r>
            <a:endParaRPr lang="en-US" sz="2400" dirty="0">
              <a:ln>
                <a:solidFill>
                  <a:srgbClr val="002060"/>
                </a:solidFill>
              </a:ln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6" name="Picture 5" descr="download.png"/>
          <p:cNvPicPr>
            <a:picLocks noChangeAspect="1"/>
          </p:cNvPicPr>
          <p:nvPr/>
        </p:nvPicPr>
        <p:blipFill>
          <a:blip r:embed="rId2"/>
          <a:srcRect l="10976" t="3171" r="4472" b="14878"/>
          <a:stretch>
            <a:fillRect/>
          </a:stretch>
        </p:blipFill>
        <p:spPr>
          <a:xfrm>
            <a:off x="1066800" y="3124200"/>
            <a:ext cx="1603829" cy="1295400"/>
          </a:xfrm>
          <a:prstGeom prst="rect">
            <a:avLst/>
          </a:prstGeom>
        </p:spPr>
      </p:pic>
      <p:pic>
        <p:nvPicPr>
          <p:cNvPr id="7" name="Picture 6" descr="7756-adb-2014-bgd-aa-d0a8467.jpg"/>
          <p:cNvPicPr>
            <a:picLocks noChangeAspect="1"/>
          </p:cNvPicPr>
          <p:nvPr/>
        </p:nvPicPr>
        <p:blipFill>
          <a:blip r:embed="rId3"/>
          <a:srcRect l="37500" t="3705" r="10000" b="11212"/>
          <a:stretch>
            <a:fillRect/>
          </a:stretch>
        </p:blipFill>
        <p:spPr>
          <a:xfrm>
            <a:off x="5334000" y="1752600"/>
            <a:ext cx="1341344" cy="1447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657600" y="4724400"/>
            <a:ext cx="1447800" cy="9144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latin typeface="SutonnyOMJ" pitchFamily="2" charset="0"/>
                <a:cs typeface="SutonnyOMJ" pitchFamily="2" charset="0"/>
              </a:rPr>
              <a:t>চির কবিতার দেশ</a:t>
            </a:r>
            <a:endParaRPr lang="en-US" sz="2000" dirty="0"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86400" y="4724400"/>
            <a:ext cx="1447800" cy="9144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latin typeface="SutonnyOMJ" pitchFamily="2" charset="0"/>
                <a:cs typeface="SutonnyOMJ" pitchFamily="2" charset="0"/>
              </a:rPr>
              <a:t>অনার্য জাতি</a:t>
            </a:r>
            <a:endParaRPr lang="en-US" sz="2400" dirty="0"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39000" y="4724400"/>
            <a:ext cx="1524000" cy="9144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latin typeface="SutonnyOMJ" pitchFamily="2" charset="0"/>
                <a:cs typeface="SutonnyOMJ" pitchFamily="2" charset="0"/>
              </a:rPr>
              <a:t>খর্বদেহ</a:t>
            </a:r>
            <a:endParaRPr lang="en-US" sz="2400" dirty="0"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57600" y="5791200"/>
            <a:ext cx="1447800" cy="9144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latin typeface="SutonnyOMJ" pitchFamily="2" charset="0"/>
                <a:cs typeface="SutonnyOMJ" pitchFamily="2" charset="0"/>
              </a:rPr>
              <a:t>নীলকমল</a:t>
            </a:r>
            <a:endParaRPr lang="en-US" sz="2400" dirty="0"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86400" y="5791200"/>
            <a:ext cx="1447800" cy="9144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latin typeface="SutonnyOMJ" pitchFamily="2" charset="0"/>
                <a:cs typeface="SutonnyOMJ" pitchFamily="2" charset="0"/>
              </a:rPr>
              <a:t> কার্তুজ</a:t>
            </a:r>
            <a:endParaRPr lang="en-US" sz="2400" dirty="0"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39000" y="5791200"/>
            <a:ext cx="1524000" cy="9144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latin typeface="SutonnyOMJ" pitchFamily="2" charset="0"/>
                <a:cs typeface="SutonnyOMJ" pitchFamily="2" charset="0"/>
              </a:rPr>
              <a:t>উদবাস্তু</a:t>
            </a:r>
            <a:endParaRPr lang="en-US" sz="2400" dirty="0"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57600" y="0"/>
            <a:ext cx="5486400" cy="6858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0" y="0"/>
            <a:ext cx="1066800" cy="9906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SutonnyOMJ" pitchFamily="2" charset="0"/>
              </a:rPr>
              <a:t>সময়</a:t>
            </a:r>
          </a:p>
          <a:p>
            <a:pPr algn="ctr"/>
            <a:r>
              <a:rPr lang="bn-IN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২+২=৪</a:t>
            </a:r>
            <a:r>
              <a:rPr lang="bn-IN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bn-IN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মি</a:t>
            </a:r>
            <a:r>
              <a:rPr lang="en-US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n w="3175"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unaed Cover.png"/>
          <p:cNvPicPr>
            <a:picLocks noChangeAspect="1"/>
          </p:cNvPicPr>
          <p:nvPr/>
        </p:nvPicPr>
        <p:blipFill>
          <a:blip r:embed="rId2"/>
          <a:srcRect l="7894" t="38889" r="11403" b="28889"/>
          <a:stretch>
            <a:fillRect/>
          </a:stretch>
        </p:blipFill>
        <p:spPr>
          <a:xfrm>
            <a:off x="304800" y="304800"/>
            <a:ext cx="3124200" cy="1969604"/>
          </a:xfrm>
          <a:prstGeom prst="rect">
            <a:avLst/>
          </a:prstGeom>
        </p:spPr>
      </p:pic>
      <p:pic>
        <p:nvPicPr>
          <p:cNvPr id="3" name="Picture 2" descr="600x4001513199990_images (1).jpg"/>
          <p:cNvPicPr>
            <a:picLocks noChangeAspect="1"/>
          </p:cNvPicPr>
          <p:nvPr/>
        </p:nvPicPr>
        <p:blipFill>
          <a:blip r:embed="rId3"/>
          <a:srcRect l="11333" t="14000" r="14000" b="10000"/>
          <a:stretch>
            <a:fillRect/>
          </a:stretch>
        </p:blipFill>
        <p:spPr>
          <a:xfrm>
            <a:off x="4267200" y="304800"/>
            <a:ext cx="2819400" cy="1979579"/>
          </a:xfrm>
          <a:prstGeom prst="rect">
            <a:avLst/>
          </a:prstGeom>
        </p:spPr>
      </p:pic>
      <p:pic>
        <p:nvPicPr>
          <p:cNvPr id="4" name="Picture 3" descr="images (11).jpg"/>
          <p:cNvPicPr>
            <a:picLocks noChangeAspect="1"/>
          </p:cNvPicPr>
          <p:nvPr/>
        </p:nvPicPr>
        <p:blipFill>
          <a:blip r:embed="rId4"/>
          <a:srcRect r="39860" b="9958"/>
          <a:stretch>
            <a:fillRect/>
          </a:stretch>
        </p:blipFill>
        <p:spPr>
          <a:xfrm>
            <a:off x="381000" y="3429000"/>
            <a:ext cx="3048000" cy="22508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" y="2362200"/>
            <a:ext cx="3048000" cy="762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গ্রেনেড উঠেছে হাতে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67200" y="2362200"/>
            <a:ext cx="2819400" cy="762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কবিতার হাতে রাইফেল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5867400"/>
            <a:ext cx="3048000" cy="762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এবার বাঘের থাবা, ভোজ হবে আজ প্রতিশোধে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67200" y="3429000"/>
            <a:ext cx="2895600" cy="32004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১৯৭১ সালে বাঙালী কবিরা কবিতাকে যুদ্ধের অস্ত্র হিসাবে  ব্যবহার করেছিল। মুক্তিযোদ্ধারা বাঘের মত শক্তিশালী হয়ে ঊঠেছিল। ভীতু ও ভেতো যাদের অভিহিত করা হয়েছিল, তারা দেখাল শৌর্যের মহিমা, জয় করল স্বাধীনতা।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8077200" y="0"/>
            <a:ext cx="1066800" cy="9906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SutonnyOMJ" pitchFamily="2" charset="0"/>
              </a:rPr>
              <a:t>সময়</a:t>
            </a:r>
          </a:p>
          <a:p>
            <a:pPr algn="ctr"/>
            <a:r>
              <a:rPr lang="bn-IN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৪ মি</a:t>
            </a:r>
            <a:r>
              <a:rPr lang="en-US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n w="3175"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364762_268956617367124_4491227918239793152_n.jpg"/>
          <p:cNvPicPr>
            <a:picLocks noChangeAspect="1"/>
          </p:cNvPicPr>
          <p:nvPr/>
        </p:nvPicPr>
        <p:blipFill>
          <a:blip r:embed="rId2"/>
          <a:srcRect l="24603" t="4532" r="18678" b="26651"/>
          <a:stretch>
            <a:fillRect/>
          </a:stretch>
        </p:blipFill>
        <p:spPr>
          <a:xfrm>
            <a:off x="304800" y="1219200"/>
            <a:ext cx="2819400" cy="2514600"/>
          </a:xfrm>
          <a:prstGeom prst="rect">
            <a:avLst/>
          </a:prstGeom>
        </p:spPr>
      </p:pic>
      <p:pic>
        <p:nvPicPr>
          <p:cNvPr id="3" name="Picture 2" descr="1.jpg"/>
          <p:cNvPicPr>
            <a:picLocks noChangeAspect="1"/>
          </p:cNvPicPr>
          <p:nvPr/>
        </p:nvPicPr>
        <p:blipFill>
          <a:blip r:embed="rId3"/>
          <a:srcRect l="23333" t="1938" r="13556" b="1938"/>
          <a:stretch>
            <a:fillRect/>
          </a:stretch>
        </p:blipFill>
        <p:spPr>
          <a:xfrm>
            <a:off x="4114800" y="1216884"/>
            <a:ext cx="3810000" cy="3126516"/>
          </a:xfrm>
          <a:prstGeom prst="rect">
            <a:avLst/>
          </a:prstGeom>
        </p:spPr>
      </p:pic>
      <p:pic>
        <p:nvPicPr>
          <p:cNvPr id="4" name="Picture 3" descr="Udisa_Emon_Bg_801012348.jpg"/>
          <p:cNvPicPr>
            <a:picLocks noChangeAspect="1"/>
          </p:cNvPicPr>
          <p:nvPr/>
        </p:nvPicPr>
        <p:blipFill>
          <a:blip r:embed="rId4"/>
          <a:srcRect l="1746" t="249" r="52540" b="4229"/>
          <a:stretch>
            <a:fillRect/>
          </a:stretch>
        </p:blipFill>
        <p:spPr>
          <a:xfrm>
            <a:off x="304800" y="3805645"/>
            <a:ext cx="2819400" cy="28999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91000" y="4724400"/>
            <a:ext cx="3733800" cy="12192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এসেছি আবার ফিরে...রাতজাগা নির্বাসন শেষে</a:t>
            </a:r>
          </a:p>
          <a:p>
            <a:pPr algn="ctr"/>
            <a:r>
              <a:rPr lang="bn-IN" sz="20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এসেছি জননী বঙ্গে স্বাধীনতা উড়িয়ে ঊড়িয়ে</a:t>
            </a:r>
            <a:endParaRPr lang="en-US" sz="20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0" y="0"/>
            <a:ext cx="1219200" cy="1143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SutonnyOMJ" pitchFamily="2" charset="0"/>
              </a:rPr>
              <a:t>সময়</a:t>
            </a:r>
          </a:p>
          <a:p>
            <a:pPr algn="ctr"/>
            <a:r>
              <a:rPr lang="bn-IN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২</a:t>
            </a:r>
            <a:r>
              <a:rPr lang="en-US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bn-IN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৩০ মি</a:t>
            </a:r>
            <a:r>
              <a:rPr lang="en-US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n w="3175"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400800" y="304800"/>
            <a:ext cx="1447800" cy="1143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দলীয় কাজ</a:t>
            </a:r>
            <a:endParaRPr lang="en-US" sz="2400" dirty="0">
              <a:solidFill>
                <a:schemeClr val="tx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81800" y="3276600"/>
            <a:ext cx="1219200" cy="8382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মূল্ভাব লিখ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0200" y="228600"/>
            <a:ext cx="14478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মূল্যায়ন</a:t>
            </a:r>
            <a:endParaRPr lang="en-US" sz="2800" dirty="0"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5" name="Picture 4" descr="imag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1514475"/>
            <a:ext cx="1930580" cy="1457325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228600" y="1066800"/>
            <a:ext cx="4800600" cy="2514600"/>
            <a:chOff x="228600" y="2057400"/>
            <a:chExt cx="4800600" cy="2514600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6" name="Rectangle 5"/>
            <p:cNvSpPr/>
            <p:nvPr/>
          </p:nvSpPr>
          <p:spPr>
            <a:xfrm>
              <a:off x="457200" y="2057400"/>
              <a:ext cx="3276600" cy="83820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solidFill>
                    <a:srgbClr val="FF0000"/>
                  </a:solidFill>
                  <a:latin typeface="SutonnyOMJ" pitchFamily="2" charset="0"/>
                  <a:cs typeface="SutonnyOMJ" pitchFamily="2" charset="0"/>
                </a:rPr>
                <a:t>কবিতার হাতে কি?</a:t>
              </a:r>
              <a:endParaRPr lang="en-US" sz="28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28600" y="2819400"/>
              <a:ext cx="457200" cy="4572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latin typeface="SutonnyOMJ" pitchFamily="2" charset="0"/>
                  <a:cs typeface="SutonnyOMJ" pitchFamily="2" charset="0"/>
                </a:rPr>
                <a:t>ক</a:t>
              </a:r>
              <a:endParaRPr lang="en-US" sz="2800" dirty="0">
                <a:latin typeface="SutonnyOMJ" pitchFamily="2" charset="0"/>
                <a:cs typeface="SutonnyOMJ" pitchFamily="2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743200" y="2819400"/>
              <a:ext cx="457200" cy="4572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latin typeface="SutonnyOMJ" pitchFamily="2" charset="0"/>
                  <a:cs typeface="SutonnyOMJ" pitchFamily="2" charset="0"/>
                </a:rPr>
                <a:t>খ</a:t>
              </a:r>
              <a:endParaRPr lang="en-US" sz="2800" dirty="0">
                <a:latin typeface="SutonnyOMJ" pitchFamily="2" charset="0"/>
                <a:cs typeface="SutonnyOMJ" pitchFamily="2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28600" y="4038600"/>
              <a:ext cx="457200" cy="4572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latin typeface="SutonnyOMJ" pitchFamily="2" charset="0"/>
                  <a:cs typeface="SutonnyOMJ" pitchFamily="2" charset="0"/>
                </a:rPr>
                <a:t>গ</a:t>
              </a:r>
              <a:endParaRPr lang="en-US" sz="2800" dirty="0">
                <a:latin typeface="SutonnyOMJ" pitchFamily="2" charset="0"/>
                <a:cs typeface="SutonnyOMJ" pitchFamily="2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19400" y="4038600"/>
              <a:ext cx="457200" cy="4572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latin typeface="SutonnyOMJ" pitchFamily="2" charset="0"/>
                  <a:cs typeface="SutonnyOMJ" pitchFamily="2" charset="0"/>
                </a:rPr>
                <a:t>ঘ</a:t>
              </a:r>
              <a:endParaRPr lang="en-US" sz="2800" dirty="0">
                <a:latin typeface="SutonnyOMJ" pitchFamily="2" charset="0"/>
                <a:cs typeface="SutonnyOMJ" pitchFamily="2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990600" y="2819400"/>
              <a:ext cx="1371600" cy="533400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latin typeface="SutonnyOMJ" pitchFamily="2" charset="0"/>
                  <a:cs typeface="SutonnyOMJ" pitchFamily="2" charset="0"/>
                </a:rPr>
                <a:t>রাইফেল</a:t>
              </a:r>
              <a:endParaRPr lang="en-US" sz="2800" dirty="0">
                <a:latin typeface="SutonnyOMJ" pitchFamily="2" charset="0"/>
                <a:cs typeface="SutonnyOMJ" pitchFamily="2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581400" y="2819400"/>
              <a:ext cx="1371600" cy="533400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latin typeface="SutonnyOMJ" pitchFamily="2" charset="0"/>
                  <a:cs typeface="SutonnyOMJ" pitchFamily="2" charset="0"/>
                </a:rPr>
                <a:t>স্বধীনতা</a:t>
              </a:r>
              <a:endParaRPr lang="en-US" sz="2800" dirty="0">
                <a:latin typeface="SutonnyOMJ" pitchFamily="2" charset="0"/>
                <a:cs typeface="SutonnyOMJ" pitchFamily="2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990600" y="4038600"/>
              <a:ext cx="1371600" cy="533400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latin typeface="SutonnyOMJ" pitchFamily="2" charset="0"/>
                  <a:cs typeface="SutonnyOMJ" pitchFamily="2" charset="0"/>
                </a:rPr>
                <a:t>প্রতিশোধ</a:t>
              </a:r>
              <a:endParaRPr lang="en-US" sz="2800" dirty="0">
                <a:latin typeface="SutonnyOMJ" pitchFamily="2" charset="0"/>
                <a:cs typeface="SutonnyOMJ" pitchFamily="2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3657600" y="4038600"/>
              <a:ext cx="1371600" cy="533400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latin typeface="SutonnyOMJ" pitchFamily="2" charset="0"/>
                  <a:cs typeface="SutonnyOMJ" pitchFamily="2" charset="0"/>
                </a:rPr>
                <a:t>গ্রেনেড</a:t>
              </a:r>
              <a:endParaRPr lang="en-US" sz="2800" dirty="0">
                <a:latin typeface="SutonnyOMJ" pitchFamily="2" charset="0"/>
                <a:cs typeface="SutonnyOMJ" pitchFamily="2" charset="0"/>
              </a:endParaRPr>
            </a:p>
          </p:txBody>
        </p:sp>
      </p:grpSp>
      <p:sp>
        <p:nvSpPr>
          <p:cNvPr id="16" name="Right Arrow 15"/>
          <p:cNvSpPr/>
          <p:nvPr/>
        </p:nvSpPr>
        <p:spPr>
          <a:xfrm>
            <a:off x="381000" y="4038600"/>
            <a:ext cx="4648200" cy="1447800"/>
          </a:xfrm>
          <a:prstGeom prst="right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মধ্যরাতে কারা এসেছিল?</a:t>
            </a:r>
          </a:p>
          <a:p>
            <a:r>
              <a:rPr lang="bn-IN" sz="28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বুকে কি চাপা?</a:t>
            </a:r>
          </a:p>
          <a:p>
            <a:r>
              <a:rPr lang="bn-IN" sz="28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পথে পথে তেপান্তরে কি ঘোরে?</a:t>
            </a:r>
            <a:endParaRPr lang="en-US" sz="2800" dirty="0">
              <a:solidFill>
                <a:srgbClr val="7030A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562600" y="4114800"/>
            <a:ext cx="2819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হানাদার</a:t>
            </a:r>
          </a:p>
          <a:p>
            <a:r>
              <a:rPr lang="bn-IN" sz="2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মৃতের আগুন</a:t>
            </a:r>
          </a:p>
          <a:p>
            <a:r>
              <a:rPr lang="bn-IN" sz="2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অ, আ, ক, খ বর্ণমালা</a:t>
            </a:r>
            <a:endParaRPr lang="en-US" sz="24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7924800" y="0"/>
            <a:ext cx="1219200" cy="1143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SutonnyOMJ" pitchFamily="2" charset="0"/>
              </a:rPr>
              <a:t>সময়</a:t>
            </a:r>
          </a:p>
          <a:p>
            <a:pPr algn="ctr"/>
            <a:r>
              <a:rPr lang="bn-IN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৩</a:t>
            </a:r>
            <a:r>
              <a:rPr lang="en-US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bn-IN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৩০ মি</a:t>
            </a:r>
            <a:r>
              <a:rPr lang="en-US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n w="3175"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0" y="0"/>
            <a:ext cx="1066800" cy="9906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SutonnyOMJ" pitchFamily="2" charset="0"/>
              </a:rPr>
              <a:t>সময়</a:t>
            </a:r>
          </a:p>
          <a:p>
            <a:pPr algn="ctr"/>
            <a:r>
              <a:rPr lang="bn-IN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৫ মি</a:t>
            </a:r>
            <a:r>
              <a:rPr lang="en-US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n w="3175"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0" name="Half Frame 19"/>
          <p:cNvSpPr/>
          <p:nvPr/>
        </p:nvSpPr>
        <p:spPr>
          <a:xfrm rot="12971218">
            <a:off x="320763" y="1624600"/>
            <a:ext cx="301132" cy="668699"/>
          </a:xfrm>
          <a:prstGeom prst="half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16" grpId="0"/>
      <p:bldP spid="17" grpId="0"/>
      <p:bldP spid="18" grpId="0" animBg="1"/>
      <p:bldP spid="18" grpId="1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xresdefault (7).jpg"/>
          <p:cNvPicPr>
            <a:picLocks noChangeAspect="1"/>
          </p:cNvPicPr>
          <p:nvPr/>
        </p:nvPicPr>
        <p:blipFill>
          <a:blip r:embed="rId2"/>
          <a:srcRect l="20833" t="2593" r="28333" b="4074"/>
          <a:stretch>
            <a:fillRect/>
          </a:stretch>
        </p:blipFill>
        <p:spPr>
          <a:xfrm>
            <a:off x="2667000" y="609600"/>
            <a:ext cx="3886200" cy="401361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429000" y="1676400"/>
            <a:ext cx="25908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বাড়ির কাজ</a:t>
            </a:r>
            <a:endParaRPr lang="en-US" sz="4400" dirty="0">
              <a:solidFill>
                <a:srgbClr val="FFFF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Left-Right Arrow 3"/>
          <p:cNvSpPr/>
          <p:nvPr/>
        </p:nvSpPr>
        <p:spPr>
          <a:xfrm>
            <a:off x="2362200" y="5029200"/>
            <a:ext cx="4191000" cy="1524000"/>
          </a:xfrm>
          <a:prstGeom prst="leftRightArrow">
            <a:avLst>
              <a:gd name="adj1" fmla="val 50000"/>
              <a:gd name="adj2" fmla="val 69385"/>
            </a:avLst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মুক্তিযুদ্ধে বাঙালীর সাহসীকতার পরিচয় সম্পর্কে একটি অনুচ্ছেদ লিখে আনবে।</a:t>
            </a:r>
            <a:endParaRPr lang="en-US" sz="2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0" y="0"/>
            <a:ext cx="1066800" cy="9906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SutonnyOMJ" pitchFamily="2" charset="0"/>
              </a:rPr>
              <a:t>সময়</a:t>
            </a:r>
          </a:p>
          <a:p>
            <a:pPr algn="ctr"/>
            <a:r>
              <a:rPr lang="bn-IN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১ মি</a:t>
            </a:r>
            <a:r>
              <a:rPr lang="en-US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n w="3175"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5181600" y="1371600"/>
            <a:ext cx="2209800" cy="1752600"/>
          </a:xfrm>
          <a:prstGeom prst="snip2DiagRect">
            <a:avLst/>
          </a:prstGeom>
          <a:solidFill>
            <a:srgbClr val="A8533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SutonnyOMJ" pitchFamily="2" charset="0"/>
                <a:cs typeface="SutonnyOMJ" pitchFamily="2" charset="0"/>
              </a:rPr>
              <a:t>ধন্যবাদ</a:t>
            </a:r>
            <a:endParaRPr lang="en-US" sz="32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3" name="Picture 2" descr="Birangona20190804071237.jpg"/>
          <p:cNvPicPr>
            <a:picLocks noChangeAspect="1"/>
          </p:cNvPicPr>
          <p:nvPr/>
        </p:nvPicPr>
        <p:blipFill>
          <a:blip r:embed="rId2"/>
          <a:srcRect l="16857" r="5429" b="6000"/>
          <a:stretch>
            <a:fillRect/>
          </a:stretch>
        </p:blipFill>
        <p:spPr>
          <a:xfrm>
            <a:off x="381000" y="3996017"/>
            <a:ext cx="3581400" cy="2633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SarcasticTheseChinesecrocodilelizard-small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219200"/>
            <a:ext cx="3657600" cy="24574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 descr="1376664141-yellow-mustard-fields-of-bangladesh_1697730-2017-03-26-15-45-58.jpg"/>
          <p:cNvPicPr>
            <a:picLocks noChangeAspect="1"/>
          </p:cNvPicPr>
          <p:nvPr/>
        </p:nvPicPr>
        <p:blipFill>
          <a:blip r:embed="rId4"/>
          <a:srcRect l="20207" t="16000" r="25724" b="12000"/>
          <a:stretch>
            <a:fillRect/>
          </a:stretch>
        </p:blipFill>
        <p:spPr>
          <a:xfrm>
            <a:off x="4304808" y="4038600"/>
            <a:ext cx="3772392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Oval 5"/>
          <p:cNvSpPr/>
          <p:nvPr/>
        </p:nvSpPr>
        <p:spPr>
          <a:xfrm>
            <a:off x="0" y="0"/>
            <a:ext cx="1066800" cy="9906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SutonnyOMJ" pitchFamily="2" charset="0"/>
              </a:rPr>
              <a:t>সময়</a:t>
            </a:r>
          </a:p>
          <a:p>
            <a:pPr algn="ctr"/>
            <a:r>
              <a:rPr lang="bn-IN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১ মি</a:t>
            </a:r>
            <a:r>
              <a:rPr lang="en-US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n w="3175"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685800"/>
            <a:ext cx="2209800" cy="762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bn-IN" sz="2800" dirty="0" smtClean="0">
                <a:ln>
                  <a:solidFill>
                    <a:srgbClr val="92D050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শিক্ষক পরিচিতি</a:t>
            </a:r>
            <a:endParaRPr lang="en-US" sz="2800" dirty="0">
              <a:ln>
                <a:solidFill>
                  <a:srgbClr val="92D050"/>
                </a:solidFill>
              </a:ln>
              <a:solidFill>
                <a:schemeClr val="accent3">
                  <a:lumMod val="20000"/>
                  <a:lumOff val="80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72200" y="685800"/>
            <a:ext cx="2133600" cy="762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n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  <a:latin typeface="SutonnyOMJ" pitchFamily="2" charset="0"/>
                <a:cs typeface="SutonnyOMJ" pitchFamily="2" charset="0"/>
              </a:rPr>
              <a:t>পাঠ পরিচিতি</a:t>
            </a:r>
            <a:endParaRPr lang="en-US" sz="2800" dirty="0"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4930473"/>
            <a:ext cx="2971800" cy="169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bn-IN" dirty="0" smtClean="0">
                <a:latin typeface="SutonnyOMJ" pitchFamily="2" charset="0"/>
                <a:cs typeface="SutonnyOMJ" pitchFamily="2" charset="0"/>
              </a:rPr>
              <a:t>তন্ময় কুমার মণ্ডল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bn-IN" dirty="0" smtClean="0">
                <a:latin typeface="SutonnyOMJ" pitchFamily="2" charset="0"/>
                <a:cs typeface="SutonnyOMJ" pitchFamily="2" charset="0"/>
              </a:rPr>
              <a:t>সহকারী শিক্ষক (কৃষি)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bn-IN" dirty="0" smtClean="0">
                <a:latin typeface="SutonnyOMJ" pitchFamily="2" charset="0"/>
                <a:cs typeface="SutonnyOMJ" pitchFamily="2" charset="0"/>
              </a:rPr>
              <a:t>বিদ্যানন্দী হোসেনপুর দাঃ মাদ্রাসা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bn-IN" dirty="0" smtClean="0">
                <a:latin typeface="SutonnyOMJ" pitchFamily="2" charset="0"/>
                <a:cs typeface="SutonnyOMJ" pitchFamily="2" charset="0"/>
              </a:rPr>
              <a:t>রাজৈর, মাদারীপুর।</a:t>
            </a:r>
            <a:endParaRPr lang="en-US" dirty="0" smtClean="0">
              <a:latin typeface="SutonnyOMJ" pitchFamily="2" charset="0"/>
              <a:cs typeface="SutonnyOMJ" pitchFamily="2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মোবঃ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০১৯২৩৮৭৩৭৬৬</a:t>
            </a:r>
            <a:endParaRPr lang="bn-IN" dirty="0" smtClean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91200" y="4907340"/>
            <a:ext cx="2895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000" dirty="0" smtClean="0">
                <a:latin typeface="SutonnyOMJ" pitchFamily="2" charset="0"/>
                <a:cs typeface="SutonnyOMJ" pitchFamily="2" charset="0"/>
              </a:rPr>
              <a:t>নবম-দশম শ্রেণি</a:t>
            </a:r>
          </a:p>
          <a:p>
            <a:pPr algn="ctr"/>
            <a:r>
              <a:rPr lang="bn-IN" sz="2000" dirty="0" smtClean="0">
                <a:latin typeface="SutonnyOMJ" pitchFamily="2" charset="0"/>
                <a:cs typeface="SutonnyOMJ" pitchFamily="2" charset="0"/>
              </a:rPr>
              <a:t>বিষয়ঃ বাংলা সাহিত্য</a:t>
            </a:r>
          </a:p>
          <a:p>
            <a:pPr algn="ctr"/>
            <a:r>
              <a:rPr lang="bn-IN" sz="2000" dirty="0" smtClean="0">
                <a:latin typeface="SutonnyOMJ" pitchFamily="2" charset="0"/>
                <a:cs typeface="SutonnyOMJ" pitchFamily="2" charset="0"/>
              </a:rPr>
              <a:t>পদ্যাংশ/কবিতা</a:t>
            </a:r>
          </a:p>
          <a:p>
            <a:pPr algn="ctr"/>
            <a:r>
              <a:rPr lang="bn-IN" sz="2000" dirty="0" smtClean="0">
                <a:latin typeface="SutonnyOMJ" pitchFamily="2" charset="0"/>
                <a:cs typeface="SutonnyOMJ" pitchFamily="2" charset="0"/>
              </a:rPr>
              <a:t>সময়ঃ ৪৫ মিনিট</a:t>
            </a:r>
            <a:endParaRPr lang="en-US" sz="20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8" name="Picture 7" descr="15133711_1113116442136883_289479623_o.jpg"/>
          <p:cNvPicPr>
            <a:picLocks noChangeAspect="1"/>
          </p:cNvPicPr>
          <p:nvPr/>
        </p:nvPicPr>
        <p:blipFill>
          <a:blip r:embed="rId2"/>
          <a:srcRect l="21837" t="8889" r="27767" b="48888"/>
          <a:stretch>
            <a:fillRect/>
          </a:stretch>
        </p:blipFill>
        <p:spPr>
          <a:xfrm>
            <a:off x="1371600" y="1752600"/>
            <a:ext cx="2438400" cy="27252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9" name="Picture 8" descr="20151108_190908.jpg"/>
          <p:cNvPicPr>
            <a:picLocks noChangeAspect="1"/>
          </p:cNvPicPr>
          <p:nvPr/>
        </p:nvPicPr>
        <p:blipFill>
          <a:blip r:embed="rId3" cstate="print"/>
          <a:srcRect l="3333" t="2778" r="10833" b="-1389"/>
          <a:stretch>
            <a:fillRect/>
          </a:stretch>
        </p:blipFill>
        <p:spPr>
          <a:xfrm rot="5400000">
            <a:off x="5988108" y="2169525"/>
            <a:ext cx="2506016" cy="1976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 descr="7-72018_classy-design-swirls-clipart-leaf-flower-vector-png.png"/>
          <p:cNvPicPr>
            <a:picLocks noChangeAspect="1"/>
          </p:cNvPicPr>
          <p:nvPr/>
        </p:nvPicPr>
        <p:blipFill>
          <a:blip r:embed="rId4"/>
          <a:srcRect l="38550" t="11111" r="19085" b="7778"/>
          <a:stretch>
            <a:fillRect/>
          </a:stretch>
        </p:blipFill>
        <p:spPr>
          <a:xfrm>
            <a:off x="4572000" y="533400"/>
            <a:ext cx="762000" cy="55626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" name="Oval 9"/>
          <p:cNvSpPr/>
          <p:nvPr/>
        </p:nvSpPr>
        <p:spPr>
          <a:xfrm>
            <a:off x="0" y="0"/>
            <a:ext cx="1066800" cy="9906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SutonnyOMJ" pitchFamily="2" charset="0"/>
              </a:rPr>
              <a:t>সময়</a:t>
            </a:r>
          </a:p>
          <a:p>
            <a:pPr algn="ctr"/>
            <a:r>
              <a:rPr lang="bn-IN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৩০ সে</a:t>
            </a:r>
            <a:r>
              <a:rPr lang="en-US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n w="6350"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.jpg"/>
          <p:cNvPicPr>
            <a:picLocks noChangeAspect="1"/>
          </p:cNvPicPr>
          <p:nvPr/>
        </p:nvPicPr>
        <p:blipFill>
          <a:blip r:embed="rId2"/>
          <a:srcRect l="10000" t="7660" r="8519" b="5431"/>
          <a:stretch>
            <a:fillRect/>
          </a:stretch>
        </p:blipFill>
        <p:spPr>
          <a:xfrm>
            <a:off x="4724400" y="2362200"/>
            <a:ext cx="3868616" cy="27432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Picture 2" descr="1376664141-yellow-mustard-fields-of-bangladesh_1697730-2017-03-26-15-45-58.jpg"/>
          <p:cNvPicPr>
            <a:picLocks noChangeAspect="1"/>
          </p:cNvPicPr>
          <p:nvPr/>
        </p:nvPicPr>
        <p:blipFill>
          <a:blip r:embed="rId3"/>
          <a:srcRect l="16897" r="18000" b="6000"/>
          <a:stretch>
            <a:fillRect/>
          </a:stretch>
        </p:blipFill>
        <p:spPr>
          <a:xfrm>
            <a:off x="533400" y="2362200"/>
            <a:ext cx="3581400" cy="272893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600200" y="381000"/>
            <a:ext cx="63246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280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চিত্র দুটি বিশ্লেষণ করে একটি অর্থবোধক পাঠ প্রকাশ কর</a:t>
            </a:r>
            <a:endParaRPr lang="en-US" sz="2800" dirty="0">
              <a:ln w="3175"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638800" y="5638800"/>
            <a:ext cx="2971800" cy="106680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আজকের পাঠ.........</a:t>
            </a:r>
          </a:p>
          <a:p>
            <a:pPr algn="ctr"/>
            <a:r>
              <a:rPr lang="bn-IN" sz="24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সাহসী জননী বাংলা</a:t>
            </a:r>
          </a:p>
          <a:p>
            <a:pPr algn="ctr"/>
            <a:r>
              <a:rPr lang="bn-IN" sz="24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       কামাল চৌধুরী</a:t>
            </a:r>
            <a:endParaRPr lang="en-US" sz="24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0" y="0"/>
            <a:ext cx="1066800" cy="9906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SutonnyOMJ" pitchFamily="2" charset="0"/>
              </a:rPr>
              <a:t>সময়</a:t>
            </a:r>
          </a:p>
          <a:p>
            <a:pPr algn="ctr"/>
            <a:r>
              <a:rPr lang="bn-IN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২ মি</a:t>
            </a:r>
            <a:r>
              <a:rPr lang="en-US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n w="3175"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>
                <a:latin typeface="SutonnyOMJ" pitchFamily="2" charset="0"/>
                <a:cs typeface="SutonnyOMJ" pitchFamily="2" charset="0"/>
              </a:rPr>
              <a:t>শিখনফল</a:t>
            </a:r>
            <a:endParaRPr lang="en-US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bn-IN" sz="28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 কবি পরিচিতি লিখতে পারবে।</a:t>
            </a:r>
          </a:p>
          <a:p>
            <a:pPr>
              <a:buBlip>
                <a:blip r:embed="rId2"/>
              </a:buBlip>
            </a:pPr>
            <a:r>
              <a:rPr lang="bn-IN" sz="28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 প্রমিত উচ্চারণে কবিতাটি আবৃত্তি করতে পারবে।</a:t>
            </a:r>
          </a:p>
          <a:p>
            <a:pPr>
              <a:buBlip>
                <a:blip r:embed="rId2"/>
              </a:buBlip>
            </a:pPr>
            <a:r>
              <a:rPr lang="bn-IN" sz="28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 শব্দার্থ বলতে পারবে। </a:t>
            </a:r>
          </a:p>
          <a:p>
            <a:pPr>
              <a:buBlip>
                <a:blip r:embed="rId2"/>
              </a:buBlip>
            </a:pPr>
            <a:r>
              <a:rPr lang="bn-IN" sz="28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 কবিতাটির মূল্ভাব লিখতে পারবে।</a:t>
            </a:r>
            <a:endParaRPr lang="en-US" sz="2800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0" y="0"/>
            <a:ext cx="1066800" cy="9906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SutonnyOMJ" pitchFamily="2" charset="0"/>
              </a:rPr>
              <a:t>সময়</a:t>
            </a:r>
          </a:p>
          <a:p>
            <a:pPr algn="ctr"/>
            <a:r>
              <a:rPr lang="bn-IN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৩০ সে</a:t>
            </a:r>
            <a:r>
              <a:rPr lang="en-US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n w="3175"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amal_Abdul_Naser_Chowdhury.jpg"/>
          <p:cNvPicPr>
            <a:picLocks noChangeAspect="1"/>
          </p:cNvPicPr>
          <p:nvPr/>
        </p:nvPicPr>
        <p:blipFill>
          <a:blip r:embed="rId2" cstate="print"/>
          <a:srcRect t="11111" r="15149" b="23333"/>
          <a:stretch>
            <a:fillRect/>
          </a:stretch>
        </p:blipFill>
        <p:spPr>
          <a:xfrm>
            <a:off x="1392121" y="76200"/>
            <a:ext cx="2113079" cy="2438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5" name="Diagram 4"/>
          <p:cNvGraphicFramePr/>
          <p:nvPr/>
        </p:nvGraphicFramePr>
        <p:xfrm>
          <a:off x="2971800" y="1651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1524000" y="2590800"/>
            <a:ext cx="1676400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কবি পরিচিতি</a:t>
            </a:r>
            <a:endParaRPr lang="en-US" sz="2800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0" y="0"/>
            <a:ext cx="1066800" cy="9906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SutonnyOMJ" pitchFamily="2" charset="0"/>
              </a:rPr>
              <a:t>সময়</a:t>
            </a:r>
          </a:p>
          <a:p>
            <a:pPr algn="ctr"/>
            <a:r>
              <a:rPr lang="bn-IN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২ মি</a:t>
            </a:r>
            <a:r>
              <a:rPr lang="en-US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n w="3175"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876800" y="304800"/>
            <a:ext cx="2057400" cy="8382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কামাল চৌধুরী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D4E71A-64D2-4D7E-9CB6-CCF2BD5704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graphicEl>
                                              <a:dgm id="{3FD4E71A-64D2-4D7E-9CB6-CCF2BD5704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graphicEl>
                                              <a:dgm id="{3FD4E71A-64D2-4D7E-9CB6-CCF2BD5704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graphicEl>
                                              <a:dgm id="{3FD4E71A-64D2-4D7E-9CB6-CCF2BD5704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0AEB2B9-4493-4581-A0B5-66A724A31A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graphicEl>
                                              <a:dgm id="{40AEB2B9-4493-4581-A0B5-66A724A31A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graphicEl>
                                              <a:dgm id="{40AEB2B9-4493-4581-A0B5-66A724A31A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graphicEl>
                                              <a:dgm id="{40AEB2B9-4493-4581-A0B5-66A724A31A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52A1C42-8686-4FA7-B883-CEB0AF95FB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graphicEl>
                                              <a:dgm id="{552A1C42-8686-4FA7-B883-CEB0AF95FB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graphicEl>
                                              <a:dgm id="{552A1C42-8686-4FA7-B883-CEB0AF95FB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graphicEl>
                                              <a:dgm id="{552A1C42-8686-4FA7-B883-CEB0AF95FB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269F571-DC87-4A34-9AE6-CFBC5BB26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graphicEl>
                                              <a:dgm id="{7269F571-DC87-4A34-9AE6-CFBC5BB26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graphicEl>
                                              <a:dgm id="{7269F571-DC87-4A34-9AE6-CFBC5BB26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graphicEl>
                                              <a:dgm id="{7269F571-DC87-4A34-9AE6-CFBC5BB262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7327F42-D8A0-4D59-B891-19E0F5A2EA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>
                                            <p:graphicEl>
                                              <a:dgm id="{17327F42-D8A0-4D59-B891-19E0F5A2EA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>
                                            <p:graphicEl>
                                              <a:dgm id="{17327F42-D8A0-4D59-B891-19E0F5A2EA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">
                                            <p:graphicEl>
                                              <a:dgm id="{17327F42-D8A0-4D59-B891-19E0F5A2EA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6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2-Point Star 1"/>
          <p:cNvSpPr/>
          <p:nvPr/>
        </p:nvSpPr>
        <p:spPr>
          <a:xfrm>
            <a:off x="7010400" y="304800"/>
            <a:ext cx="1600200" cy="1447800"/>
          </a:xfrm>
          <a:prstGeom prst="star32">
            <a:avLst/>
          </a:prstGeom>
          <a:solidFill>
            <a:srgbClr val="002060"/>
          </a:solidFill>
          <a:ln>
            <a:solidFill>
              <a:srgbClr val="FFC000"/>
            </a:solidFill>
          </a:ln>
          <a:scene3d>
            <a:camera prst="isometricOffAxis2Lef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n>
                  <a:solidFill>
                    <a:schemeClr val="bg1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আদর্শ পাঠ</a:t>
            </a:r>
            <a:endParaRPr lang="en-US" sz="2800" dirty="0">
              <a:ln>
                <a:solidFill>
                  <a:schemeClr val="bg1"/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7-Point Star 2"/>
          <p:cNvSpPr/>
          <p:nvPr/>
        </p:nvSpPr>
        <p:spPr>
          <a:xfrm>
            <a:off x="457200" y="1219200"/>
            <a:ext cx="1447800" cy="1371600"/>
          </a:xfrm>
          <a:prstGeom prst="star7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সরব পাঠ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7400" y="838200"/>
            <a:ext cx="4572000" cy="38862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সাহসী জননী বাংলা</a:t>
            </a:r>
          </a:p>
          <a:p>
            <a:pPr algn="ctr"/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   কামাল চৌধুরী</a:t>
            </a:r>
          </a:p>
          <a:p>
            <a:pPr algn="ctr"/>
            <a:r>
              <a:rPr lang="bn-IN" sz="2000" dirty="0" smtClean="0">
                <a:latin typeface="SutonnyOMJ" pitchFamily="2" charset="0"/>
                <a:cs typeface="SutonnyOMJ" pitchFamily="2" charset="0"/>
              </a:rPr>
              <a:t>তোদের অসুর নৃত্য......ঠা ঠা হাসি... ফিরিয়ে দিয়েছি</a:t>
            </a:r>
          </a:p>
          <a:p>
            <a:pPr algn="ctr"/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তোদের রক্তাক্ত হাত মুচড়ে দিয়েছি নয় মাসে</a:t>
            </a:r>
          </a:p>
          <a:p>
            <a:pPr algn="ctr"/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চির কবিতার দেশ...ভেবেছিলি অস্ত্রে মাত হবে</a:t>
            </a:r>
          </a:p>
          <a:p>
            <a:pPr algn="ctr"/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বাঙালী অনার্য জাতি, খর্ব দেহ ...ভাত খায়, ভীতু</a:t>
            </a:r>
          </a:p>
          <a:p>
            <a:pPr algn="ctr"/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কিন্তু কি ঘটল শেষে, কে দেখাল মহা প্রতিরোধ</a:t>
            </a:r>
          </a:p>
          <a:p>
            <a:pPr algn="ctr"/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অ আ ক খ </a:t>
            </a:r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বর্ণমালা </a:t>
            </a:r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পথে পথে তেপান্তরে ঘুরে</a:t>
            </a:r>
          </a:p>
          <a:p>
            <a:pPr algn="ctr"/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উদ্বাস্তু আশ্রয়হীন...পোড়াগ্রাম...মাতৃ অপমানে</a:t>
            </a:r>
          </a:p>
          <a:p>
            <a:pPr algn="ctr"/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কার রক্ত ছুঁয়ে শেষ হয়ে গেল ঘৃণার কার্তুজ।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5" name="Picture 4" descr="maxresdefault (6).jpg"/>
          <p:cNvPicPr>
            <a:picLocks noChangeAspect="1"/>
          </p:cNvPicPr>
          <p:nvPr/>
        </p:nvPicPr>
        <p:blipFill>
          <a:blip r:embed="rId3"/>
          <a:srcRect l="31667" t="35185" r="48333" b="12963"/>
          <a:stretch>
            <a:fillRect/>
          </a:stretch>
        </p:blipFill>
        <p:spPr>
          <a:xfrm>
            <a:off x="6934200" y="2286000"/>
            <a:ext cx="1447800" cy="2111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-10-638.jpg"/>
          <p:cNvPicPr>
            <a:picLocks noChangeAspect="1"/>
          </p:cNvPicPr>
          <p:nvPr/>
        </p:nvPicPr>
        <p:blipFill>
          <a:blip r:embed="rId4"/>
          <a:srcRect l="8621" t="28288" r="8621" b="28288"/>
          <a:stretch>
            <a:fillRect/>
          </a:stretch>
        </p:blipFill>
        <p:spPr>
          <a:xfrm>
            <a:off x="188495" y="4953001"/>
            <a:ext cx="2630905" cy="182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49df93c9996e7c80736724c2cea3b89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523" y="4953000"/>
            <a:ext cx="2615077" cy="182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 descr="্্.PNG"/>
          <p:cNvPicPr>
            <a:picLocks noChangeAspect="1"/>
          </p:cNvPicPr>
          <p:nvPr/>
        </p:nvPicPr>
        <p:blipFill>
          <a:blip r:embed="rId6"/>
          <a:srcRect l="5669" t="16238" r="19161" b="8447"/>
          <a:stretch>
            <a:fillRect/>
          </a:stretch>
        </p:blipFill>
        <p:spPr>
          <a:xfrm>
            <a:off x="3154679" y="4953000"/>
            <a:ext cx="2865121" cy="182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Oval 8"/>
          <p:cNvSpPr/>
          <p:nvPr/>
        </p:nvSpPr>
        <p:spPr>
          <a:xfrm>
            <a:off x="0" y="0"/>
            <a:ext cx="1066800" cy="9906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SutonnyOMJ" pitchFamily="2" charset="0"/>
              </a:rPr>
              <a:t>সময়</a:t>
            </a:r>
          </a:p>
          <a:p>
            <a:pPr algn="ctr"/>
            <a:r>
              <a:rPr lang="bn-IN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১০ মি</a:t>
            </a:r>
            <a:r>
              <a:rPr lang="en-US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n w="3175"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-3-638.jpg"/>
          <p:cNvPicPr>
            <a:picLocks noChangeAspect="1"/>
          </p:cNvPicPr>
          <p:nvPr/>
        </p:nvPicPr>
        <p:blipFill>
          <a:blip r:embed="rId2"/>
          <a:srcRect l="6113" t="24948" r="27429" b="21607"/>
          <a:stretch>
            <a:fillRect/>
          </a:stretch>
        </p:blipFill>
        <p:spPr>
          <a:xfrm>
            <a:off x="685800" y="381001"/>
            <a:ext cx="2971798" cy="2057400"/>
          </a:xfrm>
          <a:prstGeom prst="rect">
            <a:avLst/>
          </a:prstGeom>
        </p:spPr>
      </p:pic>
      <p:pic>
        <p:nvPicPr>
          <p:cNvPr id="3" name="Picture 2" descr="image_196273.buriganga.jpg"/>
          <p:cNvPicPr>
            <a:picLocks noChangeAspect="1"/>
          </p:cNvPicPr>
          <p:nvPr/>
        </p:nvPicPr>
        <p:blipFill>
          <a:blip r:embed="rId3"/>
          <a:srcRect l="10000" t="18000" r="16666" b="4000"/>
          <a:stretch>
            <a:fillRect/>
          </a:stretch>
        </p:blipFill>
        <p:spPr>
          <a:xfrm>
            <a:off x="5715000" y="381000"/>
            <a:ext cx="3015243" cy="2057400"/>
          </a:xfrm>
          <a:prstGeom prst="rect">
            <a:avLst/>
          </a:prstGeom>
        </p:spPr>
      </p:pic>
      <p:pic>
        <p:nvPicPr>
          <p:cNvPr id="5" name="Picture 4" descr="২৫-মার্চ.jpg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44167" t="3880" r="10834" b="29326"/>
          <a:stretch>
            <a:fillRect/>
          </a:stretch>
        </p:blipFill>
        <p:spPr>
          <a:xfrm>
            <a:off x="5638800" y="3581399"/>
            <a:ext cx="3124200" cy="2429934"/>
          </a:xfrm>
          <a:prstGeom prst="rect">
            <a:avLst/>
          </a:prstGeom>
        </p:spPr>
      </p:pic>
      <p:pic>
        <p:nvPicPr>
          <p:cNvPr id="6" name="Picture 5" descr="birangona.jpeg.jpg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4000" t="8000" r="7000" b="8000"/>
          <a:stretch>
            <a:fillRect/>
          </a:stretch>
        </p:blipFill>
        <p:spPr>
          <a:xfrm>
            <a:off x="609600" y="3581400"/>
            <a:ext cx="3048000" cy="239730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5800" y="2590800"/>
            <a:ext cx="2971800" cy="5334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বুকে চাপা মৃতের আগুন</a:t>
            </a:r>
            <a:endParaRPr lang="en-US" sz="24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15000" y="2667000"/>
            <a:ext cx="2971800" cy="5334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বুড়িগঙ্গা পদ্মা নদীতীর</a:t>
            </a:r>
            <a:endParaRPr lang="en-US" sz="24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91000" y="3581400"/>
            <a:ext cx="914400" cy="24384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ডাকাত পড়েছে গ্রামে মধ্যরাতে হানাদার আসে</a:t>
            </a:r>
            <a:endParaRPr lang="en-US" sz="20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114800" y="76200"/>
            <a:ext cx="1219200" cy="9906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SutonnyOMJ" pitchFamily="2" charset="0"/>
              </a:rPr>
              <a:t>সময়</a:t>
            </a:r>
          </a:p>
          <a:p>
            <a:pPr algn="ctr"/>
            <a:r>
              <a:rPr lang="bn-IN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২</a:t>
            </a:r>
            <a:r>
              <a:rPr lang="en-US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bn-IN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৩০ মি</a:t>
            </a:r>
            <a:r>
              <a:rPr lang="en-US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n w="3175"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581400" y="76200"/>
            <a:ext cx="1143000" cy="1066800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শব্দার্থ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447800"/>
            <a:ext cx="1447800" cy="914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latin typeface="SutonnyOMJ" pitchFamily="2" charset="0"/>
                <a:cs typeface="SutonnyOMJ" pitchFamily="2" charset="0"/>
              </a:rPr>
              <a:t>চির কবিতার দেশ</a:t>
            </a:r>
            <a:endParaRPr lang="en-US" sz="20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3429000"/>
            <a:ext cx="1524000" cy="9906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খর্বদেহ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5486400"/>
            <a:ext cx="1524000" cy="10668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অনার্য জাতি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81800" y="1371600"/>
            <a:ext cx="1600200" cy="9906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SutonnyOMJ" pitchFamily="2" charset="0"/>
                <a:cs typeface="SutonnyOMJ" pitchFamily="2" charset="0"/>
              </a:rPr>
              <a:t>কবিতায় বাংলাদেশকে বুঝানো হয়েছে</a:t>
            </a:r>
            <a:endParaRPr lang="en-US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81800" y="3429000"/>
            <a:ext cx="1600200" cy="10668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SutonnyOMJ" pitchFamily="2" charset="0"/>
                <a:cs typeface="SutonnyOMJ" pitchFamily="2" charset="0"/>
              </a:rPr>
              <a:t>ছোট/খাটো শরীর</a:t>
            </a:r>
            <a:endParaRPr lang="en-US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81800" y="5410200"/>
            <a:ext cx="1676400" cy="10668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SutonnyOMJ" pitchFamily="2" charset="0"/>
                <a:cs typeface="SutonnyOMJ" pitchFamily="2" charset="0"/>
              </a:rPr>
              <a:t>কবি বাঙালীদেরকে এ আখ্যা দিয়েছেন</a:t>
            </a:r>
            <a:endParaRPr lang="en-US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9" name="Picture 8" descr="jute-poem-3-445653376.jpg"/>
          <p:cNvPicPr>
            <a:picLocks noChangeAspect="1"/>
          </p:cNvPicPr>
          <p:nvPr/>
        </p:nvPicPr>
        <p:blipFill>
          <a:blip r:embed="rId2" cstate="print"/>
          <a:srcRect l="11667" t="8519" r="29167" b="18888"/>
          <a:stretch>
            <a:fillRect/>
          </a:stretch>
        </p:blipFill>
        <p:spPr>
          <a:xfrm>
            <a:off x="3048000" y="1447800"/>
            <a:ext cx="1981200" cy="1142999"/>
          </a:xfrm>
          <a:prstGeom prst="rect">
            <a:avLst/>
          </a:prstGeom>
        </p:spPr>
      </p:pic>
      <p:pic>
        <p:nvPicPr>
          <p:cNvPr id="10" name="Picture 9" descr="bamon-gram.jpg"/>
          <p:cNvPicPr>
            <a:picLocks noChangeAspect="1"/>
          </p:cNvPicPr>
          <p:nvPr/>
        </p:nvPicPr>
        <p:blipFill>
          <a:blip r:embed="rId3"/>
          <a:srcRect l="5000" t="3957" r="56000" b="18345"/>
          <a:stretch>
            <a:fillRect/>
          </a:stretch>
        </p:blipFill>
        <p:spPr>
          <a:xfrm>
            <a:off x="3200400" y="3352800"/>
            <a:ext cx="1714498" cy="1219201"/>
          </a:xfrm>
          <a:prstGeom prst="rect">
            <a:avLst/>
          </a:prstGeom>
        </p:spPr>
      </p:pic>
      <p:pic>
        <p:nvPicPr>
          <p:cNvPr id="11" name="Picture 10" descr="pwsws.jpg"/>
          <p:cNvPicPr>
            <a:picLocks noChangeAspect="1"/>
          </p:cNvPicPr>
          <p:nvPr/>
        </p:nvPicPr>
        <p:blipFill>
          <a:blip r:embed="rId4" cstate="print"/>
          <a:srcRect l="20009" t="27778" r="18344" b="28888"/>
          <a:stretch>
            <a:fillRect/>
          </a:stretch>
        </p:blipFill>
        <p:spPr>
          <a:xfrm>
            <a:off x="3276600" y="5370095"/>
            <a:ext cx="1676400" cy="1411705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0" y="0"/>
            <a:ext cx="1066800" cy="9906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SutonnyOMJ" pitchFamily="2" charset="0"/>
              </a:rPr>
              <a:t>সময়</a:t>
            </a:r>
          </a:p>
          <a:p>
            <a:pPr algn="ctr"/>
            <a:r>
              <a:rPr lang="bn-IN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৩ মি</a:t>
            </a:r>
            <a:r>
              <a:rPr lang="en-US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n w="3175"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600200"/>
            <a:ext cx="1447800" cy="10668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 কার্তুজ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3505200"/>
            <a:ext cx="1524000" cy="9906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নীলকমল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5562600"/>
            <a:ext cx="1524000" cy="10668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উদ্বাস্তু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429000" y="76200"/>
            <a:ext cx="1143000" cy="121920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শব্দার্থ</a:t>
            </a:r>
            <a:endParaRPr lang="en-US" sz="28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15000" y="1524000"/>
            <a:ext cx="1524000" cy="9906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বন্দুকের টোটা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15000" y="3505200"/>
            <a:ext cx="1524000" cy="10668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কবিতায় মুক্তিযোদ্ধাদের বুঝিয়েছে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15000" y="5410200"/>
            <a:ext cx="1600200" cy="10668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ভিটে মাটি হারা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9" name="Picture 8" descr="220px-Pistolet_marine_1837-IMG_6935.jpg"/>
          <p:cNvPicPr>
            <a:picLocks noChangeAspect="1"/>
          </p:cNvPicPr>
          <p:nvPr/>
        </p:nvPicPr>
        <p:blipFill>
          <a:blip r:embed="rId2"/>
          <a:srcRect r="-909" b="50000"/>
          <a:stretch>
            <a:fillRect/>
          </a:stretch>
        </p:blipFill>
        <p:spPr>
          <a:xfrm>
            <a:off x="2990850" y="1576387"/>
            <a:ext cx="2114550" cy="633413"/>
          </a:xfrm>
          <a:prstGeom prst="rect">
            <a:avLst/>
          </a:prstGeom>
        </p:spPr>
      </p:pic>
      <p:pic>
        <p:nvPicPr>
          <p:cNvPr id="10" name="Picture 9" descr="AAAAAAAAAAAAAAAA-BG20180129170419.jpg"/>
          <p:cNvPicPr>
            <a:picLocks noChangeAspect="1"/>
          </p:cNvPicPr>
          <p:nvPr/>
        </p:nvPicPr>
        <p:blipFill>
          <a:blip r:embed="rId3"/>
          <a:srcRect l="18000" t="2000" r="27931" b="12000"/>
          <a:stretch>
            <a:fillRect/>
          </a:stretch>
        </p:blipFill>
        <p:spPr>
          <a:xfrm>
            <a:off x="3179387" y="3505200"/>
            <a:ext cx="1697413" cy="1143000"/>
          </a:xfrm>
          <a:prstGeom prst="rect">
            <a:avLst/>
          </a:prstGeom>
        </p:spPr>
      </p:pic>
      <p:pic>
        <p:nvPicPr>
          <p:cNvPr id="11" name="Picture 10" descr="hiranmo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16704" y="5394324"/>
            <a:ext cx="1560096" cy="1235076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0" y="0"/>
            <a:ext cx="1066800" cy="9906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SutonnyOMJ" pitchFamily="2" charset="0"/>
              </a:rPr>
              <a:t>সময়</a:t>
            </a:r>
          </a:p>
          <a:p>
            <a:pPr algn="ctr"/>
            <a:r>
              <a:rPr lang="bn-IN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৩ মি</a:t>
            </a:r>
            <a:r>
              <a:rPr lang="en-US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n w="3175"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448</Words>
  <Application>Microsoft Office PowerPoint</Application>
  <PresentationFormat>On-screen Show (4:3)</PresentationFormat>
  <Paragraphs>129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মাল্টিমিডিয়া ক্লাসে সবাইকে স্বাগতম</vt:lpstr>
      <vt:lpstr>Slide 2</vt:lpstr>
      <vt:lpstr>Slide 3</vt:lpstr>
      <vt:lpstr>শিখনফল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মাল্টিমিডিয়া ক্লাসে সবাইকে স্বাগতম</dc:title>
  <dc:creator/>
  <cp:lastModifiedBy>Windows User</cp:lastModifiedBy>
  <cp:revision>74</cp:revision>
  <dcterms:created xsi:type="dcterms:W3CDTF">2006-08-16T00:00:00Z</dcterms:created>
  <dcterms:modified xsi:type="dcterms:W3CDTF">2019-11-24T13:48:27Z</dcterms:modified>
</cp:coreProperties>
</file>