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69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1326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54169410_2176284412429007_170825774373273600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857251"/>
            <a:ext cx="9143999" cy="5143499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1013346" y="2840377"/>
            <a:ext cx="5267140" cy="200824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Front" fov="2700000">
              <a:rot lat="20376000" lon="1938000" rev="20112001"/>
            </a:camera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bn-BD" sz="1245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12450" dirty="0"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47028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44" y="609600"/>
            <a:ext cx="4281055" cy="2838526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4286" y="0"/>
            <a:ext cx="4789714" cy="35814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46" y="3581400"/>
            <a:ext cx="4281054" cy="31242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2345" y="0"/>
            <a:ext cx="336665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u="sng" dirty="0" smtClean="0">
                <a:latin typeface="NikoshBAN" pitchFamily="2" charset="0"/>
                <a:cs typeface="NikoshBAN" pitchFamily="2" charset="0"/>
              </a:rPr>
              <a:t>একক কাজঃ</a:t>
            </a:r>
            <a:endParaRPr lang="en-US" sz="4000" u="sng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615543" y="4576189"/>
            <a:ext cx="422365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কোনটি আত্নকর্মসংস্থানমুলক কাজ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?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7365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-38357"/>
            <a:ext cx="9144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u="sng" dirty="0" smtClean="0">
                <a:latin typeface="NikoshBAN" pitchFamily="2" charset="0"/>
                <a:cs typeface="NikoshBAN" pitchFamily="2" charset="0"/>
              </a:rPr>
              <a:t>   দলীয় কাজঃ</a:t>
            </a:r>
            <a:endParaRPr lang="en-US" sz="4400" u="sng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2400" y="838200"/>
            <a:ext cx="8763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b="1" dirty="0" smtClean="0">
                <a:latin typeface="NikoshBAN" pitchFamily="2" charset="0"/>
                <a:cs typeface="NikoshBAN" pitchFamily="2" charset="0"/>
              </a:rPr>
              <a:t>১। আত্নকর্মসংস্থান একটি কোন ধরণের পেশা?</a:t>
            </a:r>
            <a:endParaRPr lang="en-US" sz="40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2400" y="1981200"/>
            <a:ext cx="891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২। আত্নকর্মসংস্থানের প্রধান মুলধন কি ?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2400" y="3124200"/>
            <a:ext cx="8763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b="1" dirty="0" smtClean="0">
                <a:latin typeface="NikoshBAN" pitchFamily="2" charset="0"/>
                <a:cs typeface="NikoshBAN" pitchFamily="2" charset="0"/>
              </a:rPr>
              <a:t>৩। টেইলারিং একটি কোন ধরণের পেশা ?</a:t>
            </a:r>
            <a:endParaRPr lang="en-US" sz="3600" b="1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7875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28600"/>
            <a:ext cx="8915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u="sng" dirty="0" smtClean="0">
                <a:latin typeface="NikoshBAN" pitchFamily="2" charset="0"/>
                <a:cs typeface="NikoshBAN" pitchFamily="2" charset="0"/>
              </a:rPr>
              <a:t>  বাড়ীর কাজঃ</a:t>
            </a:r>
            <a:endParaRPr lang="en-US" sz="4400" u="sng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1736237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তোমার আশে পাশে দেখা যায় এমন  ১০টি  আত্নকর্মসংস্থানমুলক পেশার নাম লিখ ।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24502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607631" y="-315962"/>
            <a:ext cx="394556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7200" dirty="0" smtClean="0">
                <a:latin typeface="NikoshBAN" pitchFamily="2" charset="0"/>
                <a:cs typeface="NikoshBAN" pitchFamily="2" charset="0"/>
              </a:rPr>
              <a:t>       </a:t>
            </a:r>
            <a:r>
              <a:rPr lang="bn-BD" sz="7200" u="sng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u="sng" dirty="0" smtClean="0">
                <a:latin typeface="NikoshBAN" pitchFamily="2" charset="0"/>
                <a:cs typeface="NikoshBAN" pitchFamily="2" charset="0"/>
              </a:rPr>
              <a:t>     </a:t>
            </a:r>
            <a:r>
              <a:rPr lang="bn-BD" sz="7200" u="sng" dirty="0" smtClean="0"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7200" u="sng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1992362"/>
            <a:ext cx="6858000" cy="3798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5023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257300" y="4066045"/>
            <a:ext cx="6515100" cy="27007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950" dirty="0" err="1">
                <a:latin typeface="SutonnyMJ" pitchFamily="2" charset="0"/>
                <a:cs typeface="SutonnyMJ" pitchFamily="2" charset="0"/>
              </a:rPr>
              <a:t>Aveyj</a:t>
            </a:r>
            <a:r>
              <a:rPr lang="en-US" sz="495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950" dirty="0" err="1">
                <a:latin typeface="SutonnyMJ" pitchFamily="2" charset="0"/>
                <a:cs typeface="SutonnyMJ" pitchFamily="2" charset="0"/>
              </a:rPr>
              <a:t>Kvjvg</a:t>
            </a:r>
            <a:r>
              <a:rPr lang="en-US" sz="495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950" dirty="0" err="1">
                <a:latin typeface="SutonnyMJ" pitchFamily="2" charset="0"/>
                <a:cs typeface="SutonnyMJ" pitchFamily="2" charset="0"/>
              </a:rPr>
              <a:t>AvRv</a:t>
            </a:r>
            <a:r>
              <a:rPr lang="en-US" sz="4950" dirty="0">
                <a:latin typeface="SutonnyMJ" pitchFamily="2" charset="0"/>
                <a:cs typeface="SutonnyMJ" pitchFamily="2" charset="0"/>
              </a:rPr>
              <a:t>` </a:t>
            </a:r>
            <a:r>
              <a:rPr lang="en-US" sz="4950" dirty="0" err="1">
                <a:latin typeface="SutonnyMJ" pitchFamily="2" charset="0"/>
                <a:cs typeface="SutonnyMJ" pitchFamily="2" charset="0"/>
              </a:rPr>
              <a:t>iæ‡ej</a:t>
            </a:r>
            <a:r>
              <a:rPr lang="en-US" sz="4950" dirty="0">
                <a:latin typeface="SutonnyMJ" pitchFamily="2" charset="0"/>
                <a:cs typeface="SutonnyMJ" pitchFamily="2" charset="0"/>
              </a:rPr>
              <a:t>, </a:t>
            </a:r>
            <a:endParaRPr lang="bn-BD" sz="4950" dirty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2400" dirty="0">
                <a:latin typeface="NikoshBAN" pitchFamily="2" charset="0"/>
                <a:cs typeface="NikoshBAN" pitchFamily="2" charset="0"/>
              </a:rPr>
              <a:t>সহকারী শিক্ষক</a:t>
            </a:r>
          </a:p>
          <a:p>
            <a:pPr algn="ctr"/>
            <a:r>
              <a:rPr lang="en-US" sz="3600" dirty="0" err="1">
                <a:latin typeface="SutonnyMJ" pitchFamily="2" charset="0"/>
                <a:cs typeface="SutonnyMJ" pitchFamily="2" charset="0"/>
              </a:rPr>
              <a:t>knx</a:t>
            </a:r>
            <a:r>
              <a:rPr lang="en-US" sz="3600" dirty="0">
                <a:latin typeface="SutonnyMJ" pitchFamily="2" charset="0"/>
                <a:cs typeface="SutonnyMJ" pitchFamily="2" charset="0"/>
              </a:rPr>
              <a:t>` </a:t>
            </a:r>
            <a:r>
              <a:rPr lang="en-US" sz="3600" dirty="0" err="1">
                <a:latin typeface="SutonnyMJ" pitchFamily="2" charset="0"/>
                <a:cs typeface="SutonnyMJ" pitchFamily="2" charset="0"/>
              </a:rPr>
              <a:t>AvjvDwÏb</a:t>
            </a:r>
            <a:r>
              <a:rPr lang="en-US" sz="3600" dirty="0">
                <a:latin typeface="SutonnyMJ" pitchFamily="2" charset="0"/>
                <a:cs typeface="SutonnyMJ" pitchFamily="2" charset="0"/>
              </a:rPr>
              <a:t> D”P we`¨</a:t>
            </a:r>
            <a:r>
              <a:rPr lang="en-US" sz="3600" dirty="0" err="1">
                <a:latin typeface="SutonnyMJ" pitchFamily="2" charset="0"/>
                <a:cs typeface="SutonnyMJ" pitchFamily="2" charset="0"/>
              </a:rPr>
              <a:t>vjq</a:t>
            </a:r>
            <a:r>
              <a:rPr lang="en-US" sz="3600" dirty="0">
                <a:latin typeface="SutonnyMJ" pitchFamily="2" charset="0"/>
                <a:cs typeface="SutonnyMJ" pitchFamily="2" charset="0"/>
              </a:rPr>
              <a:t>, </a:t>
            </a:r>
            <a:r>
              <a:rPr lang="en-US" sz="3600" dirty="0" err="1">
                <a:latin typeface="SutonnyMJ" pitchFamily="2" charset="0"/>
                <a:cs typeface="SutonnyMJ" pitchFamily="2" charset="0"/>
              </a:rPr>
              <a:t>wgR©vcyi</a:t>
            </a:r>
            <a:r>
              <a:rPr lang="en-US" sz="3600" dirty="0">
                <a:latin typeface="SutonnyMJ" pitchFamily="2" charset="0"/>
                <a:cs typeface="SutonnyMJ" pitchFamily="2" charset="0"/>
              </a:rPr>
              <a:t>, </a:t>
            </a:r>
            <a:r>
              <a:rPr lang="en-US" sz="3600" dirty="0" err="1">
                <a:latin typeface="SutonnyMJ" pitchFamily="2" charset="0"/>
                <a:cs typeface="SutonnyMJ" pitchFamily="2" charset="0"/>
              </a:rPr>
              <a:t>cvKzw</a:t>
            </a:r>
            <a:r>
              <a:rPr lang="en-US" sz="3600" dirty="0">
                <a:latin typeface="SutonnyMJ" pitchFamily="2" charset="0"/>
                <a:cs typeface="SutonnyMJ" pitchFamily="2" charset="0"/>
              </a:rPr>
              <a:t>›`qv, </a:t>
            </a:r>
            <a:r>
              <a:rPr lang="en-US" sz="3600" dirty="0" err="1">
                <a:latin typeface="SutonnyMJ" pitchFamily="2" charset="0"/>
                <a:cs typeface="SutonnyMJ" pitchFamily="2" charset="0"/>
              </a:rPr>
              <a:t>wK‡kviMÄ</a:t>
            </a:r>
            <a:r>
              <a:rPr lang="en-US" sz="3600" dirty="0">
                <a:latin typeface="SutonnyMJ" pitchFamily="2" charset="0"/>
                <a:cs typeface="SutonnyMJ" pitchFamily="2" charset="0"/>
              </a:rPr>
              <a:t>| </a:t>
            </a:r>
          </a:p>
          <a:p>
            <a:pPr algn="ctr"/>
            <a:endParaRPr lang="bn-BD" sz="24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4600" y="1028700"/>
            <a:ext cx="2571750" cy="245075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028950" y="3479453"/>
            <a:ext cx="2457450" cy="7155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050" b="1" dirty="0"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4050" b="1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78878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69 0 0.125 0.056 0.125 0.125 C 0.125 0.194 0.069 0.25 0 0.25 C -0.069 0.25 -0.125 0.194 -0.125 0.125 C -0.125 0.056 -0.069 0 0 0 Z" pathEditMode="relative" ptsTypes="">
                                      <p:cBhvr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1066800"/>
            <a:ext cx="75438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বিষয়ঃ ব্যবসায় উদ্যোগ</a:t>
            </a:r>
          </a:p>
          <a:p>
            <a:pPr algn="ctr"/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শ্রেণি- নবম</a:t>
            </a:r>
          </a:p>
          <a:p>
            <a:pPr algn="ctr"/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সময়ঃ ৪০ মিনিট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9329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20782"/>
            <a:ext cx="4648201" cy="3103418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3505200"/>
            <a:ext cx="4648201" cy="32004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2999" y="27709"/>
            <a:ext cx="4191001" cy="3096491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648200" y="4229594"/>
            <a:ext cx="449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চিত্র গুলো থেকে আমরা কিসের ধারণা পাই ?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94804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81000" y="1524000"/>
            <a:ext cx="86106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000" dirty="0">
                <a:latin typeface="NikoshBAN" pitchFamily="2" charset="0"/>
                <a:cs typeface="NikoshBAN" pitchFamily="2" charset="0"/>
              </a:rPr>
              <a:t>পাঠঃ আত্নকর্মসংস্থান</a:t>
            </a:r>
          </a:p>
          <a:p>
            <a:pPr algn="ctr"/>
            <a:r>
              <a:rPr lang="bn-BD" sz="4000" dirty="0">
                <a:latin typeface="NikoshBAN" pitchFamily="2" charset="0"/>
                <a:cs typeface="NikoshBAN" pitchFamily="2" charset="0"/>
              </a:rPr>
              <a:t>অধ্যায়ঃ তৃতীয়</a:t>
            </a:r>
          </a:p>
          <a:p>
            <a:pPr algn="ctr"/>
            <a:r>
              <a:rPr lang="bn-BD" sz="4000" dirty="0">
                <a:latin typeface="NikoshBAN" pitchFamily="2" charset="0"/>
                <a:cs typeface="NikoshBAN" pitchFamily="2" charset="0"/>
              </a:rPr>
              <a:t>পৃষ্ঠাঃ 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২৩-২৭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16910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152400"/>
            <a:ext cx="5715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u="sng" dirty="0">
                <a:latin typeface="NikoshBAN" pitchFamily="2" charset="0"/>
                <a:cs typeface="NikoshBAN" pitchFamily="2" charset="0"/>
              </a:rPr>
              <a:t>এই পাঠ শেষে শিক্ষার্থীরা -</a:t>
            </a:r>
            <a:endParaRPr lang="en-US" sz="4000" u="sng" dirty="0">
              <a:latin typeface="NikoshBAN" pitchFamily="2" charset="0"/>
              <a:cs typeface="NikoshBAN" pitchFamily="2" charset="0"/>
            </a:endParaRPr>
          </a:p>
          <a:p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-96983" y="2281067"/>
            <a:ext cx="915785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>
                <a:latin typeface="NikoshBAN" pitchFamily="2" charset="0"/>
                <a:cs typeface="NikoshBAN" pitchFamily="2" charset="0"/>
              </a:rPr>
              <a:t>১। আত্নকর্মসংস্থানের ধারণা ব্যাখ্যা করতে পারবে।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  <a:p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-13855" y="4501009"/>
            <a:ext cx="9144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>
                <a:latin typeface="NikoshBAN" pitchFamily="2" charset="0"/>
                <a:cs typeface="NikoshBAN" pitchFamily="2" charset="0"/>
              </a:rPr>
              <a:t>২। আত্নকর্মসংস্থানের প্রয়োজনীয়তা সম্পর্কে অনুধাবন করতে পারবে।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  <a:p>
            <a:endParaRPr lang="en-US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0" y="5730627"/>
            <a:ext cx="9144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/>
              <a:t>৩।</a:t>
            </a:r>
            <a:r>
              <a:rPr lang="bn-BD" sz="3200" dirty="0">
                <a:latin typeface="NikoshBAN" pitchFamily="2" charset="0"/>
                <a:cs typeface="NikoshBAN" pitchFamily="2" charset="0"/>
              </a:rPr>
              <a:t>আত্নকর্মসংস্থানের লাভজনক ক্ষেত্রগুলো চিহ্নিত করতে পারবে।</a:t>
            </a:r>
            <a:endParaRPr lang="en-US" sz="3200" dirty="0"/>
          </a:p>
          <a:p>
            <a:endParaRPr lang="en-US" sz="3200" dirty="0"/>
          </a:p>
        </p:txBody>
      </p:sp>
      <p:sp>
        <p:nvSpPr>
          <p:cNvPr id="2" name="TextBox 1"/>
          <p:cNvSpPr txBox="1"/>
          <p:nvPr/>
        </p:nvSpPr>
        <p:spPr>
          <a:xfrm>
            <a:off x="0" y="3330576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২। কর্মসংস্থানের প্রকারভেদ সম্পর্কে জানতে পারবে।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4800" y="1295400"/>
            <a:ext cx="8610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শিখনফলঃ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2099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34636"/>
            <a:ext cx="4419600" cy="369916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4400" y="34636"/>
            <a:ext cx="4343400" cy="3699164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76200" y="4419600"/>
            <a:ext cx="9067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u="sng" dirty="0" smtClean="0">
                <a:latin typeface="NikoshBAN" pitchFamily="2" charset="0"/>
                <a:cs typeface="NikoshBAN" pitchFamily="2" charset="0"/>
              </a:rPr>
              <a:t>আত্নকর্মসংস্থানঃ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নিজস্ব পঁজি, চিন্তা, জ্ঞান ও দক্ষতাকে কাজে লাগিয়ে ন্যুনতম ঝুকি নিয়ে আত্ন প্রচেষ্টায় জীবিকা অর্জনের ব্যবস্থাই হলো আত্নকর্মসংস্থান।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0185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3343" y="-145197"/>
            <a:ext cx="6400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u="sng" dirty="0" smtClean="0">
                <a:latin typeface="NikoshBAN" pitchFamily="2" charset="0"/>
                <a:cs typeface="NikoshBAN" pitchFamily="2" charset="0"/>
              </a:rPr>
              <a:t>কর্মসংস্থান তিন প্রকার</a:t>
            </a:r>
            <a:r>
              <a:rPr lang="en-US" sz="2400" u="sng" dirty="0" smtClean="0">
                <a:latin typeface="NikoshBAN" pitchFamily="2" charset="0"/>
                <a:cs typeface="NikoshBAN" pitchFamily="2" charset="0"/>
              </a:rPr>
              <a:t>:</a:t>
            </a:r>
            <a:endParaRPr lang="en-US" sz="2400" u="sng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1268" y="3110345"/>
            <a:ext cx="49179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000" dirty="0" smtClean="0">
                <a:latin typeface="NikoshBAN" pitchFamily="2" charset="0"/>
                <a:cs typeface="NikoshBAN" pitchFamily="2" charset="0"/>
              </a:rPr>
              <a:t>১। মজুরী বা বেতনভিত্তিক চাকরী</a:t>
            </a:r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562600" y="3105818"/>
            <a:ext cx="3733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২। আত্নকর্মসংস্থান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0998" y="6273225"/>
            <a:ext cx="3048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৩। ব্যবসায়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886" y="288546"/>
            <a:ext cx="4197390" cy="306425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979" y="3650653"/>
            <a:ext cx="4377821" cy="268087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61" y="304800"/>
            <a:ext cx="4481946" cy="26427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07074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709" y="-34636"/>
            <a:ext cx="822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b="1" u="sng" dirty="0" smtClean="0">
                <a:latin typeface="NikoshBAN" pitchFamily="2" charset="0"/>
                <a:cs typeface="NikoshBAN" pitchFamily="2" charset="0"/>
              </a:rPr>
              <a:t>আত্নকর্মসংস্থানের প্রয়োজনীয়তাঃ</a:t>
            </a:r>
            <a:endParaRPr lang="en-US" sz="3200" b="1" u="sng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7709" y="594074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১। বাংলাদেশ জন বহুল দেশ। এ দেশে রয়েছে বিশাল কর্মক্ষম বেকার জনগোষ্ঠী। এই জনগোষ্ঠীকে মজুরী বা বেতনভিত্তিক চাকরীর</a:t>
            </a:r>
          </a:p>
          <a:p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মাধ্যমে কাজে লাগানো সম্ভব নয়। প্রয়োজন আত্নকর্মসংস্থান।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-6927" y="2209800"/>
            <a:ext cx="9220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b="1" dirty="0" smtClean="0">
                <a:latin typeface="NikoshBAN" pitchFamily="2" charset="0"/>
                <a:cs typeface="NikoshBAN" pitchFamily="2" charset="0"/>
              </a:rPr>
              <a:t>২। আত্নকর্মসংস্থান একটি স্বাধীন পেশা। নিজ ভূখন্ডে এ পেশার জন্য উদ্যোগ গ্রহণ করা যায়। ফলে খরচ বাছে।</a:t>
            </a:r>
            <a:endParaRPr lang="en-US" sz="24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7709" y="3352800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NikoshBAN" pitchFamily="2" charset="0"/>
                <a:cs typeface="NikoshBAN" pitchFamily="2" charset="0"/>
              </a:rPr>
              <a:t>3. 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আত্নকর্মসংস্থানের সবচেয়ে বড় মুলধন হলো নিজের দক্ষতা।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প্রয়োজনীয় যন্ত্রপাতি ও উপকরণ সরবরাহ করে আত্নকর্মসংস্থানের মাধ্যমে নিজের দক্ষতাকে কাজে লাগিয়ে সহজেই অর্থোপার্জন করা যায়।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7709" y="4894091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b="1" dirty="0" smtClean="0">
                <a:latin typeface="NikoshBAN" pitchFamily="2" charset="0"/>
                <a:cs typeface="NikoshBAN" pitchFamily="2" charset="0"/>
              </a:rPr>
              <a:t>৪। আত্নকর্মসংস্থান থেকে প্রাপ্ত আয় প্রথম দিকে সীমিত ও অনিশ্চিত হলেও পরবর্তীতে এ পেশা থেকে আয় বর্দ্ধির সম্ভাবনা অসীম।</a:t>
            </a:r>
            <a:endParaRPr lang="en-US" sz="24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5943600"/>
            <a:ext cx="9067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৫। আত্নকর্মসংস্থানের মানসিকতা যুবসমাজকে দেশপ্রেম ও স্বেচ্ছামূলক কাজে উৎসাহিত করে।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02803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285</TotalTime>
  <Words>288</Words>
  <Application>Microsoft Office PowerPoint</Application>
  <PresentationFormat>On-screen Show (4:3)</PresentationFormat>
  <Paragraphs>39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NikoshBAN</vt:lpstr>
      <vt:lpstr>SutonnyMJ</vt:lpstr>
      <vt:lpstr>Vrinda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SRDL ABUL KALAM</cp:lastModifiedBy>
  <cp:revision>89</cp:revision>
  <dcterms:created xsi:type="dcterms:W3CDTF">2006-08-16T00:00:00Z</dcterms:created>
  <dcterms:modified xsi:type="dcterms:W3CDTF">2019-11-25T10:39:56Z</dcterms:modified>
</cp:coreProperties>
</file>