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264" r:id="rId3"/>
    <p:sldId id="268" r:id="rId4"/>
    <p:sldId id="265" r:id="rId5"/>
    <p:sldId id="269" r:id="rId6"/>
    <p:sldId id="256" r:id="rId7"/>
    <p:sldId id="271" r:id="rId8"/>
    <p:sldId id="257" r:id="rId9"/>
    <p:sldId id="272" r:id="rId10"/>
    <p:sldId id="273" r:id="rId11"/>
    <p:sldId id="274" r:id="rId12"/>
    <p:sldId id="260" r:id="rId13"/>
    <p:sldId id="275" r:id="rId14"/>
    <p:sldId id="262" r:id="rId15"/>
    <p:sldId id="263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4472C3"/>
    <a:srgbClr val="70AB46"/>
    <a:srgbClr val="3333FF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81329" autoAdjust="0"/>
  </p:normalViewPr>
  <p:slideViewPr>
    <p:cSldViewPr snapToGrid="0">
      <p:cViewPr varScale="1">
        <p:scale>
          <a:sx n="64" d="100"/>
          <a:sy n="64" d="100"/>
        </p:scale>
        <p:origin x="1530" y="72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FA590-175C-4E05-A791-D87F2D0A0CFA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3CB94A-266B-4C2F-A043-9B9D0E8B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3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                                                    </a:t>
            </a:r>
            <a:r>
              <a:rPr lang="en-US" dirty="0" err="1" smtClean="0"/>
              <a:t>সবাইকে</a:t>
            </a:r>
            <a:r>
              <a:rPr lang="en-US" dirty="0" smtClean="0"/>
              <a:t> </a:t>
            </a:r>
            <a:r>
              <a:rPr lang="en-US" dirty="0" err="1" smtClean="0"/>
              <a:t>স্বাগতম</a:t>
            </a:r>
            <a:r>
              <a:rPr lang="en-US" dirty="0" smtClean="0"/>
              <a:t>-(</a:t>
            </a:r>
            <a:r>
              <a:rPr lang="en-US" dirty="0" err="1" smtClean="0"/>
              <a:t>সবুজ</a:t>
            </a:r>
            <a:r>
              <a:rPr lang="en-US" dirty="0" smtClean="0"/>
              <a:t>)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51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aseline="0" dirty="0" smtClean="0"/>
              <a:t>ক্লিক করে একক ,দশক , শতক , হাজার , মিলিয়ন ও বিলিয়ন আনবো সাথে সাথে হাজার , মিলিয়ন ও বিলিয়ন হবে তিন অংক বিশিষ্ট  বাকীরা হবে দেশীয় পদ্ধতির মত।  নিচের অংক গুলো দ্বারা গঠিত সংখ্যাটি কথায় লেখ ?  তাদের উত্তরটি মিলিয়ে নিতে বলব , পরে কাজটি দেব । </a:t>
            </a:r>
            <a:r>
              <a:rPr lang="bn-BD" dirty="0" smtClean="0"/>
              <a:t>কাজ শেষে ২/১জন  শিক্ষার্থীকে বোর্ডে এনে  কাজটির</a:t>
            </a:r>
            <a:r>
              <a:rPr lang="bn-BD" baseline="0" dirty="0" smtClean="0"/>
              <a:t> সমসধান </a:t>
            </a:r>
            <a:r>
              <a:rPr lang="bn-BD" dirty="0" smtClean="0"/>
              <a:t>করে</a:t>
            </a:r>
            <a:r>
              <a:rPr lang="bn-BD" baseline="0" dirty="0" smtClean="0"/>
              <a:t> দেখাতে বলব । </a:t>
            </a: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654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দেশীয়</a:t>
            </a:r>
            <a:r>
              <a:rPr lang="en-GB" dirty="0" smtClean="0"/>
              <a:t> (</a:t>
            </a:r>
            <a:r>
              <a:rPr lang="bn-BD" dirty="0" smtClean="0"/>
              <a:t>একক ,দশক</a:t>
            </a:r>
            <a:r>
              <a:rPr lang="bn-BD" baseline="0" dirty="0" smtClean="0"/>
              <a:t>,......কোটি)  ও আন্তর্জাতিক </a:t>
            </a:r>
            <a:r>
              <a:rPr lang="en-GB" dirty="0" smtClean="0"/>
              <a:t>(</a:t>
            </a:r>
            <a:r>
              <a:rPr lang="bn-BD" dirty="0" smtClean="0"/>
              <a:t>একক ,দশক</a:t>
            </a:r>
            <a:r>
              <a:rPr lang="bn-BD" baseline="0" dirty="0" smtClean="0"/>
              <a:t>,...... বিলিয়ন ) পদ্ধতি দু’টি নিচে নিচে লিখতে বলব।   লেখা শেষে ক্লিক করে মিলিয়ে নিতে বলব । আন্তর্জাতিক পদ্ধতিতে প্রতিটি অংক ১ করে বসাতে বলবো । লেখা শেষে ক্লিক করে মিলিয়ে নিতে বলব । ১বিলিয়ন সমান কত লক্ষ ? ১মিলিয়ন সমান কত কোটি ? এরপর কাজ দিব । </a:t>
            </a:r>
          </a:p>
          <a:p>
            <a:r>
              <a:rPr lang="bn-BD" baseline="0" dirty="0" smtClean="0"/>
              <a:t>কাজ-১; ৭০লক্ষ । কাজ২; ৭ বিলিয়ন ।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97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দলীয় উপস্থাপন শেষে প্রয়োজনে প্রশ্ন-উত্তর ও বোর্ড ব্যবহার করে সঠিক সমাধান দেখাবো । মিল</a:t>
            </a:r>
            <a:r>
              <a:rPr lang="bn-BD" baseline="0" dirty="0" smtClean="0"/>
              <a:t> ; উভয় পদ্ধতিতে একক , দশক,শতক ও হাজার আছে । দেশীয় পদ্ধতিতে হাজার সর্বোচ্চ দুই ঘরে এবং আন্তর্জাতিক পদ্ধতিতে সর্বোচ্চ তিন ঘরে  লেখা হয় । দেশীয় পদ্ধতিতে অযুত, লক্ষ,নিযুত ,কোটি আছে মিলিয়ন  , বিলিয়ন নেই । আন্তর্জাতিক পদ্ধতিতে মিলিয়ন ,বিলিয়ন অযুত, আছে লক্ষ,নিযুত ,কোটি নেই। 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123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খ</a:t>
            </a:r>
            <a:r>
              <a:rPr lang="bn-BD" baseline="0" dirty="0" smtClean="0"/>
              <a:t> নং বোর্ড ব্যবহার করালে ভাল হয় । </a:t>
            </a:r>
            <a:r>
              <a:rPr lang="bn-BD" sz="1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কোন সংখ্যা অঙ্ক দ্বারা লিখাকে অঙ্কপাতন বলে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90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প্রশ্নের</a:t>
            </a:r>
            <a:r>
              <a:rPr lang="bn-BD" baseline="0" dirty="0" smtClean="0"/>
              <a:t> জন্য ক্লিক লেখা বক্সে ক্লিক করন । অতপর , উত্তরের জন্য অপশন গুলিতে ক্লিক করুন , সঠিক উত্তর না পেলে অপশনটিতে আবার ক্লিক করুন এবং সঠিক উত্তরের জন্য অন্য অপশন গুলোতে একই নিয়ম অনুসরণ করুন ।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849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বাড়ির কাজটি খাতায় লিখে নিতে বলবো।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96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কন্টেন্টি তৈরিতে</a:t>
            </a:r>
            <a:r>
              <a:rPr lang="bn-BD" baseline="0" dirty="0" smtClean="0"/>
              <a:t> আদর্শমান  ( কারিকুলাম </a:t>
            </a:r>
            <a:r>
              <a:rPr lang="bn-BD" baseline="0" smtClean="0"/>
              <a:t>ডকুমেন্ট, পাঠ্যপুস্তক </a:t>
            </a:r>
            <a:r>
              <a:rPr lang="bn-BD" baseline="0" dirty="0" smtClean="0"/>
              <a:t>,ট্রেনিং-এ লব্দ জ্ঞান ও দক্ষতা ) বজায় রাখার আপ্রাণ প্রচেষ্টা ছিল । তবুও আপনি মনে করলে প্রয়োজনে আরো পরিবর্তন পরিমার্জন </a:t>
            </a:r>
            <a:r>
              <a:rPr lang="bn-BD" baseline="0" smtClean="0"/>
              <a:t>বা সংশোধন করতে পারবেন </a:t>
            </a:r>
            <a:r>
              <a:rPr lang="bn-BD" baseline="0" dirty="0" smtClean="0"/>
              <a:t>। 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51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40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baseline="0" dirty="0" smtClean="0"/>
              <a:t>এ</a:t>
            </a:r>
            <a:r>
              <a:rPr lang="bn-BD" dirty="0" smtClean="0"/>
              <a:t>নিমেশনের</a:t>
            </a:r>
            <a:r>
              <a:rPr lang="bn-BD" baseline="0" dirty="0" smtClean="0"/>
              <a:t> সাথে সংখ্যাটি গুনে গুনে শিক্ষার্থীরা বলবে । কয়টি চকলেট আছে এখানে ? কয়টি  বিস্কুটের প্যাকেট আছে এখানে ?  চকলেট ও বিস্কুটের প্যাকেট  সংখ্যা গাণিতিক ভাষায় লিখ ? অতপর পাঠ শিরোনাম লিখবো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51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মুখে উচ্চারণ করে বোর্ডে শিরোনামটি লিখবো ।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84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স্লাইডটি</a:t>
            </a:r>
            <a:r>
              <a:rPr lang="bn-BD" baseline="0" dirty="0" smtClean="0"/>
              <a:t> দেখাতে পারেন / হাইড করে রাখতে পারেন ।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17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aseline="0" dirty="0" smtClean="0"/>
              <a:t> গুনে গুনে শিক্ষার্থীরা বলবে অবশেষে মিলিয়ে নিবে ।  ১থেকে ৯ পর্যন্ত অংকগুলোকে কি বলে ? অংকগুলোর স্বকীয়মানের ধারণা স্পষ্ট করবো  ।যেমন -১ এর স্বকীয়মান = ১ ,...... ৯ এর স্বকীয়মান = ৯। 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3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aseline="0" dirty="0" smtClean="0"/>
              <a:t> প্রশ্নের উত্তর ১জন শিক্ষার্থী </a:t>
            </a:r>
            <a:r>
              <a:rPr lang="bn-BD" dirty="0" smtClean="0"/>
              <a:t>বোর্ডে</a:t>
            </a:r>
            <a:r>
              <a:rPr lang="bn-BD" baseline="0" dirty="0" smtClean="0"/>
              <a:t> লিখবে । ক্লিক করে প্রশ্ন করবো , ৩এর স্থানীয় মান কত ?  এই ৩ এর স্বকীয় মান কত?    আবার ক্লিক করে প্রশ্ন করবো , এই ৩এর স্থানীয় মান কত ?  এই ৩ কে ১০ দ্বারা গুণ  করা হলো কেন ? আবার ক্লিক করে প্রশ্ন করবো , এই ৩এর স্থানীয় মান কত ?  এই ৩ কে ১০০ দ্বারা গুণ  করা হলো কেন ? 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44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baseline="0" dirty="0" smtClean="0"/>
              <a:t>৪এর স্থানীয়মান = ৪ ; ৭এর স্থানীয়মান = ৭০০; ৮এর স্থানীয়মান = ৮০০০; ৬এর স্থানীয়মান = ৬০০০০ ।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1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aseline="0" dirty="0" smtClean="0"/>
              <a:t>২য় ক্লিক করে প্রশ্ন করবো ,  এই বক্সে কি হবে ? উত্তর আসার পর ক্লিক করে প্রশ্ন করবো ,  এই বক্সে কি হবে ? এভাবে কোটি পর্যন্ত যাব । হাজার  ও অযুত  মিলে কী পড়তে হয় ? উত্তর আসার পর ক্লিক করে প্রশ্ন করবো , লক্ষ ও নিযুত মিলে কী পড়তে হয় ? নিচের অংক গুলো দ্বারা গঠিত সংখ্যাটি কথায় লেখ ? </a:t>
            </a:r>
            <a:r>
              <a:rPr lang="bn-BD" dirty="0" smtClean="0"/>
              <a:t>কাজ শেষে ২/১জন  শিক্ষার্থীকে বোর্ডে এনে  কাজটি করে</a:t>
            </a:r>
            <a:r>
              <a:rPr lang="bn-BD" baseline="0" dirty="0" smtClean="0"/>
              <a:t> দেখাতে বলব । 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CB94A-266B-4C2F-A043-9B9D0E8BC7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62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5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00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8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4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4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6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98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6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51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C56881-2535-4637-847C-598F902486BE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CD29B1-0BF6-4F37-8A1C-392DE60BE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2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/>
          <p:cNvSpPr/>
          <p:nvPr userDrawn="1"/>
        </p:nvSpPr>
        <p:spPr>
          <a:xfrm>
            <a:off x="50796" y="59269"/>
            <a:ext cx="9042404" cy="6773333"/>
          </a:xfrm>
          <a:prstGeom prst="frame">
            <a:avLst>
              <a:gd name="adj1" fmla="val 1391"/>
            </a:avLst>
          </a:prstGeom>
          <a:solidFill>
            <a:srgbClr val="00B0F0">
              <a:alpha val="29000"/>
            </a:srgbClr>
          </a:solidFill>
          <a:ln w="88900" cmpd="thickThin">
            <a:solidFill>
              <a:srgbClr val="0000FF">
                <a:alpha val="62000"/>
              </a:srgb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73355" y="183009"/>
            <a:ext cx="8784378" cy="651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85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8;&#2503;&#2439;&#2482;-shabujnamuri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410891" y="844542"/>
            <a:ext cx="6211940" cy="1868931"/>
          </a:xfrm>
          <a:prstGeom prst="rect">
            <a:avLst/>
          </a:prstGeom>
        </p:spPr>
        <p:txBody>
          <a:bodyPr vert="horz" lIns="91440" tIns="45720" rIns="91440" bIns="45720" numCol="1" rtlCol="0" anchor="b">
            <a:prstTxWarp prst="textPlain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7200" b="1" u="sng" dirty="0" smtClean="0">
                <a:ln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</a:t>
            </a:r>
            <a:r>
              <a:rPr lang="bn-BD" sz="7200" b="1" u="sng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bn-BD" sz="7200" b="1" u="sng" dirty="0" smtClean="0">
                <a:ln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bn-BD" sz="7200" b="1" u="sng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7200" b="1" u="sng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35" y="2713473"/>
            <a:ext cx="8469442" cy="391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53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10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" grpI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268" y="1538115"/>
            <a:ext cx="8628185" cy="959339"/>
          </a:xfrm>
          <a:prstGeom prst="rect">
            <a:avLst/>
          </a:prstGeom>
          <a:solidFill>
            <a:schemeClr val="accent2"/>
          </a:solidFill>
        </p:spPr>
      </p:sp>
      <p:sp>
        <p:nvSpPr>
          <p:cNvPr id="5" name="Freeform 4"/>
          <p:cNvSpPr/>
          <p:nvPr/>
        </p:nvSpPr>
        <p:spPr>
          <a:xfrm>
            <a:off x="466460" y="1655046"/>
            <a:ext cx="1458334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বিলিয়ন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059624" y="1667583"/>
            <a:ext cx="1464575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মিলিয়ন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659028" y="1655046"/>
            <a:ext cx="1603651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হাজার 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5369251" y="1655046"/>
            <a:ext cx="1016719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শতক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492010" y="1655046"/>
            <a:ext cx="1016719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দশক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7638747" y="1655046"/>
            <a:ext cx="1016719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4268" y="2380521"/>
            <a:ext cx="8628185" cy="959339"/>
          </a:xfrm>
          <a:prstGeom prst="rect">
            <a:avLst/>
          </a:prstGeom>
          <a:solidFill>
            <a:schemeClr val="accent2"/>
          </a:solidFill>
        </p:spPr>
      </p:sp>
      <p:sp>
        <p:nvSpPr>
          <p:cNvPr id="14" name="Freeform 13"/>
          <p:cNvSpPr/>
          <p:nvPr/>
        </p:nvSpPr>
        <p:spPr>
          <a:xfrm>
            <a:off x="4720213" y="2497451"/>
            <a:ext cx="542466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5369251" y="2509175"/>
            <a:ext cx="1016719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6492010" y="2497452"/>
            <a:ext cx="1016719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7638747" y="2497452"/>
            <a:ext cx="1016719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4173497" y="2497450"/>
            <a:ext cx="542466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3626781" y="2497449"/>
            <a:ext cx="542466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3027382" y="2497448"/>
            <a:ext cx="482696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2544068" y="2484917"/>
            <a:ext cx="48331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2059625" y="2484673"/>
            <a:ext cx="484444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1468609" y="2484672"/>
            <a:ext cx="484444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960516" y="2484672"/>
            <a:ext cx="484444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466460" y="2484671"/>
            <a:ext cx="484444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54268" y="3339850"/>
            <a:ext cx="8628185" cy="1619449"/>
          </a:xfrm>
          <a:prstGeom prst="rect">
            <a:avLst/>
          </a:prstGeom>
          <a:solidFill>
            <a:schemeClr val="accent2"/>
          </a:solidFill>
        </p:spPr>
      </p:sp>
      <p:sp>
        <p:nvSpPr>
          <p:cNvPr id="27" name="Freeform 26"/>
          <p:cNvSpPr/>
          <p:nvPr/>
        </p:nvSpPr>
        <p:spPr>
          <a:xfrm>
            <a:off x="466460" y="3432580"/>
            <a:ext cx="1510039" cy="1526720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একশত এগার বিলিয়ন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2059625" y="3445117"/>
            <a:ext cx="1492832" cy="1514182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একশত এগার </a:t>
            </a: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মিলিয়ন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3659028" y="3432580"/>
            <a:ext cx="1603651" cy="1526719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একশত এগার </a:t>
            </a: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হাজার 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5369251" y="3432580"/>
            <a:ext cx="3286215" cy="1526719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একশত এগার 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3" name="Picture 32">
            <a:hlinkClick r:id="" action="ppaction://hlinkshowjump?jump=lastslide" highlightClick="1"/>
          </p:cNvPr>
          <p:cNvPicPr>
            <a:picLocks noChangeAspect="1"/>
          </p:cNvPicPr>
          <p:nvPr/>
        </p:nvPicPr>
        <p:blipFill rotWithShape="1">
          <a:blip r:embed="rId3"/>
          <a:srcRect l="2528" t="-3668" r="3569" b="4893"/>
          <a:stretch/>
        </p:blipFill>
        <p:spPr>
          <a:xfrm>
            <a:off x="2627595" y="286290"/>
            <a:ext cx="3818468" cy="1078399"/>
          </a:xfrm>
          <a:prstGeom prst="plaque">
            <a:avLst>
              <a:gd name="adj" fmla="val 18139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4" name="TextBox 33"/>
          <p:cNvSpPr txBox="1"/>
          <p:nvPr/>
        </p:nvSpPr>
        <p:spPr>
          <a:xfrm>
            <a:off x="411876" y="5932407"/>
            <a:ext cx="8417170" cy="64633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sz="36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আন্তর্জাতিক পদ্ধতিতে কথায় লিখঃ ২৬৩৫৪৮৯১০৬৭</a:t>
            </a:r>
            <a:endParaRPr lang="en-US" sz="3600" dirty="0">
              <a:ln>
                <a:solidFill>
                  <a:srgbClr val="0000FF"/>
                </a:solidFill>
              </a:ln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66460" y="5175300"/>
            <a:ext cx="1097280" cy="548640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en-US" sz="4000" dirty="0" err="1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0758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4" grpId="0" build="p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81354" y="2253265"/>
            <a:ext cx="8663352" cy="842409"/>
          </a:xfrm>
          <a:prstGeom prst="rect">
            <a:avLst/>
          </a:prstGeom>
          <a:solidFill>
            <a:schemeClr val="accent2"/>
          </a:solidFill>
        </p:spPr>
      </p:sp>
      <p:sp>
        <p:nvSpPr>
          <p:cNvPr id="22" name="Rectangle 21"/>
          <p:cNvSpPr/>
          <p:nvPr/>
        </p:nvSpPr>
        <p:spPr>
          <a:xfrm>
            <a:off x="281354" y="3088989"/>
            <a:ext cx="8659103" cy="959339"/>
          </a:xfrm>
          <a:prstGeom prst="rect">
            <a:avLst/>
          </a:prstGeom>
          <a:solidFill>
            <a:schemeClr val="accent2"/>
          </a:solidFill>
        </p:spPr>
      </p:sp>
      <p:sp>
        <p:nvSpPr>
          <p:cNvPr id="2" name="Rectangle 1"/>
          <p:cNvSpPr/>
          <p:nvPr/>
        </p:nvSpPr>
        <p:spPr>
          <a:xfrm>
            <a:off x="281354" y="1396699"/>
            <a:ext cx="8663353" cy="842409"/>
          </a:xfrm>
          <a:prstGeom prst="rect">
            <a:avLst/>
          </a:prstGeom>
          <a:solidFill>
            <a:schemeClr val="accent2"/>
          </a:solidFill>
        </p:spPr>
      </p:sp>
      <p:sp>
        <p:nvSpPr>
          <p:cNvPr id="3" name="Freeform 2"/>
          <p:cNvSpPr/>
          <p:nvPr/>
        </p:nvSpPr>
        <p:spPr>
          <a:xfrm>
            <a:off x="3512257" y="1450522"/>
            <a:ext cx="795263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লক্ষ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4315093" y="1450522"/>
            <a:ext cx="839049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অযুত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5163461" y="1450523"/>
            <a:ext cx="940759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হাজার 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6136987" y="1463057"/>
            <a:ext cx="873942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শতক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7052450" y="1450523"/>
            <a:ext cx="90539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দশক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7988173" y="1450523"/>
            <a:ext cx="90539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335716" y="2311731"/>
            <a:ext cx="1128014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বিলিয়ন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1463730" y="2305466"/>
            <a:ext cx="2046467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মিলিয়ন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526954" y="2292928"/>
            <a:ext cx="2562218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হাজার 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6136987" y="2292929"/>
            <a:ext cx="90539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শতক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075895" y="2280393"/>
            <a:ext cx="90539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দশক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7988172" y="2267857"/>
            <a:ext cx="90539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2587473" y="1463057"/>
            <a:ext cx="939481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নিযুত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1805147" y="1463057"/>
            <a:ext cx="852664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কোটি 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1442839" y="1463057"/>
            <a:ext cx="423327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019182" y="1463057"/>
            <a:ext cx="423327" cy="725475"/>
          </a:xfrm>
          <a:custGeom>
            <a:avLst/>
            <a:gdLst>
              <a:gd name="connsiteX0" fmla="*/ 0 w 1589310"/>
              <a:gd name="connsiteY0" fmla="*/ 0 h 725475"/>
              <a:gd name="connsiteX1" fmla="*/ 1589310 w 1589310"/>
              <a:gd name="connsiteY1" fmla="*/ 0 h 725475"/>
              <a:gd name="connsiteX2" fmla="*/ 1589310 w 1589310"/>
              <a:gd name="connsiteY2" fmla="*/ 725475 h 725475"/>
              <a:gd name="connsiteX3" fmla="*/ 0 w 1589310"/>
              <a:gd name="connsiteY3" fmla="*/ 725475 h 725475"/>
              <a:gd name="connsiteX4" fmla="*/ 0 w 1589310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9310" h="725475">
                <a:moveTo>
                  <a:pt x="0" y="0"/>
                </a:moveTo>
                <a:lnTo>
                  <a:pt x="1589310" y="0"/>
                </a:lnTo>
                <a:lnTo>
                  <a:pt x="1589310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5216018" y="3209855"/>
            <a:ext cx="864610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6136604" y="3193139"/>
            <a:ext cx="92952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7102613" y="3193139"/>
            <a:ext cx="855230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981288" y="3205916"/>
            <a:ext cx="912277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4407877" y="3205916"/>
            <a:ext cx="778397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3577429" y="3205916"/>
            <a:ext cx="79626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2657811" y="3205916"/>
            <a:ext cx="910271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1979741" y="3205916"/>
            <a:ext cx="697606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1463730" y="3205916"/>
            <a:ext cx="516010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1039604" y="3205916"/>
            <a:ext cx="37937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642165" y="3205916"/>
            <a:ext cx="387245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335716" y="3205916"/>
            <a:ext cx="338904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3526954" y="4048328"/>
            <a:ext cx="796263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০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2657811" y="4052487"/>
            <a:ext cx="884989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2047830" y="4056646"/>
            <a:ext cx="609981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০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1471512" y="4056646"/>
            <a:ext cx="565228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dirty="0">
                <a:latin typeface="NikoshBAN" panose="02000000000000000000" pitchFamily="2" charset="0"/>
                <a:cs typeface="NikoshBAN" panose="02000000000000000000" pitchFamily="2" charset="0"/>
              </a:rPr>
              <a:t>০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1014322" y="4052487"/>
            <a:ext cx="428187" cy="725475"/>
          </a:xfrm>
          <a:custGeom>
            <a:avLst/>
            <a:gdLst>
              <a:gd name="connsiteX0" fmla="*/ 0 w 1209125"/>
              <a:gd name="connsiteY0" fmla="*/ 0 h 725475"/>
              <a:gd name="connsiteX1" fmla="*/ 1209125 w 1209125"/>
              <a:gd name="connsiteY1" fmla="*/ 0 h 725475"/>
              <a:gd name="connsiteX2" fmla="*/ 1209125 w 1209125"/>
              <a:gd name="connsiteY2" fmla="*/ 725475 h 725475"/>
              <a:gd name="connsiteX3" fmla="*/ 0 w 1209125"/>
              <a:gd name="connsiteY3" fmla="*/ 725475 h 725475"/>
              <a:gd name="connsiteX4" fmla="*/ 0 w 1209125"/>
              <a:gd name="connsiteY4" fmla="*/ 0 h 72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9125" h="725475">
                <a:moveTo>
                  <a:pt x="0" y="0"/>
                </a:moveTo>
                <a:lnTo>
                  <a:pt x="1209125" y="0"/>
                </a:lnTo>
                <a:lnTo>
                  <a:pt x="1209125" y="725475"/>
                </a:lnTo>
                <a:lnTo>
                  <a:pt x="0" y="725475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4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3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 rotWithShape="1">
          <a:blip r:embed="rId3"/>
          <a:srcRect l="230" t="-33927" r="-3517" b="-1"/>
          <a:stretch/>
        </p:blipFill>
        <p:spPr>
          <a:xfrm>
            <a:off x="642165" y="214294"/>
            <a:ext cx="7722904" cy="1120589"/>
          </a:xfrm>
          <a:prstGeom prst="cube">
            <a:avLst/>
          </a:prstGeom>
          <a:pattFill prst="sphere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p:sp>
        <p:nvSpPr>
          <p:cNvPr id="41" name="TextBox 40"/>
          <p:cNvSpPr txBox="1"/>
          <p:nvPr/>
        </p:nvSpPr>
        <p:spPr>
          <a:xfrm>
            <a:off x="5129124" y="4072055"/>
            <a:ext cx="3119718" cy="646331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n w="0"/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১মিলিয়ন = ১০ লক্ষ </a:t>
            </a:r>
            <a:endParaRPr lang="en-US" sz="3600" dirty="0">
              <a:ln w="0"/>
              <a:solidFill>
                <a:schemeClr val="bg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129124" y="4799070"/>
            <a:ext cx="3733609" cy="646331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n w="0"/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১বিলিয়ন = ১০০ কোটি </a:t>
            </a:r>
            <a:endParaRPr lang="en-US" sz="3600" dirty="0">
              <a:ln w="0"/>
              <a:solidFill>
                <a:schemeClr val="bg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80916" y="5461838"/>
            <a:ext cx="4845234" cy="120032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কাজঃ ১। ৭ মিলিয়নে কত লক্ষ ? </a:t>
            </a:r>
          </a:p>
          <a:p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৭০০ কোটিতে কত বিলিয়ন ? </a:t>
            </a:r>
            <a:endParaRPr lang="en-US" sz="3600" b="1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33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"/>
                            </p:stCondLst>
                            <p:childTnLst>
                              <p:par>
                                <p:cTn id="20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2000"/>
                            </p:stCondLst>
                            <p:childTnLst>
                              <p:par>
                                <p:cTn id="20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000"/>
                            </p:stCondLst>
                            <p:childTnLst>
                              <p:par>
                                <p:cTn id="2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2000"/>
                            </p:stCondLst>
                            <p:childTnLst>
                              <p:par>
                                <p:cTn id="2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616224" y="294159"/>
            <a:ext cx="4256317" cy="1267534"/>
            <a:chOff x="2764970" y="234695"/>
            <a:chExt cx="3799116" cy="816429"/>
          </a:xfrm>
        </p:grpSpPr>
        <p:sp>
          <p:nvSpPr>
            <p:cNvPr id="7" name="Rounded Rectangle 6"/>
            <p:cNvSpPr/>
            <p:nvPr/>
          </p:nvSpPr>
          <p:spPr>
            <a:xfrm>
              <a:off x="2764970" y="234695"/>
              <a:ext cx="3799116" cy="816429"/>
            </a:xfrm>
            <a:prstGeom prst="roundRect">
              <a:avLst>
                <a:gd name="adj" fmla="val 49999"/>
              </a:avLst>
            </a:prstGeom>
            <a:solidFill>
              <a:schemeClr val="accent2">
                <a:lumMod val="50000"/>
                <a:alpha val="9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ounded Rectangle 7"/>
            <p:cNvSpPr/>
            <p:nvPr/>
          </p:nvSpPr>
          <p:spPr>
            <a:xfrm>
              <a:off x="3042566" y="366304"/>
              <a:ext cx="3243925" cy="553212"/>
            </a:xfrm>
            <a:prstGeom prst="roundRect">
              <a:avLst>
                <a:gd name="adj" fmla="val 47387"/>
              </a:avLst>
            </a:prstGeom>
            <a:blipFill dpi="0" rotWithShape="1">
              <a:blip r:embed="rId3"/>
              <a:srcRect/>
              <a:stretch>
                <a:fillRect t="-16379" b="-33333"/>
              </a:stretch>
            </a:blip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 z="12700"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TextBox 11"/>
          <p:cNvSpPr txBox="1"/>
          <p:nvPr/>
        </p:nvSpPr>
        <p:spPr>
          <a:xfrm>
            <a:off x="425668" y="5084381"/>
            <a:ext cx="8276897" cy="1323439"/>
          </a:xfrm>
          <a:prstGeom prst="rect">
            <a:avLst/>
          </a:prstGeom>
          <a:solidFill>
            <a:schemeClr val="tx1"/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Front"/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n w="0"/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দেশীয় ও আন্তর্জাতিক গণনা পদ্ধতির মধ্যে মিল ও অমিল গুলি খুঁজে বের ক</a:t>
            </a:r>
            <a:r>
              <a:rPr lang="en-US" sz="4000" dirty="0" err="1" smtClean="0">
                <a:ln w="0"/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রে</a:t>
            </a:r>
            <a:r>
              <a:rPr lang="bn-BD" sz="4000" dirty="0" smtClean="0">
                <a:ln w="0"/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তাদের পক্ষে যুক্তি দাও । </a:t>
            </a:r>
            <a:endParaRPr lang="en-US" sz="4000" dirty="0">
              <a:ln w="0"/>
              <a:solidFill>
                <a:schemeClr val="bg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52" y="2075570"/>
            <a:ext cx="8846063" cy="27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0643" y="3070730"/>
            <a:ext cx="8408532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ক) অঙ্কপাতন বলতে কী বোঝায়?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6532" y="3717061"/>
            <a:ext cx="8644171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খ) একটি দেশীয় ও একটি আর্ন্তজাতিক পদ্ধতিতে সংখ্যা লিখ 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18647" y="433075"/>
            <a:ext cx="3419301" cy="144655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</a:t>
            </a:r>
            <a:r>
              <a:rPr lang="bn-BD" sz="7200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ল্যায়ন</a:t>
            </a:r>
            <a:r>
              <a:rPr lang="bn-BD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88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2350134" y="1239660"/>
            <a:ext cx="4117098" cy="989402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70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endParaRPr lang="bn-BD" sz="2800" dirty="0" smtClean="0"/>
          </a:p>
          <a:p>
            <a:pPr algn="ctr"/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প্রশ্নের জন্য ক্লিক করুন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640750" y="1604038"/>
            <a:ext cx="3535866" cy="625024"/>
          </a:xfrm>
          <a:prstGeom prst="roundRect">
            <a:avLst>
              <a:gd name="adj" fmla="val 40415"/>
            </a:avLst>
          </a:prstGeom>
          <a:blipFill rotWithShape="1">
            <a:blip r:embed="rId4"/>
            <a:srcRect/>
            <a:stretch>
              <a:fillRect t="-27000" b="-27000"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Rounded Rectangle 19"/>
          <p:cNvSpPr/>
          <p:nvPr/>
        </p:nvSpPr>
        <p:spPr>
          <a:xfrm>
            <a:off x="2640750" y="1611072"/>
            <a:ext cx="3547049" cy="610955"/>
          </a:xfrm>
          <a:prstGeom prst="roundRect">
            <a:avLst>
              <a:gd name="adj" fmla="val 45127"/>
            </a:avLst>
          </a:prstGeom>
          <a:blipFill rotWithShape="1">
            <a:blip r:embed="rId5"/>
            <a:srcRect/>
            <a:stretch>
              <a:fillRect t="-29000" b="-29000"/>
            </a:stretch>
          </a:blip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300000"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Rounded Rectangle 20"/>
          <p:cNvSpPr/>
          <p:nvPr/>
        </p:nvSpPr>
        <p:spPr>
          <a:xfrm>
            <a:off x="1054456" y="3933679"/>
            <a:ext cx="2935304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1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00930" y="2662081"/>
            <a:ext cx="5388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স্বার্থক অঙ্ক কয়টি ? </a:t>
            </a:r>
            <a:endParaRPr lang="en-US" sz="3600" dirty="0">
              <a:ln w="0"/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384991" y="4033601"/>
            <a:ext cx="2935304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56931" y="5057002"/>
            <a:ext cx="2935304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৯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384991" y="5128354"/>
            <a:ext cx="2935304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১০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544530" y="3933680"/>
            <a:ext cx="3451114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সর্বাপেক্ষা ডানেরটি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5365" y="2595916"/>
            <a:ext cx="873934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সংখ্যার কোন  অঙ্কটির স্বকীয় মান ও স্থানীয় মান একই  ? </a:t>
            </a:r>
            <a:endParaRPr lang="en-US" sz="3600" dirty="0">
              <a:ln w="0"/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987217" y="4033601"/>
            <a:ext cx="3380198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সর্বাপেক্ষা বামেরটি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47271" y="5071103"/>
            <a:ext cx="3244963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সর্বাপেক্ষা ছোটটি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5034337" y="5128354"/>
            <a:ext cx="3285958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সর্বাপেক্ষা বড়টি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42568" y="3975783"/>
            <a:ext cx="3418960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১০০ কোটি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25365" y="2688020"/>
            <a:ext cx="873934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3600" dirty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BD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 ১ মিলিয়ন= কত ? </a:t>
            </a:r>
            <a:endParaRPr lang="en-US" sz="3600" dirty="0">
              <a:ln w="0"/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953101" y="4047702"/>
            <a:ext cx="3367194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 কোটি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47271" y="5057001"/>
            <a:ext cx="3314256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১০০ লক্ষ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4987216" y="5128920"/>
            <a:ext cx="3333079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 লক্ষ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08452" y="3961116"/>
            <a:ext cx="3453075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৩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টি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5365" y="2689517"/>
            <a:ext cx="83666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3600" dirty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r>
              <a:rPr lang="bn-BD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r>
              <a:rPr lang="en-US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120030457</a:t>
            </a:r>
            <a:r>
              <a:rPr lang="bn-BD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সংখ্যাটিতে</a:t>
            </a:r>
            <a:r>
              <a:rPr lang="en-US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স্বার্থক</a:t>
            </a:r>
            <a:r>
              <a:rPr lang="en-US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অঙ্ক</a:t>
            </a:r>
            <a:r>
              <a:rPr lang="en-US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-</a:t>
            </a:r>
            <a:r>
              <a:rPr lang="bn-BD" sz="3600" dirty="0" smtClean="0">
                <a:ln w="0"/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600" dirty="0">
              <a:ln w="0"/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958984" y="4033035"/>
            <a:ext cx="3361311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৫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কোটি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47271" y="5042334"/>
            <a:ext cx="3314255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৬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953101" y="5114253"/>
            <a:ext cx="3367194" cy="855897"/>
          </a:xfrm>
          <a:prstGeom prst="roundRect">
            <a:avLst>
              <a:gd name="adj" fmla="val 50000"/>
            </a:avLst>
          </a:prstGeom>
          <a:solidFill>
            <a:schemeClr val="accent2">
              <a:lumMod val="50000"/>
              <a:alpha val="24000"/>
            </a:schemeClr>
          </a:solidFill>
          <a:ln w="79375">
            <a:solidFill>
              <a:srgbClr val="0000FF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40" tIns="0" rIns="0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৯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2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7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6" fill="hold">
                      <p:stCondLst>
                        <p:cond delay="0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>
                      <p:stCondLst>
                        <p:cond delay="0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>
                      <p:stCondLst>
                        <p:cond delay="0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1" grpId="0" animBg="1"/>
      <p:bldP spid="25" grpId="0"/>
      <p:bldP spid="26" grpId="0" animBg="1"/>
      <p:bldP spid="27" grpId="0" animBg="1"/>
      <p:bldP spid="28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22" grpId="0" animBg="1"/>
      <p:bldP spid="23" grpId="0" animBg="1"/>
      <p:bldP spid="24" grpId="0" animBg="1"/>
      <p:bldP spid="29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95943" y="228603"/>
            <a:ext cx="8719457" cy="2046512"/>
            <a:chOff x="195943" y="228602"/>
            <a:chExt cx="8719457" cy="217714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5943" y="228602"/>
              <a:ext cx="8719457" cy="2054290"/>
            </a:xfrm>
            <a:prstGeom prst="star24">
              <a:avLst>
                <a:gd name="adj" fmla="val 28704"/>
              </a:avLst>
            </a:prstGeom>
            <a:solidFill>
              <a:schemeClr val="accent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cxnSp>
          <p:nvCxnSpPr>
            <p:cNvPr id="7" name="Straight Connector 6"/>
            <p:cNvCxnSpPr/>
            <p:nvPr/>
          </p:nvCxnSpPr>
          <p:spPr>
            <a:xfrm flipV="1">
              <a:off x="195943" y="2391749"/>
              <a:ext cx="8719457" cy="13994"/>
            </a:xfrm>
            <a:prstGeom prst="line">
              <a:avLst/>
            </a:prstGeom>
            <a:ln w="73025" cap="rnd" cmpd="thickThin">
              <a:solidFill>
                <a:srgbClr val="0000FF">
                  <a:alpha val="49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631371" y="2939143"/>
            <a:ext cx="8142515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৭৬৩২৪ –এর অংকগুলোকে বিপরীতভাবে সাজালে যে সংখ্যা হয় তা কথায় প্রকাশ কর । 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1371" y="4445996"/>
            <a:ext cx="8142515" cy="175432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36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3600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।৪,৫,১,২,৮,৬,৯,৩, একই অংক একবার ব্যবহার করে বৃহত্তম ও ক্ষুদ্রতম সংখ্যা লিখ এবং আন্তর্জাতিক পদ্ধতিতে কথায় লিখ ।  </a:t>
            </a:r>
            <a:endParaRPr lang="en-US" sz="360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26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106386" y="783772"/>
            <a:ext cx="4523014" cy="2139044"/>
          </a:xfrm>
          <a:prstGeom prst="rect">
            <a:avLst/>
          </a:prstGeom>
        </p:spPr>
        <p:txBody>
          <a:bodyPr numCol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800" b="1" u="sng" dirty="0" err="1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13800" b="1" u="sng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3800" b="1" u="sng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25" y="2518348"/>
            <a:ext cx="8394491" cy="433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16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883" y="1"/>
            <a:ext cx="6115986" cy="66556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IN" sz="4000" dirty="0" smtClean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 smtClean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bn-IN" sz="24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bn-IN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মোঃআনিছুর রহমান (সবুজ)</a:t>
            </a:r>
          </a:p>
          <a:p>
            <a:pPr algn="ctr"/>
            <a:r>
              <a:rPr lang="bn-IN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</a:t>
            </a:r>
          </a:p>
          <a:p>
            <a:pPr algn="ctr"/>
            <a:r>
              <a:rPr lang="bn-IN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গোড়ল দাখিল মাদরাসা</a:t>
            </a:r>
          </a:p>
          <a:p>
            <a:pPr algn="ctr"/>
            <a:r>
              <a:rPr lang="bn-IN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কালীগঞ্জ,লালমনিরহাট</a:t>
            </a:r>
          </a:p>
          <a:p>
            <a:pPr algn="ctr"/>
            <a:r>
              <a:rPr lang="bn-IN" sz="36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মোবাইল-০১৭২৩৩১৪১৩৮</a:t>
            </a:r>
          </a:p>
          <a:p>
            <a:pPr algn="ctr"/>
            <a:r>
              <a:rPr lang="bn-IN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  <a:hlinkClick r:id="rId3"/>
              </a:rPr>
              <a:t>মেইল-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  <a:hlinkClick r:id="rId3"/>
              </a:rPr>
              <a:t>shabujnamuri@gmail.com</a:t>
            </a:r>
            <a:endParaRPr lang="en-US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 rot="5400000">
            <a:off x="4392117" y="1903752"/>
            <a:ext cx="6655633" cy="2848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rgbClr val="C00000"/>
                </a:solidFill>
              </a:rPr>
              <a:t>পাঠ পরিচিতি</a:t>
            </a:r>
          </a:p>
          <a:p>
            <a:pPr algn="ctr"/>
            <a:r>
              <a:rPr lang="bn-IN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৬ষ্ট-শ্রেণী</a:t>
            </a:r>
          </a:p>
          <a:p>
            <a:pPr algn="ctr"/>
            <a:r>
              <a:rPr lang="bn-IN" sz="2800" dirty="0" smtClean="0">
                <a:solidFill>
                  <a:srgbClr val="C00000"/>
                </a:solidFill>
              </a:rPr>
              <a:t>অনিশীলনী-১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  <a:r>
              <a:rPr lang="bn-IN" sz="2800" dirty="0" smtClean="0">
                <a:solidFill>
                  <a:srgbClr val="C00000"/>
                </a:solidFill>
              </a:rPr>
              <a:t>১ 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82" y="0"/>
            <a:ext cx="1648918" cy="217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86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705301"/>
              </p:ext>
            </p:extLst>
          </p:nvPr>
        </p:nvGraphicFramePr>
        <p:xfrm>
          <a:off x="272216" y="1609121"/>
          <a:ext cx="8576245" cy="4215321"/>
        </p:xfrm>
        <a:graphic>
          <a:graphicData uri="http://schemas.openxmlformats.org/drawingml/2006/table">
            <a:tbl>
              <a:tblPr firstRow="1" lastRow="1" bandRow="1" bandCol="1">
                <a:tableStyleId>{22838BEF-8BB2-4498-84A7-C5851F593DF1}</a:tableStyleId>
              </a:tblPr>
              <a:tblGrid>
                <a:gridCol w="6872541"/>
                <a:gridCol w="1703704"/>
              </a:tblGrid>
              <a:tr h="24170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982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12" y="1996626"/>
            <a:ext cx="1482601" cy="12038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28357">
            <a:off x="289854" y="4110083"/>
            <a:ext cx="1466068" cy="14660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92" y="1949718"/>
            <a:ext cx="1482601" cy="12038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314" y="1949718"/>
            <a:ext cx="1482601" cy="12038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436" y="1996626"/>
            <a:ext cx="1482601" cy="12038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504" y="1949718"/>
            <a:ext cx="1482601" cy="1203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994" y="1949718"/>
            <a:ext cx="1482601" cy="12038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005" y="1973172"/>
            <a:ext cx="1482601" cy="12038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305" y="1949718"/>
            <a:ext cx="1482601" cy="120387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46991">
            <a:off x="721969" y="4163133"/>
            <a:ext cx="1466068" cy="1466068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7196">
            <a:off x="1200669" y="4149037"/>
            <a:ext cx="1466068" cy="1466068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7196">
            <a:off x="1626957" y="4228922"/>
            <a:ext cx="1466068" cy="146606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7196">
            <a:off x="2171870" y="4195946"/>
            <a:ext cx="1466068" cy="146606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7196">
            <a:off x="2643037" y="4252424"/>
            <a:ext cx="1466068" cy="1466068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7196">
            <a:off x="3091028" y="4236758"/>
            <a:ext cx="1466068" cy="1466068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7196">
            <a:off x="3545934" y="4236759"/>
            <a:ext cx="1466068" cy="1466068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7196">
            <a:off x="4056368" y="4221090"/>
            <a:ext cx="1466068" cy="146606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7196">
            <a:off x="4570776" y="4228923"/>
            <a:ext cx="1466068" cy="1466068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7196">
            <a:off x="5082813" y="4205422"/>
            <a:ext cx="1466068" cy="1466068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82202">
            <a:off x="5572337" y="4245701"/>
            <a:ext cx="1466068" cy="1466068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7514609" y="2092502"/>
            <a:ext cx="1097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8</a:t>
            </a:r>
            <a:r>
              <a:rPr lang="bn-BD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600" b="1" spc="50" dirty="0">
              <a:ln w="9525" cmpd="sng">
                <a:solidFill>
                  <a:schemeClr val="accent1"/>
                </a:solidFill>
                <a:prstDash val="solid"/>
              </a:ln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418042" y="4417278"/>
            <a:ext cx="1097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১২ </a:t>
            </a:r>
            <a:endParaRPr lang="en-US" sz="6600" b="1" spc="50" dirty="0">
              <a:ln w="9525" cmpd="sng">
                <a:solidFill>
                  <a:schemeClr val="accent1"/>
                </a:solidFill>
                <a:prstDash val="solid"/>
              </a:ln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555314" y="496237"/>
            <a:ext cx="6195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n w="0"/>
                <a:solidFill>
                  <a:srgbClr val="0000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 , ভাব ও উত্তর দেওয়ার চেষ্টা কর </a:t>
            </a:r>
            <a:endParaRPr lang="en-US" sz="4000" dirty="0">
              <a:ln w="0"/>
              <a:solidFill>
                <a:srgbClr val="0000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37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-93812" t="-30718" r="-82256" b="-23403"/>
          <a:stretch/>
        </p:blipFill>
        <p:spPr>
          <a:xfrm>
            <a:off x="402336" y="338285"/>
            <a:ext cx="8330184" cy="2251678"/>
          </a:xfrm>
          <a:prstGeom prst="star32">
            <a:avLst>
              <a:gd name="adj" fmla="val 30438"/>
            </a:avLst>
          </a:prstGeom>
          <a:solidFill>
            <a:schemeClr val="accent6">
              <a:lumMod val="75000"/>
            </a:schemeClr>
          </a:solidFill>
          <a:ln w="34925">
            <a:gradFill>
              <a:gsLst>
                <a:gs pos="59000">
                  <a:schemeClr val="accent2">
                    <a:lumMod val="75000"/>
                    <a:alpha val="0"/>
                  </a:schemeClr>
                </a:gs>
                <a:gs pos="74000">
                  <a:srgbClr val="0000FF">
                    <a:lumMod val="42000"/>
                    <a:lumOff val="58000"/>
                  </a:srgbClr>
                </a:gs>
                <a:gs pos="0">
                  <a:schemeClr val="bg1"/>
                </a:gs>
              </a:gsLst>
              <a:lin ang="5400000" scaled="1"/>
            </a:gra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-18255" t="-33497" r="-18091" b="-23447"/>
          <a:stretch/>
        </p:blipFill>
        <p:spPr>
          <a:xfrm>
            <a:off x="681228" y="3161959"/>
            <a:ext cx="7608276" cy="2833559"/>
          </a:xfrm>
          <a:prstGeom prst="star32">
            <a:avLst>
              <a:gd name="adj" fmla="val 33363"/>
            </a:avLst>
          </a:prstGeom>
          <a:blipFill dpi="0" rotWithShape="1">
            <a:blip r:embed="rId5"/>
            <a:srcRect/>
            <a:tile tx="0" ty="0" sx="100000" sy="100000" flip="none" algn="tl"/>
          </a:blipFill>
          <a:ln w="25400" cmpd="tri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01975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5313" y="2882520"/>
            <a:ext cx="8269458" cy="584775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n w="0"/>
                <a:solidFill>
                  <a:srgbClr val="00B0F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অঙ্কপাতন করতে পারবে ; </a:t>
            </a:r>
            <a:endParaRPr lang="en-US" sz="3200" dirty="0">
              <a:ln w="0"/>
              <a:solidFill>
                <a:srgbClr val="00B0F0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5313" y="3436518"/>
            <a:ext cx="8269458" cy="584775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bn-BD" sz="3200" dirty="0">
                <a:ln w="0"/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3200" dirty="0" smtClean="0">
                <a:ln w="0"/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সংখ্যার সার্থক অঙ্কগুলির স্থানীয় মান নির্ণয় করতে পারবে ; </a:t>
            </a:r>
            <a:endParaRPr lang="en-US" sz="3200" dirty="0">
              <a:ln w="0"/>
              <a:solidFill>
                <a:srgbClr val="002060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5313" y="3928960"/>
            <a:ext cx="8409746" cy="1077218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n w="0"/>
                <a:solidFill>
                  <a:srgbClr val="00B05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 দেশীয় ও আন্তর্জাতিক পদ্ধতিতে সংখ্যা কথায় ও অঙ্কে প্রকাশ করতে পারবে ;   </a:t>
            </a:r>
            <a:endParaRPr lang="en-US" sz="3200" dirty="0">
              <a:ln w="0"/>
              <a:solidFill>
                <a:srgbClr val="00B050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313" y="4929234"/>
            <a:ext cx="8269458" cy="1077218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bn-BD" sz="3200" dirty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r>
              <a:rPr lang="bn-BD" sz="3200" dirty="0" smtClean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দেশীয় ও আন্তর্জাতিক পদ্ধতির মধ্যে পারস্পরিক সম্পর্ক তৈরি করতে পারবে ।   </a:t>
            </a:r>
            <a:endParaRPr lang="en-US" sz="3200" dirty="0">
              <a:ln w="0"/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1665515" y="428267"/>
            <a:ext cx="5669279" cy="1276741"/>
          </a:xfrm>
          <a:prstGeom prst="rect">
            <a:avLst/>
          </a:prstGeom>
        </p:spPr>
        <p:txBody>
          <a:bodyPr numCol="1">
            <a:prstTxWarp prst="textCascadeUp">
              <a:avLst>
                <a:gd name="adj" fmla="val 50679"/>
              </a:avLst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n-BD" sz="66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6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175" y="1974579"/>
            <a:ext cx="48291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পাঠশেষে শিক্ষার্থীরা -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96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410118"/>
              </p:ext>
            </p:extLst>
          </p:nvPr>
        </p:nvGraphicFramePr>
        <p:xfrm>
          <a:off x="927841" y="689782"/>
          <a:ext cx="5469468" cy="590804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724401"/>
                <a:gridCol w="745067"/>
              </a:tblGrid>
              <a:tr h="5867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5867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5867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6273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5867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5867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5867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5867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5867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5867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83" y="728344"/>
            <a:ext cx="431937" cy="502067"/>
          </a:xfrm>
          <a:prstGeom prst="cube">
            <a:avLst>
              <a:gd name="adj" fmla="val 21080"/>
            </a:avLst>
          </a:prstGeom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342" y="1908182"/>
            <a:ext cx="431937" cy="502067"/>
          </a:xfrm>
          <a:prstGeom prst="cube">
            <a:avLst/>
          </a:prstGeom>
          <a:ln>
            <a:solidFill>
              <a:srgbClr val="7030A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691" y="1896739"/>
            <a:ext cx="431937" cy="502067"/>
          </a:xfrm>
          <a:prstGeom prst="cube">
            <a:avLst/>
          </a:prstGeom>
          <a:ln>
            <a:solidFill>
              <a:srgbClr val="7030A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039" y="1896739"/>
            <a:ext cx="431937" cy="502067"/>
          </a:xfrm>
          <a:prstGeom prst="cube">
            <a:avLst/>
          </a:prstGeom>
          <a:ln>
            <a:solidFill>
              <a:srgbClr val="7030A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54" y="2490668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28" y="2490667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090" y="2490665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152" y="2490665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54" y="3084594"/>
            <a:ext cx="431937" cy="502067"/>
          </a:xfrm>
          <a:prstGeom prst="cube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28" y="3084593"/>
            <a:ext cx="431937" cy="502067"/>
          </a:xfrm>
          <a:prstGeom prst="cube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090" y="3084591"/>
            <a:ext cx="431937" cy="502067"/>
          </a:xfrm>
          <a:prstGeom prst="cube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152" y="3084591"/>
            <a:ext cx="431937" cy="502067"/>
          </a:xfrm>
          <a:prstGeom prst="cube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214" y="3084591"/>
            <a:ext cx="431937" cy="502067"/>
          </a:xfrm>
          <a:prstGeom prst="cube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54" y="3659064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28" y="3659063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090" y="3659061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152" y="3659061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214" y="3659061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54" y="4277494"/>
            <a:ext cx="431937" cy="502067"/>
          </a:xfrm>
          <a:prstGeom prst="cube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28" y="4277493"/>
            <a:ext cx="431937" cy="502067"/>
          </a:xfrm>
          <a:prstGeom prst="cube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090" y="4277491"/>
            <a:ext cx="431937" cy="502067"/>
          </a:xfrm>
          <a:prstGeom prst="cube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152" y="4277491"/>
            <a:ext cx="431937" cy="502067"/>
          </a:xfrm>
          <a:prstGeom prst="cube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214" y="4277491"/>
            <a:ext cx="431937" cy="502067"/>
          </a:xfrm>
          <a:prstGeom prst="cube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54" y="4833405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28" y="4833404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090" y="4833402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152" y="4833402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214" y="4868570"/>
            <a:ext cx="431937" cy="502067"/>
          </a:xfrm>
          <a:prstGeom prst="flowChartMagneticDisk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54" y="5478172"/>
            <a:ext cx="431937" cy="502067"/>
          </a:xfrm>
          <a:prstGeom prst="cub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28" y="5478171"/>
            <a:ext cx="431937" cy="502067"/>
          </a:xfrm>
          <a:prstGeom prst="cub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090" y="5478169"/>
            <a:ext cx="431937" cy="502067"/>
          </a:xfrm>
          <a:prstGeom prst="cub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152" y="5478169"/>
            <a:ext cx="431937" cy="502067"/>
          </a:xfrm>
          <a:prstGeom prst="cub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214" y="5478169"/>
            <a:ext cx="431937" cy="502067"/>
          </a:xfrm>
          <a:prstGeom prst="cub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346" y="3659061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345" y="4255149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407" y="4255149"/>
            <a:ext cx="431937" cy="50206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346" y="4279645"/>
            <a:ext cx="431937" cy="502067"/>
          </a:xfrm>
          <a:prstGeom prst="cube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408" y="4279645"/>
            <a:ext cx="431937" cy="502067"/>
          </a:xfrm>
          <a:prstGeom prst="cube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345" y="4868570"/>
            <a:ext cx="431937" cy="502067"/>
          </a:xfrm>
          <a:prstGeom prst="flowChartMagneticDisk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407" y="4868570"/>
            <a:ext cx="431937" cy="502067"/>
          </a:xfrm>
          <a:prstGeom prst="flowChartMagneticDisk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276" y="5478169"/>
            <a:ext cx="431937" cy="502067"/>
          </a:xfrm>
          <a:prstGeom prst="cub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338" y="5478169"/>
            <a:ext cx="431937" cy="502067"/>
          </a:xfrm>
          <a:prstGeom prst="cub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469" y="4869010"/>
            <a:ext cx="431937" cy="502067"/>
          </a:xfrm>
          <a:prstGeom prst="flowChartMagneticDisk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400" y="5478168"/>
            <a:ext cx="431937" cy="502067"/>
          </a:xfrm>
          <a:prstGeom prst="cub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702" y="5478168"/>
            <a:ext cx="431937" cy="502067"/>
          </a:xfrm>
          <a:prstGeom prst="cub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27" y="1311736"/>
            <a:ext cx="431937" cy="502067"/>
          </a:xfrm>
          <a:prstGeom prst="flowChartMagneticDisk">
            <a:avLst/>
          </a:prstGeom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54" y="1308311"/>
            <a:ext cx="431937" cy="502067"/>
          </a:xfrm>
          <a:prstGeom prst="flowChartMagneticDisk">
            <a:avLst/>
          </a:prstGeom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084" y="2490668"/>
            <a:ext cx="431937" cy="502067"/>
          </a:xfrm>
          <a:prstGeom prst="flowChartMagneticDisk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958" y="2490667"/>
            <a:ext cx="431937" cy="502067"/>
          </a:xfrm>
          <a:prstGeom prst="flowChartMagneticDisk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020" y="2490665"/>
            <a:ext cx="431937" cy="502067"/>
          </a:xfrm>
          <a:prstGeom prst="flowChartMagneticDisk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082" y="2490665"/>
            <a:ext cx="431937" cy="502067"/>
          </a:xfrm>
          <a:prstGeom prst="flowChartMagneticDisk">
            <a:avLst/>
          </a:prstGeom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084" y="3659064"/>
            <a:ext cx="431937" cy="502067"/>
          </a:xfrm>
          <a:prstGeom prst="flowChartMagneticDisk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958" y="3659063"/>
            <a:ext cx="431937" cy="502067"/>
          </a:xfrm>
          <a:prstGeom prst="flowChartMagneticDisk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020" y="3659061"/>
            <a:ext cx="431937" cy="502067"/>
          </a:xfrm>
          <a:prstGeom prst="flowChartMagneticDisk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082" y="3659061"/>
            <a:ext cx="431937" cy="502067"/>
          </a:xfrm>
          <a:prstGeom prst="flowChartMagneticDisk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144" y="3659061"/>
            <a:ext cx="431937" cy="502067"/>
          </a:xfrm>
          <a:prstGeom prst="flowChartMagneticDisk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084" y="4868573"/>
            <a:ext cx="431937" cy="502067"/>
          </a:xfrm>
          <a:prstGeom prst="flowChartMagneticDisk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958" y="4868572"/>
            <a:ext cx="431937" cy="502067"/>
          </a:xfrm>
          <a:prstGeom prst="flowChartMagneticDisk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020" y="4868570"/>
            <a:ext cx="431937" cy="502067"/>
          </a:xfrm>
          <a:prstGeom prst="flowChartMagneticDisk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082" y="4868570"/>
            <a:ext cx="431937" cy="502067"/>
          </a:xfrm>
          <a:prstGeom prst="flowChartMagneticDisk">
            <a:avLst/>
          </a:prstGeom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276" y="3659061"/>
            <a:ext cx="431937" cy="502067"/>
          </a:xfrm>
          <a:prstGeom prst="flowChartMagneticDisk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sp>
        <p:nvSpPr>
          <p:cNvPr id="79" name="TextBox 78"/>
          <p:cNvSpPr txBox="1"/>
          <p:nvPr/>
        </p:nvSpPr>
        <p:spPr>
          <a:xfrm>
            <a:off x="5872363" y="694924"/>
            <a:ext cx="43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872363" y="1288849"/>
            <a:ext cx="43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872363" y="1874762"/>
            <a:ext cx="43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838497" y="2436092"/>
            <a:ext cx="43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838497" y="3051171"/>
            <a:ext cx="43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5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838497" y="3625641"/>
            <a:ext cx="43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6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838497" y="4192117"/>
            <a:ext cx="43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7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814149" y="4799982"/>
            <a:ext cx="43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8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838497" y="5323202"/>
            <a:ext cx="43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9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790336" y="5915079"/>
            <a:ext cx="590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0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1" name="Right Brace 40"/>
          <p:cNvSpPr/>
          <p:nvPr/>
        </p:nvSpPr>
        <p:spPr>
          <a:xfrm>
            <a:off x="6423070" y="694924"/>
            <a:ext cx="329150" cy="5250143"/>
          </a:xfrm>
          <a:prstGeom prst="rightBrace">
            <a:avLst>
              <a:gd name="adj1" fmla="val 65218"/>
              <a:gd name="adj2" fmla="val 47743"/>
            </a:avLst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445444" y="5969533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শূন্য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47810"/>
              </p:ext>
            </p:extLst>
          </p:nvPr>
        </p:nvGraphicFramePr>
        <p:xfrm>
          <a:off x="5639043" y="683706"/>
          <a:ext cx="741318" cy="587770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741318"/>
              </a:tblGrid>
              <a:tr h="592073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এ</a:t>
                      </a:r>
                      <a:r>
                        <a:rPr lang="en-US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ক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5805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দুই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5805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তিন</a:t>
                      </a:r>
                      <a:r>
                        <a:rPr lang="en-US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580548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চার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580548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পাঁচ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641247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ছয়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580548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সাত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580548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আট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580548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নয়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580548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শূন্য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6827566" y="1388115"/>
            <a:ext cx="677108" cy="4054885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vert="vert270" wrap="square" rtlCol="0">
            <a:spAutoFit/>
          </a:bodyPr>
          <a:lstStyle/>
          <a:p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স্বাভাবিক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bn-BD" sz="3200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ও স্বার্থক অঙ্ক 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7" name="Elbow Connector 6"/>
          <p:cNvCxnSpPr/>
          <p:nvPr/>
        </p:nvCxnSpPr>
        <p:spPr>
          <a:xfrm rot="16200000" flipH="1">
            <a:off x="5981896" y="1186760"/>
            <a:ext cx="2591650" cy="1559047"/>
          </a:xfrm>
          <a:prstGeom prst="bentConnector3">
            <a:avLst>
              <a:gd name="adj1" fmla="val 16"/>
            </a:avLst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endCxn id="101" idx="2"/>
          </p:cNvCxnSpPr>
          <p:nvPr/>
        </p:nvCxnSpPr>
        <p:spPr>
          <a:xfrm rot="5400000" flipH="1" flipV="1">
            <a:off x="5907583" y="4381220"/>
            <a:ext cx="2661440" cy="1715881"/>
          </a:xfrm>
          <a:prstGeom prst="bentConnector3">
            <a:avLst>
              <a:gd name="adj1" fmla="val 55"/>
            </a:avLst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7672391" y="3262109"/>
            <a:ext cx="847705" cy="64633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n w="38100"/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ln w="38100"/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1553" y="91278"/>
            <a:ext cx="6930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n w="0"/>
                <a:solidFill>
                  <a:srgbClr val="0000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 প্রত্যেক সারির  বস্তুগুলো গুণে গুণে বল </a:t>
            </a:r>
            <a:endParaRPr lang="en-US" sz="3600" dirty="0">
              <a:ln w="0"/>
              <a:solidFill>
                <a:srgbClr val="0000FF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654449" y="3262109"/>
            <a:ext cx="8656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অঙ্ক 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46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79" grpId="1"/>
      <p:bldP spid="80" grpId="0"/>
      <p:bldP spid="80" grpId="1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7" grpId="1"/>
      <p:bldP spid="88" grpId="0"/>
      <p:bldP spid="41" grpId="0" animBg="1"/>
      <p:bldP spid="2" grpId="0"/>
      <p:bldP spid="42" grpId="0" animBg="1"/>
      <p:bldP spid="101" grpId="0" animBg="1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3260551" y="1493438"/>
            <a:ext cx="2776834" cy="668241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60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333</a:t>
            </a:r>
            <a:endParaRPr lang="en-US" sz="60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10250" y="2285975"/>
            <a:ext cx="2776834" cy="668241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0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3এর </a:t>
            </a:r>
            <a:r>
              <a:rPr lang="en-US" sz="4000" kern="1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স্থানীয়</a:t>
            </a:r>
            <a:r>
              <a:rPr lang="en-US" sz="40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kern="1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</a:t>
            </a:r>
            <a:endParaRPr lang="en-US" sz="40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3260551" y="2285975"/>
            <a:ext cx="2776834" cy="668241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0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3এর </a:t>
            </a:r>
            <a:r>
              <a:rPr lang="en-US" sz="4000" kern="1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স্থানীয়</a:t>
            </a:r>
            <a:r>
              <a:rPr lang="en-US" sz="40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kern="1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</a:t>
            </a:r>
            <a:endParaRPr lang="en-US" sz="40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6110852" y="2285975"/>
            <a:ext cx="2776834" cy="668241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0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3এর </a:t>
            </a:r>
            <a:r>
              <a:rPr lang="en-US" sz="4000" kern="1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স্থানীয়</a:t>
            </a:r>
            <a:r>
              <a:rPr lang="en-US" sz="40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kern="1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</a:t>
            </a:r>
            <a:endParaRPr lang="en-US" sz="40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387767" y="2031638"/>
            <a:ext cx="3028307" cy="29310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850300" y="0"/>
                </a:moveTo>
                <a:lnTo>
                  <a:pt x="2850300" y="117206"/>
                </a:lnTo>
                <a:lnTo>
                  <a:pt x="0" y="117206"/>
                </a:lnTo>
                <a:lnTo>
                  <a:pt x="0" y="234412"/>
                </a:lnTo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  <a:headEnd type="none" w="med" len="med"/>
            <a:tailEnd type="triangle" w="med" len="me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" name="Freeform 3"/>
          <p:cNvSpPr/>
          <p:nvPr/>
        </p:nvSpPr>
        <p:spPr>
          <a:xfrm>
            <a:off x="5108379" y="2053862"/>
            <a:ext cx="2511621" cy="22032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7206"/>
                </a:lnTo>
                <a:lnTo>
                  <a:pt x="2974539" y="117206"/>
                </a:lnTo>
                <a:lnTo>
                  <a:pt x="2974539" y="234412"/>
                </a:lnTo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  <a:headEnd type="none" w="med" len="med"/>
            <a:tailEnd type="triangle" w="med" len="me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/>
          <p:cNvSpPr/>
          <p:nvPr/>
        </p:nvSpPr>
        <p:spPr>
          <a:xfrm>
            <a:off x="4595700" y="2032762"/>
            <a:ext cx="153428" cy="35161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34412"/>
                </a:lnTo>
              </a:path>
            </a:pathLst>
          </a:custGeom>
          <a:noFill/>
          <a:ln w="50800">
            <a:solidFill>
              <a:schemeClr val="accent2"/>
            </a:solidFill>
            <a:headEnd type="none" w="med" len="med"/>
            <a:tailEnd type="triangle" w="med" len="me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reeform 11"/>
          <p:cNvSpPr/>
          <p:nvPr/>
        </p:nvSpPr>
        <p:spPr>
          <a:xfrm>
            <a:off x="410250" y="3066728"/>
            <a:ext cx="2776834" cy="668241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১০০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৩</a:t>
            </a:r>
            <a:endParaRPr lang="en-US" sz="5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255829" y="3066789"/>
            <a:ext cx="2776834" cy="668241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৩</a:t>
            </a:r>
            <a:endParaRPr lang="en-US" sz="5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6110852" y="3066727"/>
            <a:ext cx="2776834" cy="668241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৩</a:t>
            </a:r>
            <a:endParaRPr lang="en-US" sz="5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10250" y="3889680"/>
            <a:ext cx="2776834" cy="1685813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১০০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স্বকীয়মান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=৩০০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</a:t>
            </a:r>
            <a:endParaRPr lang="en-US" sz="4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3255829" y="3906195"/>
            <a:ext cx="2776834" cy="1685813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স্বকীয়মান</a:t>
            </a:r>
          </a:p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=৩০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</a:t>
            </a:r>
            <a:endParaRPr lang="en-US" sz="44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6110852" y="3906095"/>
            <a:ext cx="2776834" cy="1685813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স্বকীয়মান</a:t>
            </a:r>
          </a:p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=৩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</a:t>
            </a:r>
            <a:endParaRPr lang="en-US" sz="4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567393" y="5730204"/>
            <a:ext cx="5931876" cy="703384"/>
          </a:xfrm>
          <a:custGeom>
            <a:avLst/>
            <a:gdLst>
              <a:gd name="connsiteX0" fmla="*/ 0 w 2740126"/>
              <a:gd name="connsiteY0" fmla="*/ 0 h 558125"/>
              <a:gd name="connsiteX1" fmla="*/ 2740126 w 2740126"/>
              <a:gd name="connsiteY1" fmla="*/ 0 h 558125"/>
              <a:gd name="connsiteX2" fmla="*/ 2740126 w 2740126"/>
              <a:gd name="connsiteY2" fmla="*/ 558125 h 558125"/>
              <a:gd name="connsiteX3" fmla="*/ 0 w 2740126"/>
              <a:gd name="connsiteY3" fmla="*/ 558125 h 558125"/>
              <a:gd name="connsiteX4" fmla="*/ 0 w 2740126"/>
              <a:gd name="connsiteY4" fmla="*/ 0 h 55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0126" h="558125">
                <a:moveTo>
                  <a:pt x="0" y="0"/>
                </a:moveTo>
                <a:lnTo>
                  <a:pt x="2740126" y="0"/>
                </a:lnTo>
                <a:lnTo>
                  <a:pt x="2740126" y="558125"/>
                </a:lnTo>
                <a:lnTo>
                  <a:pt x="0" y="5581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  <a:alpha val="97000"/>
            </a:schemeClr>
          </a:solidFill>
          <a:ln w="50800">
            <a:solidFill>
              <a:schemeClr val="accent2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95" tIns="23495" rIns="23495" bIns="2349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6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৩০০+৩০+৩</a:t>
            </a:r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=৩৩৩ </a:t>
            </a:r>
            <a:endParaRPr lang="en-US" sz="72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Down Arrow Callout 19"/>
          <p:cNvSpPr/>
          <p:nvPr/>
        </p:nvSpPr>
        <p:spPr>
          <a:xfrm>
            <a:off x="635913" y="442381"/>
            <a:ext cx="8035121" cy="973702"/>
          </a:xfrm>
          <a:prstGeom prst="downArrowCallout">
            <a:avLst/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bn-BD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কোন সংখ্যা অঙ্ক দ্বারা লিখাকে অঙ্কপাতন বলে ।   </a:t>
            </a: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22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570389" y="1588274"/>
            <a:ext cx="8253046" cy="34682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5400" dirty="0" err="1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5400" dirty="0" smtClean="0">
              <a:ln w="0"/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সংখ্যাটির</a:t>
            </a:r>
            <a:r>
              <a:rPr lang="en-US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স্বার্থক</a:t>
            </a:r>
            <a:r>
              <a:rPr lang="en-US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অঙ্কগুলোর</a:t>
            </a:r>
            <a:r>
              <a:rPr lang="en-US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5400" dirty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স্থানীয়মান</a:t>
            </a:r>
            <a:r>
              <a:rPr lang="en-US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নির্ণয়</a:t>
            </a:r>
            <a:r>
              <a:rPr lang="en-US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করঃ</a:t>
            </a:r>
            <a:r>
              <a:rPr lang="en-US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৬৮৭০৪</a:t>
            </a:r>
            <a:r>
              <a:rPr lang="bn-BD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5400" dirty="0" smtClean="0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5400" dirty="0">
              <a:ln w="0"/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53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/>
          <p:cNvSpPr/>
          <p:nvPr/>
        </p:nvSpPr>
        <p:spPr>
          <a:xfrm>
            <a:off x="673044" y="2500802"/>
            <a:ext cx="939932" cy="563959"/>
          </a:xfrm>
          <a:custGeom>
            <a:avLst/>
            <a:gdLst>
              <a:gd name="connsiteX0" fmla="*/ 0 w 939932"/>
              <a:gd name="connsiteY0" fmla="*/ 0 h 563959"/>
              <a:gd name="connsiteX1" fmla="*/ 939932 w 939932"/>
              <a:gd name="connsiteY1" fmla="*/ 0 h 563959"/>
              <a:gd name="connsiteX2" fmla="*/ 939932 w 939932"/>
              <a:gd name="connsiteY2" fmla="*/ 563959 h 563959"/>
              <a:gd name="connsiteX3" fmla="*/ 0 w 939932"/>
              <a:gd name="connsiteY3" fmla="*/ 563959 h 563959"/>
              <a:gd name="connsiteX4" fmla="*/ 0 w 939932"/>
              <a:gd name="connsiteY4" fmla="*/ 0 h 563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932" h="563959">
                <a:moveTo>
                  <a:pt x="0" y="0"/>
                </a:moveTo>
                <a:lnTo>
                  <a:pt x="939932" y="0"/>
                </a:lnTo>
                <a:lnTo>
                  <a:pt x="939932" y="563959"/>
                </a:lnTo>
                <a:lnTo>
                  <a:pt x="0" y="5639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কোটি 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1634448" y="2500802"/>
            <a:ext cx="939932" cy="563959"/>
          </a:xfrm>
          <a:custGeom>
            <a:avLst/>
            <a:gdLst>
              <a:gd name="connsiteX0" fmla="*/ 0 w 939932"/>
              <a:gd name="connsiteY0" fmla="*/ 0 h 563959"/>
              <a:gd name="connsiteX1" fmla="*/ 939932 w 939932"/>
              <a:gd name="connsiteY1" fmla="*/ 0 h 563959"/>
              <a:gd name="connsiteX2" fmla="*/ 939932 w 939932"/>
              <a:gd name="connsiteY2" fmla="*/ 563959 h 563959"/>
              <a:gd name="connsiteX3" fmla="*/ 0 w 939932"/>
              <a:gd name="connsiteY3" fmla="*/ 563959 h 563959"/>
              <a:gd name="connsiteX4" fmla="*/ 0 w 939932"/>
              <a:gd name="connsiteY4" fmla="*/ 0 h 563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932" h="563959">
                <a:moveTo>
                  <a:pt x="0" y="0"/>
                </a:moveTo>
                <a:lnTo>
                  <a:pt x="939932" y="0"/>
                </a:lnTo>
                <a:lnTo>
                  <a:pt x="939932" y="563959"/>
                </a:lnTo>
                <a:lnTo>
                  <a:pt x="0" y="563959"/>
                </a:lnTo>
                <a:lnTo>
                  <a:pt x="0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নিযুত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2668374" y="2500802"/>
            <a:ext cx="939932" cy="563959"/>
          </a:xfrm>
          <a:custGeom>
            <a:avLst/>
            <a:gdLst>
              <a:gd name="connsiteX0" fmla="*/ 0 w 939932"/>
              <a:gd name="connsiteY0" fmla="*/ 0 h 563959"/>
              <a:gd name="connsiteX1" fmla="*/ 939932 w 939932"/>
              <a:gd name="connsiteY1" fmla="*/ 0 h 563959"/>
              <a:gd name="connsiteX2" fmla="*/ 939932 w 939932"/>
              <a:gd name="connsiteY2" fmla="*/ 563959 h 563959"/>
              <a:gd name="connsiteX3" fmla="*/ 0 w 939932"/>
              <a:gd name="connsiteY3" fmla="*/ 563959 h 563959"/>
              <a:gd name="connsiteX4" fmla="*/ 0 w 939932"/>
              <a:gd name="connsiteY4" fmla="*/ 0 h 563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932" h="563959">
                <a:moveTo>
                  <a:pt x="0" y="0"/>
                </a:moveTo>
                <a:lnTo>
                  <a:pt x="939932" y="0"/>
                </a:lnTo>
                <a:lnTo>
                  <a:pt x="939932" y="563959"/>
                </a:lnTo>
                <a:lnTo>
                  <a:pt x="0" y="563959"/>
                </a:lnTo>
                <a:lnTo>
                  <a:pt x="0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লক্ষ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3702300" y="2500802"/>
            <a:ext cx="939932" cy="563959"/>
          </a:xfrm>
          <a:custGeom>
            <a:avLst/>
            <a:gdLst>
              <a:gd name="connsiteX0" fmla="*/ 0 w 939932"/>
              <a:gd name="connsiteY0" fmla="*/ 0 h 563959"/>
              <a:gd name="connsiteX1" fmla="*/ 939932 w 939932"/>
              <a:gd name="connsiteY1" fmla="*/ 0 h 563959"/>
              <a:gd name="connsiteX2" fmla="*/ 939932 w 939932"/>
              <a:gd name="connsiteY2" fmla="*/ 563959 h 563959"/>
              <a:gd name="connsiteX3" fmla="*/ 0 w 939932"/>
              <a:gd name="connsiteY3" fmla="*/ 563959 h 563959"/>
              <a:gd name="connsiteX4" fmla="*/ 0 w 939932"/>
              <a:gd name="connsiteY4" fmla="*/ 0 h 563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932" h="563959">
                <a:moveTo>
                  <a:pt x="0" y="0"/>
                </a:moveTo>
                <a:lnTo>
                  <a:pt x="939932" y="0"/>
                </a:lnTo>
                <a:lnTo>
                  <a:pt x="939932" y="563959"/>
                </a:lnTo>
                <a:lnTo>
                  <a:pt x="0" y="563959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অযুত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4736226" y="2500802"/>
            <a:ext cx="939932" cy="563959"/>
          </a:xfrm>
          <a:custGeom>
            <a:avLst/>
            <a:gdLst>
              <a:gd name="connsiteX0" fmla="*/ 0 w 939932"/>
              <a:gd name="connsiteY0" fmla="*/ 0 h 563959"/>
              <a:gd name="connsiteX1" fmla="*/ 939932 w 939932"/>
              <a:gd name="connsiteY1" fmla="*/ 0 h 563959"/>
              <a:gd name="connsiteX2" fmla="*/ 939932 w 939932"/>
              <a:gd name="connsiteY2" fmla="*/ 563959 h 563959"/>
              <a:gd name="connsiteX3" fmla="*/ 0 w 939932"/>
              <a:gd name="connsiteY3" fmla="*/ 563959 h 563959"/>
              <a:gd name="connsiteX4" fmla="*/ 0 w 939932"/>
              <a:gd name="connsiteY4" fmla="*/ 0 h 563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932" h="563959">
                <a:moveTo>
                  <a:pt x="0" y="0"/>
                </a:moveTo>
                <a:lnTo>
                  <a:pt x="939932" y="0"/>
                </a:lnTo>
                <a:lnTo>
                  <a:pt x="939932" y="563959"/>
                </a:lnTo>
                <a:lnTo>
                  <a:pt x="0" y="563959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হাজার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5770152" y="2500802"/>
            <a:ext cx="939932" cy="563959"/>
          </a:xfrm>
          <a:custGeom>
            <a:avLst/>
            <a:gdLst>
              <a:gd name="connsiteX0" fmla="*/ 0 w 939932"/>
              <a:gd name="connsiteY0" fmla="*/ 0 h 563959"/>
              <a:gd name="connsiteX1" fmla="*/ 939932 w 939932"/>
              <a:gd name="connsiteY1" fmla="*/ 0 h 563959"/>
              <a:gd name="connsiteX2" fmla="*/ 939932 w 939932"/>
              <a:gd name="connsiteY2" fmla="*/ 563959 h 563959"/>
              <a:gd name="connsiteX3" fmla="*/ 0 w 939932"/>
              <a:gd name="connsiteY3" fmla="*/ 563959 h 563959"/>
              <a:gd name="connsiteX4" fmla="*/ 0 w 939932"/>
              <a:gd name="connsiteY4" fmla="*/ 0 h 563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932" h="563959">
                <a:moveTo>
                  <a:pt x="0" y="0"/>
                </a:moveTo>
                <a:lnTo>
                  <a:pt x="939932" y="0"/>
                </a:lnTo>
                <a:lnTo>
                  <a:pt x="939932" y="563959"/>
                </a:lnTo>
                <a:lnTo>
                  <a:pt x="0" y="5639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শতক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6804078" y="2500802"/>
            <a:ext cx="939932" cy="563959"/>
          </a:xfrm>
          <a:custGeom>
            <a:avLst/>
            <a:gdLst>
              <a:gd name="connsiteX0" fmla="*/ 0 w 939932"/>
              <a:gd name="connsiteY0" fmla="*/ 0 h 563959"/>
              <a:gd name="connsiteX1" fmla="*/ 939932 w 939932"/>
              <a:gd name="connsiteY1" fmla="*/ 0 h 563959"/>
              <a:gd name="connsiteX2" fmla="*/ 939932 w 939932"/>
              <a:gd name="connsiteY2" fmla="*/ 563959 h 563959"/>
              <a:gd name="connsiteX3" fmla="*/ 0 w 939932"/>
              <a:gd name="connsiteY3" fmla="*/ 563959 h 563959"/>
              <a:gd name="connsiteX4" fmla="*/ 0 w 939932"/>
              <a:gd name="connsiteY4" fmla="*/ 0 h 563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932" h="563959">
                <a:moveTo>
                  <a:pt x="0" y="0"/>
                </a:moveTo>
                <a:lnTo>
                  <a:pt x="939932" y="0"/>
                </a:lnTo>
                <a:lnTo>
                  <a:pt x="939932" y="563959"/>
                </a:lnTo>
                <a:lnTo>
                  <a:pt x="0" y="5639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দশক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7838004" y="2500802"/>
            <a:ext cx="939932" cy="563959"/>
          </a:xfrm>
          <a:custGeom>
            <a:avLst/>
            <a:gdLst>
              <a:gd name="connsiteX0" fmla="*/ 0 w 939932"/>
              <a:gd name="connsiteY0" fmla="*/ 0 h 563959"/>
              <a:gd name="connsiteX1" fmla="*/ 939932 w 939932"/>
              <a:gd name="connsiteY1" fmla="*/ 0 h 563959"/>
              <a:gd name="connsiteX2" fmla="*/ 939932 w 939932"/>
              <a:gd name="connsiteY2" fmla="*/ 563959 h 563959"/>
              <a:gd name="connsiteX3" fmla="*/ 0 w 939932"/>
              <a:gd name="connsiteY3" fmla="*/ 563959 h 563959"/>
              <a:gd name="connsiteX4" fmla="*/ 0 w 939932"/>
              <a:gd name="connsiteY4" fmla="*/ 0 h 563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9932" h="563959">
                <a:moveTo>
                  <a:pt x="0" y="0"/>
                </a:moveTo>
                <a:lnTo>
                  <a:pt x="939932" y="0"/>
                </a:lnTo>
                <a:lnTo>
                  <a:pt x="939932" y="563959"/>
                </a:lnTo>
                <a:lnTo>
                  <a:pt x="0" y="5639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2800" kern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endParaRPr lang="en-US" sz="2800" kern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88799" y="3133848"/>
            <a:ext cx="8177414" cy="563959"/>
            <a:chOff x="588799" y="3417627"/>
            <a:chExt cx="8177414" cy="563959"/>
          </a:xfrm>
        </p:grpSpPr>
        <p:sp>
          <p:nvSpPr>
            <p:cNvPr id="43" name="Freeform 42"/>
            <p:cNvSpPr/>
            <p:nvPr/>
          </p:nvSpPr>
          <p:spPr>
            <a:xfrm>
              <a:off x="588799" y="3417627"/>
              <a:ext cx="939932" cy="563959"/>
            </a:xfrm>
            <a:custGeom>
              <a:avLst/>
              <a:gdLst>
                <a:gd name="connsiteX0" fmla="*/ 0 w 939932"/>
                <a:gd name="connsiteY0" fmla="*/ 0 h 563959"/>
                <a:gd name="connsiteX1" fmla="*/ 939932 w 939932"/>
                <a:gd name="connsiteY1" fmla="*/ 0 h 563959"/>
                <a:gd name="connsiteX2" fmla="*/ 939932 w 939932"/>
                <a:gd name="connsiteY2" fmla="*/ 563959 h 563959"/>
                <a:gd name="connsiteX3" fmla="*/ 0 w 939932"/>
                <a:gd name="connsiteY3" fmla="*/ 563959 h 563959"/>
                <a:gd name="connsiteX4" fmla="*/ 0 w 939932"/>
                <a:gd name="connsiteY4" fmla="*/ 0 h 563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9932" h="563959">
                  <a:moveTo>
                    <a:pt x="0" y="0"/>
                  </a:moveTo>
                  <a:lnTo>
                    <a:pt x="939932" y="0"/>
                  </a:lnTo>
                  <a:lnTo>
                    <a:pt x="939932" y="563959"/>
                  </a:lnTo>
                  <a:lnTo>
                    <a:pt x="0" y="5639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4000" kern="1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৮ </a:t>
              </a:r>
              <a:endParaRPr lang="en-US" sz="40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4" name="Freeform 43"/>
            <p:cNvSpPr/>
            <p:nvPr/>
          </p:nvSpPr>
          <p:spPr>
            <a:xfrm>
              <a:off x="1622725" y="3417627"/>
              <a:ext cx="939932" cy="563959"/>
            </a:xfrm>
            <a:custGeom>
              <a:avLst/>
              <a:gdLst>
                <a:gd name="connsiteX0" fmla="*/ 0 w 939932"/>
                <a:gd name="connsiteY0" fmla="*/ 0 h 563959"/>
                <a:gd name="connsiteX1" fmla="*/ 939932 w 939932"/>
                <a:gd name="connsiteY1" fmla="*/ 0 h 563959"/>
                <a:gd name="connsiteX2" fmla="*/ 939932 w 939932"/>
                <a:gd name="connsiteY2" fmla="*/ 563959 h 563959"/>
                <a:gd name="connsiteX3" fmla="*/ 0 w 939932"/>
                <a:gd name="connsiteY3" fmla="*/ 563959 h 563959"/>
                <a:gd name="connsiteX4" fmla="*/ 0 w 939932"/>
                <a:gd name="connsiteY4" fmla="*/ 0 h 563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9932" h="563959">
                  <a:moveTo>
                    <a:pt x="0" y="0"/>
                  </a:moveTo>
                  <a:lnTo>
                    <a:pt x="939932" y="0"/>
                  </a:lnTo>
                  <a:lnTo>
                    <a:pt x="939932" y="563959"/>
                  </a:lnTo>
                  <a:lnTo>
                    <a:pt x="0" y="5639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4000" kern="1200" smtClean="0">
                  <a:latin typeface="NikoshBAN" panose="02000000000000000000" pitchFamily="2" charset="0"/>
                  <a:cs typeface="NikoshBAN" panose="02000000000000000000" pitchFamily="2" charset="0"/>
                </a:rPr>
                <a:t>৭</a:t>
              </a:r>
              <a:endParaRPr lang="en-US" sz="40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2656651" y="3417627"/>
              <a:ext cx="939932" cy="563959"/>
            </a:xfrm>
            <a:custGeom>
              <a:avLst/>
              <a:gdLst>
                <a:gd name="connsiteX0" fmla="*/ 0 w 939932"/>
                <a:gd name="connsiteY0" fmla="*/ 0 h 563959"/>
                <a:gd name="connsiteX1" fmla="*/ 939932 w 939932"/>
                <a:gd name="connsiteY1" fmla="*/ 0 h 563959"/>
                <a:gd name="connsiteX2" fmla="*/ 939932 w 939932"/>
                <a:gd name="connsiteY2" fmla="*/ 563959 h 563959"/>
                <a:gd name="connsiteX3" fmla="*/ 0 w 939932"/>
                <a:gd name="connsiteY3" fmla="*/ 563959 h 563959"/>
                <a:gd name="connsiteX4" fmla="*/ 0 w 939932"/>
                <a:gd name="connsiteY4" fmla="*/ 0 h 563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9932" h="563959">
                  <a:moveTo>
                    <a:pt x="0" y="0"/>
                  </a:moveTo>
                  <a:lnTo>
                    <a:pt x="939932" y="0"/>
                  </a:lnTo>
                  <a:lnTo>
                    <a:pt x="939932" y="563959"/>
                  </a:lnTo>
                  <a:lnTo>
                    <a:pt x="0" y="5639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4000" kern="1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৬</a:t>
              </a:r>
              <a:endParaRPr lang="en-US" sz="40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3690577" y="3417627"/>
              <a:ext cx="939932" cy="563959"/>
            </a:xfrm>
            <a:custGeom>
              <a:avLst/>
              <a:gdLst>
                <a:gd name="connsiteX0" fmla="*/ 0 w 939932"/>
                <a:gd name="connsiteY0" fmla="*/ 0 h 563959"/>
                <a:gd name="connsiteX1" fmla="*/ 939932 w 939932"/>
                <a:gd name="connsiteY1" fmla="*/ 0 h 563959"/>
                <a:gd name="connsiteX2" fmla="*/ 939932 w 939932"/>
                <a:gd name="connsiteY2" fmla="*/ 563959 h 563959"/>
                <a:gd name="connsiteX3" fmla="*/ 0 w 939932"/>
                <a:gd name="connsiteY3" fmla="*/ 563959 h 563959"/>
                <a:gd name="connsiteX4" fmla="*/ 0 w 939932"/>
                <a:gd name="connsiteY4" fmla="*/ 0 h 563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9932" h="563959">
                  <a:moveTo>
                    <a:pt x="0" y="0"/>
                  </a:moveTo>
                  <a:lnTo>
                    <a:pt x="939932" y="0"/>
                  </a:lnTo>
                  <a:lnTo>
                    <a:pt x="939932" y="563959"/>
                  </a:lnTo>
                  <a:lnTo>
                    <a:pt x="0" y="5639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4000" kern="1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৫</a:t>
              </a:r>
              <a:endParaRPr lang="en-US" sz="40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4724503" y="3417627"/>
              <a:ext cx="939932" cy="563959"/>
            </a:xfrm>
            <a:custGeom>
              <a:avLst/>
              <a:gdLst>
                <a:gd name="connsiteX0" fmla="*/ 0 w 939932"/>
                <a:gd name="connsiteY0" fmla="*/ 0 h 563959"/>
                <a:gd name="connsiteX1" fmla="*/ 939932 w 939932"/>
                <a:gd name="connsiteY1" fmla="*/ 0 h 563959"/>
                <a:gd name="connsiteX2" fmla="*/ 939932 w 939932"/>
                <a:gd name="connsiteY2" fmla="*/ 563959 h 563959"/>
                <a:gd name="connsiteX3" fmla="*/ 0 w 939932"/>
                <a:gd name="connsiteY3" fmla="*/ 563959 h 563959"/>
                <a:gd name="connsiteX4" fmla="*/ 0 w 939932"/>
                <a:gd name="connsiteY4" fmla="*/ 0 h 563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9932" h="563959">
                  <a:moveTo>
                    <a:pt x="0" y="0"/>
                  </a:moveTo>
                  <a:lnTo>
                    <a:pt x="939932" y="0"/>
                  </a:lnTo>
                  <a:lnTo>
                    <a:pt x="939932" y="563959"/>
                  </a:lnTo>
                  <a:lnTo>
                    <a:pt x="0" y="5639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2C3"/>
            </a:solidFill>
            <a:ln>
              <a:solidFill>
                <a:srgbClr val="70AB46"/>
              </a:solidFill>
            </a:ln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4000" kern="1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৪</a:t>
              </a:r>
              <a:endParaRPr lang="en-US" sz="40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5758429" y="3417627"/>
              <a:ext cx="939932" cy="563959"/>
            </a:xfrm>
            <a:custGeom>
              <a:avLst/>
              <a:gdLst>
                <a:gd name="connsiteX0" fmla="*/ 0 w 939932"/>
                <a:gd name="connsiteY0" fmla="*/ 0 h 563959"/>
                <a:gd name="connsiteX1" fmla="*/ 939932 w 939932"/>
                <a:gd name="connsiteY1" fmla="*/ 0 h 563959"/>
                <a:gd name="connsiteX2" fmla="*/ 939932 w 939932"/>
                <a:gd name="connsiteY2" fmla="*/ 563959 h 563959"/>
                <a:gd name="connsiteX3" fmla="*/ 0 w 939932"/>
                <a:gd name="connsiteY3" fmla="*/ 563959 h 563959"/>
                <a:gd name="connsiteX4" fmla="*/ 0 w 939932"/>
                <a:gd name="connsiteY4" fmla="*/ 0 h 563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9932" h="563959">
                  <a:moveTo>
                    <a:pt x="0" y="0"/>
                  </a:moveTo>
                  <a:lnTo>
                    <a:pt x="939932" y="0"/>
                  </a:lnTo>
                  <a:lnTo>
                    <a:pt x="939932" y="563959"/>
                  </a:lnTo>
                  <a:lnTo>
                    <a:pt x="0" y="5639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4000" kern="1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৩</a:t>
              </a:r>
              <a:endParaRPr lang="en-US" sz="40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6792355" y="3417627"/>
              <a:ext cx="939932" cy="563959"/>
            </a:xfrm>
            <a:custGeom>
              <a:avLst/>
              <a:gdLst>
                <a:gd name="connsiteX0" fmla="*/ 0 w 939932"/>
                <a:gd name="connsiteY0" fmla="*/ 0 h 563959"/>
                <a:gd name="connsiteX1" fmla="*/ 939932 w 939932"/>
                <a:gd name="connsiteY1" fmla="*/ 0 h 563959"/>
                <a:gd name="connsiteX2" fmla="*/ 939932 w 939932"/>
                <a:gd name="connsiteY2" fmla="*/ 563959 h 563959"/>
                <a:gd name="connsiteX3" fmla="*/ 0 w 939932"/>
                <a:gd name="connsiteY3" fmla="*/ 563959 h 563959"/>
                <a:gd name="connsiteX4" fmla="*/ 0 w 939932"/>
                <a:gd name="connsiteY4" fmla="*/ 0 h 563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9932" h="563959">
                  <a:moveTo>
                    <a:pt x="0" y="0"/>
                  </a:moveTo>
                  <a:lnTo>
                    <a:pt x="939932" y="0"/>
                  </a:lnTo>
                  <a:lnTo>
                    <a:pt x="939932" y="563959"/>
                  </a:lnTo>
                  <a:lnTo>
                    <a:pt x="0" y="5639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4000" kern="1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২</a:t>
              </a:r>
              <a:endParaRPr lang="en-US" sz="40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7826281" y="3417627"/>
              <a:ext cx="939932" cy="563959"/>
            </a:xfrm>
            <a:custGeom>
              <a:avLst/>
              <a:gdLst>
                <a:gd name="connsiteX0" fmla="*/ 0 w 939932"/>
                <a:gd name="connsiteY0" fmla="*/ 0 h 563959"/>
                <a:gd name="connsiteX1" fmla="*/ 939932 w 939932"/>
                <a:gd name="connsiteY1" fmla="*/ 0 h 563959"/>
                <a:gd name="connsiteX2" fmla="*/ 939932 w 939932"/>
                <a:gd name="connsiteY2" fmla="*/ 563959 h 563959"/>
                <a:gd name="connsiteX3" fmla="*/ 0 w 939932"/>
                <a:gd name="connsiteY3" fmla="*/ 563959 h 563959"/>
                <a:gd name="connsiteX4" fmla="*/ 0 w 939932"/>
                <a:gd name="connsiteY4" fmla="*/ 0 h 563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9932" h="563959">
                  <a:moveTo>
                    <a:pt x="0" y="0"/>
                  </a:moveTo>
                  <a:lnTo>
                    <a:pt x="939932" y="0"/>
                  </a:lnTo>
                  <a:lnTo>
                    <a:pt x="939932" y="563959"/>
                  </a:lnTo>
                  <a:lnTo>
                    <a:pt x="0" y="5639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4000" kern="1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১</a:t>
              </a:r>
              <a:endParaRPr lang="en-US" sz="40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650745" y="1892658"/>
            <a:ext cx="1946032" cy="582542"/>
            <a:chOff x="2138724" y="41859"/>
            <a:chExt cx="970904" cy="582542"/>
          </a:xfrm>
          <a:solidFill>
            <a:srgbClr val="C00000"/>
          </a:solidFill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</p:grpSpPr>
        <p:sp>
          <p:nvSpPr>
            <p:cNvPr id="16" name="Rectangle 15"/>
            <p:cNvSpPr/>
            <p:nvPr/>
          </p:nvSpPr>
          <p:spPr>
            <a:xfrm>
              <a:off x="2138724" y="41859"/>
              <a:ext cx="970904" cy="582542"/>
            </a:xfrm>
            <a:prstGeom prst="rect">
              <a:avLst/>
            </a:prstGeom>
            <a:grpFill/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2138724" y="41859"/>
              <a:ext cx="970904" cy="582542"/>
            </a:xfrm>
            <a:prstGeom prst="rect">
              <a:avLst/>
            </a:prstGeom>
            <a:grpFill/>
            <a:ln>
              <a:noFill/>
            </a:ln>
            <a:effectLst/>
            <a:sp3d prstMaterial="softEdge">
              <a:bevelT w="127000" prst="artDeco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3600" kern="1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লক্ষ</a:t>
              </a:r>
              <a:endParaRPr lang="en-US" sz="36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695368" y="1892658"/>
            <a:ext cx="1915668" cy="582542"/>
            <a:chOff x="4356815" y="41859"/>
            <a:chExt cx="931022" cy="582542"/>
          </a:xfrm>
          <a:solidFill>
            <a:srgbClr val="C00000"/>
          </a:solidFill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</p:grpSpPr>
        <p:sp>
          <p:nvSpPr>
            <p:cNvPr id="19" name="Rectangle 18"/>
            <p:cNvSpPr/>
            <p:nvPr/>
          </p:nvSpPr>
          <p:spPr>
            <a:xfrm>
              <a:off x="4408092" y="41859"/>
              <a:ext cx="837527" cy="582542"/>
            </a:xfrm>
            <a:prstGeom prst="rect">
              <a:avLst/>
            </a:prstGeom>
            <a:grpFill/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4356815" y="41859"/>
              <a:ext cx="931022" cy="582542"/>
            </a:xfrm>
            <a:prstGeom prst="rect">
              <a:avLst/>
            </a:prstGeom>
            <a:grpFill/>
            <a:ln>
              <a:noFill/>
            </a:ln>
            <a:effectLst/>
            <a:sp3d prstMaterial="softEdge">
              <a:bevelT w="127000" prst="artDeco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3600" kern="1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হাজার</a:t>
              </a:r>
              <a:endParaRPr lang="en-US" sz="36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22738" y="3709735"/>
            <a:ext cx="1312986" cy="637101"/>
            <a:chOff x="4356815" y="41859"/>
            <a:chExt cx="931022" cy="582542"/>
          </a:xfrm>
          <a:solidFill>
            <a:schemeClr val="tx1"/>
          </a:solidFill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22" name="Rectangle 21"/>
            <p:cNvSpPr/>
            <p:nvPr/>
          </p:nvSpPr>
          <p:spPr>
            <a:xfrm>
              <a:off x="4408092" y="41859"/>
              <a:ext cx="837527" cy="582542"/>
            </a:xfrm>
            <a:prstGeom prst="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4356815" y="41859"/>
              <a:ext cx="931022" cy="582542"/>
            </a:xfrm>
            <a:prstGeom prst="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আটকোটি </a:t>
              </a:r>
              <a:endParaRPr lang="en-US" sz="28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612976" y="3686289"/>
            <a:ext cx="1992924" cy="637101"/>
            <a:chOff x="4356815" y="41859"/>
            <a:chExt cx="931022" cy="582542"/>
          </a:xfrm>
          <a:solidFill>
            <a:schemeClr val="tx1"/>
          </a:solidFill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25" name="Rectangle 24"/>
            <p:cNvSpPr/>
            <p:nvPr/>
          </p:nvSpPr>
          <p:spPr>
            <a:xfrm>
              <a:off x="4408092" y="41859"/>
              <a:ext cx="837527" cy="582542"/>
            </a:xfrm>
            <a:prstGeom prst="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4356815" y="41859"/>
              <a:ext cx="931022" cy="582542"/>
            </a:xfrm>
            <a:prstGeom prst="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ছিয়াত্তর লক্ষ</a:t>
              </a:r>
              <a:endParaRPr lang="en-US" sz="28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681045" y="3709734"/>
            <a:ext cx="1992924" cy="637101"/>
            <a:chOff x="4356815" y="41859"/>
            <a:chExt cx="931022" cy="582542"/>
          </a:xfrm>
          <a:solidFill>
            <a:schemeClr val="tx1"/>
          </a:solidFill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28" name="Rectangle 27"/>
            <p:cNvSpPr/>
            <p:nvPr/>
          </p:nvSpPr>
          <p:spPr>
            <a:xfrm>
              <a:off x="4408092" y="41859"/>
              <a:ext cx="837527" cy="582542"/>
            </a:xfrm>
            <a:prstGeom prst="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4356815" y="41859"/>
              <a:ext cx="931022" cy="582542"/>
            </a:xfrm>
            <a:prstGeom prst="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চুয়ান্ন হাজার  </a:t>
              </a:r>
              <a:endParaRPr lang="en-US" sz="28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756029" y="3709734"/>
            <a:ext cx="3048002" cy="637101"/>
            <a:chOff x="4356815" y="41859"/>
            <a:chExt cx="931022" cy="582542"/>
          </a:xfrm>
          <a:solidFill>
            <a:schemeClr val="tx1"/>
          </a:solidFill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31" name="Rectangle 30"/>
            <p:cNvSpPr/>
            <p:nvPr/>
          </p:nvSpPr>
          <p:spPr>
            <a:xfrm>
              <a:off x="4408092" y="41859"/>
              <a:ext cx="837527" cy="582542"/>
            </a:xfrm>
            <a:prstGeom prst="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4356815" y="41859"/>
              <a:ext cx="931022" cy="582542"/>
            </a:xfrm>
            <a:prstGeom prst="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তিনশত একুশ   </a:t>
              </a:r>
              <a:endParaRPr lang="en-US" sz="2800" kern="1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89471" y="5092305"/>
            <a:ext cx="3928534" cy="64633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কথায় লিখঃ ২৮৬৯৩৫১৭০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89471" y="5829696"/>
            <a:ext cx="8408532" cy="646331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অঙ্কে লিখঃ একশকোটি সাত লক্ষ চল্লিশ হাজার একশ বাইশ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 rotWithShape="1">
          <a:blip r:embed="rId3"/>
          <a:srcRect l="-45737" t="-26496" r="-42711" b="-24500"/>
          <a:stretch/>
        </p:blipFill>
        <p:spPr>
          <a:xfrm>
            <a:off x="862412" y="242047"/>
            <a:ext cx="7674514" cy="1495762"/>
          </a:xfrm>
          <a:prstGeom prst="star24">
            <a:avLst>
              <a:gd name="adj" fmla="val 26079"/>
            </a:avLst>
          </a:prstGeom>
          <a:solidFill>
            <a:srgbClr val="0000FF"/>
          </a:solidFill>
          <a:ln>
            <a:solidFill>
              <a:schemeClr val="accent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Rectangle 1"/>
          <p:cNvSpPr/>
          <p:nvPr/>
        </p:nvSpPr>
        <p:spPr>
          <a:xfrm>
            <a:off x="378905" y="4433528"/>
            <a:ext cx="1097280" cy="548640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en-US" sz="4000" dirty="0" err="1">
                <a:ln w="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endParaRPr lang="en-US" sz="4000" dirty="0"/>
          </a:p>
        </p:txBody>
      </p:sp>
      <p:pic>
        <p:nvPicPr>
          <p:cNvPr id="89" name="Picture 88"/>
          <p:cNvPicPr>
            <a:picLocks noChangeAspect="1"/>
          </p:cNvPicPr>
          <p:nvPr/>
        </p:nvPicPr>
        <p:blipFill rotWithShape="1">
          <a:blip r:embed="rId3"/>
          <a:srcRect l="-45737" t="-26496" r="-42711" b="-24500"/>
          <a:stretch/>
        </p:blipFill>
        <p:spPr>
          <a:xfrm>
            <a:off x="856384" y="328739"/>
            <a:ext cx="7674514" cy="1495762"/>
          </a:xfrm>
          <a:prstGeom prst="star24">
            <a:avLst>
              <a:gd name="adj" fmla="val 26079"/>
            </a:avLst>
          </a:prstGeom>
          <a:solidFill>
            <a:srgbClr val="0000FF"/>
          </a:solidFill>
          <a:ln>
            <a:solidFill>
              <a:schemeClr val="accent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420782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 isContent="1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 animBg="1"/>
      <p:bldP spid="35" grpId="0" build="p" animBg="1"/>
      <p:bldP spid="36" grpId="0" build="p" animBg="1"/>
      <p:bldP spid="37" grpId="0" build="p" animBg="1"/>
      <p:bldP spid="38" grpId="0" build="p" animBg="1"/>
      <p:bldP spid="39" grpId="0" build="p" animBg="1"/>
      <p:bldP spid="40" grpId="0" build="p" animBg="1"/>
      <p:bldP spid="41" grpId="0" build="p" animBg="1"/>
      <p:bldP spid="51" grpId="0" build="p" animBg="1"/>
      <p:bldP spid="52" grpId="0" build="p" animBg="1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1772</TotalTime>
  <Words>1032</Words>
  <Application>Microsoft Office PowerPoint</Application>
  <PresentationFormat>On-screen Show (4:3)</PresentationFormat>
  <Paragraphs>212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NikoshBAN</vt:lpstr>
      <vt:lpstr>Symbol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</dc:creator>
  <cp:lastModifiedBy>SHABUJ</cp:lastModifiedBy>
  <cp:revision>320</cp:revision>
  <dcterms:created xsi:type="dcterms:W3CDTF">2014-07-01T11:44:30Z</dcterms:created>
  <dcterms:modified xsi:type="dcterms:W3CDTF">2019-11-25T18:00:23Z</dcterms:modified>
</cp:coreProperties>
</file>